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60" r:id="rId5"/>
    <p:sldId id="262" r:id="rId6"/>
    <p:sldId id="265" r:id="rId7"/>
    <p:sldId id="642" r:id="rId8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20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57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CC1281-5DF9-4CBA-913F-9C4B6910A955}" type="datetimeFigureOut">
              <a:rPr lang="de-CH" smtClean="0"/>
              <a:t>25.03.2025</a:t>
            </a:fld>
            <a:endParaRPr lang="de-CH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CH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B0CE2B-B022-47CB-9253-F8C0B15AB01D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265247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1165AE5-EDC2-7A3E-C9FC-E64816B2D3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809775D5-7F82-1DB1-FC3D-15A2D3B23E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4F47956-7132-48BB-A57A-48B04B83D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7439-DDEC-410C-9C39-26C6B8DF246A}" type="datetimeFigureOut">
              <a:rPr lang="de-CH" smtClean="0"/>
              <a:t>25.03.2025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C222A52-F802-5E0B-7B27-E238A3DB2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9328474-5E94-2065-3C53-9C8F39AC1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85F47-85F1-4A1C-BBEA-3390A34EEFA4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2282711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57295E0-54BC-E838-8AF0-0B07D7F31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990F66E-9308-9995-81A9-FA62EC2216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1462635-E4AB-E39B-B83E-4636D6AB58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7439-DDEC-410C-9C39-26C6B8DF246A}" type="datetimeFigureOut">
              <a:rPr lang="de-CH" smtClean="0"/>
              <a:t>25.03.2025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AB662E0-76D5-E63A-6FCF-8A450C5D7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7E6D2A0-2E4B-AE7B-22CF-0814F3995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85F47-85F1-4A1C-BBEA-3390A34EEFA4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289729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81E02CE-1076-14FC-291C-B541EF6F13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AB7283C-D099-817B-C8E3-ECC4E3DACB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442D42C-DB4E-96C2-A848-8E8EE2A2C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7439-DDEC-410C-9C39-26C6B8DF246A}" type="datetimeFigureOut">
              <a:rPr lang="de-CH" smtClean="0"/>
              <a:t>25.03.2025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A8E3DEB-952E-DDA4-951B-E96368FD4E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0F184E7-E466-D60C-3D2D-DE31E809E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85F47-85F1-4A1C-BBEA-3390A34EEFA4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803998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BEE6C2D-45BB-D560-2FDF-32426D723C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6E8607A-AA82-72AE-2593-C26011066C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D2E71FAD-5CE4-E996-10F1-94F54E048F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D7BAA251-8CA0-D4CA-D900-EFED38C24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7439-DDEC-410C-9C39-26C6B8DF246A}" type="datetimeFigureOut">
              <a:rPr lang="de-CH" smtClean="0"/>
              <a:t>25.03.2025</a:t>
            </a:fld>
            <a:endParaRPr lang="de-CH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BECF9AD-5FDB-4BBE-5354-C14D207817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1E922098-E66A-D303-9309-7FC1013EB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85F47-85F1-4A1C-BBEA-3390A34EEFA4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375580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89F47FB-ED0B-BA13-D43F-84A824EED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7DB2A55-C913-6010-52BF-4C7A5D9C15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E573C93B-691A-72C0-2BDD-C97335647B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490D3705-3987-9F89-7112-A9453C1724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61D6C79-3CD8-11DD-27AE-84980F0D73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B452C831-F820-4C96-406E-BE09F56B2A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7439-DDEC-410C-9C39-26C6B8DF246A}" type="datetimeFigureOut">
              <a:rPr lang="de-CH" smtClean="0"/>
              <a:t>25.03.2025</a:t>
            </a:fld>
            <a:endParaRPr lang="de-CH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96C4FEA-ECC1-2578-F8E6-5E5CBBF64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ACB035BE-9DE0-A093-A2AA-010C31A0C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85F47-85F1-4A1C-BBEA-3390A34EEFA4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825123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F58E9FD-FE97-6CF4-DD56-ECF1D05699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88BB6D95-F9B6-22E4-2772-BCC4C859EE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7439-DDEC-410C-9C39-26C6B8DF246A}" type="datetimeFigureOut">
              <a:rPr lang="de-CH" smtClean="0"/>
              <a:t>25.03.2025</a:t>
            </a:fld>
            <a:endParaRPr lang="de-CH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410F669-F192-1FC7-AE85-F2EE852101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193D9D9F-B10A-F5E7-53FC-50FE26A16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85F47-85F1-4A1C-BBEA-3390A34EEFA4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646725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AD197077-65B5-8BEF-9F1C-700D1947C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7439-DDEC-410C-9C39-26C6B8DF246A}" type="datetimeFigureOut">
              <a:rPr lang="de-CH" smtClean="0"/>
              <a:t>25.03.2025</a:t>
            </a:fld>
            <a:endParaRPr lang="de-CH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C32008E0-0A3D-380C-4119-7E8C3AF53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534EACD-C377-475D-2FFC-0A341A276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85F47-85F1-4A1C-BBEA-3390A34EEFA4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895624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CB8C65F-6B97-9A37-B5DF-7752A4795C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A2401C3-B2E7-C987-E1F6-414FC9C8AF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CE269228-1F9B-44FB-2E6A-484D299E1F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28FFE39-1A9C-C787-9E1C-B365BB1160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7439-DDEC-410C-9C39-26C6B8DF246A}" type="datetimeFigureOut">
              <a:rPr lang="de-CH" smtClean="0"/>
              <a:t>25.03.2025</a:t>
            </a:fld>
            <a:endParaRPr lang="de-CH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7BD212F9-8105-0FFE-9A3F-A26005AB8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1C15168-8747-E358-B814-209535064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85F47-85F1-4A1C-BBEA-3390A34EEFA4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148414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42B6350-C221-CE6A-F634-BB8CE31AC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813ACB7C-66B6-9581-6B37-762CF1569D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CH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CFFDD63F-F7EA-E253-E7E5-F9AD3E3C3C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FBA33F81-93A8-9685-E628-32072C4F75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7439-DDEC-410C-9C39-26C6B8DF246A}" type="datetimeFigureOut">
              <a:rPr lang="de-CH" smtClean="0"/>
              <a:t>25.03.2025</a:t>
            </a:fld>
            <a:endParaRPr lang="de-CH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084E0BDE-C8F1-F385-1C21-10AC9DE6B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65079A09-0DDD-17AE-6105-08542F0AD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85F47-85F1-4A1C-BBEA-3390A34EEFA4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094989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727BD90-C5E9-407B-8ACF-B53E1BD8A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4433DFC9-0992-7BED-4B60-2C0A5BD71B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B3FC8B0-7D64-117E-84C9-05AD491D2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7439-DDEC-410C-9C39-26C6B8DF246A}" type="datetimeFigureOut">
              <a:rPr lang="de-CH" smtClean="0"/>
              <a:t>25.03.2025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5017415-A38F-57FB-013F-EA7B6D1A2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52C8E50-C7B4-EFBE-74D0-67B64C778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85F47-85F1-4A1C-BBEA-3390A34EEFA4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049060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F9F12E94-8D5D-6E0B-F7D9-E461E50373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73F94D43-DFE7-111F-6D0E-2D992ABC8A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98752A6-EA38-3A66-3AA5-2F2FA3F216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7439-DDEC-410C-9C39-26C6B8DF246A}" type="datetimeFigureOut">
              <a:rPr lang="de-CH" smtClean="0"/>
              <a:t>25.03.2025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34C3B6D-DBC4-9189-2D90-1559B51B00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8DAE111-E92A-97F3-3FAA-776D5B8BB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85F47-85F1-4A1C-BBEA-3390A34EEFA4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556100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8206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>
            <a:extLst>
              <a:ext uri="{FF2B5EF4-FFF2-40B4-BE49-F238E27FC236}">
                <a16:creationId xmlns:a16="http://schemas.microsoft.com/office/drawing/2014/main" id="{5607AF50-86CC-DE99-97E2-98E60072BD6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153" t="11840" r="35213" b="26601"/>
          <a:stretch/>
        </p:blipFill>
        <p:spPr bwMode="auto">
          <a:xfrm>
            <a:off x="5755341" y="3668033"/>
            <a:ext cx="6436659" cy="318996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BFAFF374-59DF-FDD9-8439-14E861AC40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1C29CD9-1953-3037-F7E9-1357709C28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AB9BD84-C07E-69DF-0DBA-B9A2D06595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2EC7439-DDEC-410C-9C39-26C6B8DF246A}" type="datetimeFigureOut">
              <a:rPr lang="de-CH" smtClean="0"/>
              <a:t>25.03.2025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1A2B375-12EA-C95F-AAD8-6B3E86E923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23B075A-50FA-870B-5DC1-951E599E45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D085F47-85F1-4A1C-BBEA-3390A34EEFA4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495927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54E1D54-2536-B36B-BF57-155756B167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1122362"/>
            <a:ext cx="7819697" cy="4595265"/>
          </a:xfrm>
        </p:spPr>
        <p:txBody>
          <a:bodyPr>
            <a:noAutofit/>
          </a:bodyPr>
          <a:lstStyle/>
          <a:p>
            <a:pPr algn="l"/>
            <a:r>
              <a:rPr lang="en-US" sz="4800" b="1" cap="all" dirty="0">
                <a:solidFill>
                  <a:schemeClr val="bg1"/>
                </a:solidFill>
                <a:effectLst/>
                <a:latin typeface="Abadi" panose="020B0604020104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Working Session 1:</a:t>
            </a:r>
            <a:br>
              <a:rPr lang="de-CH" sz="4800" cap="all" dirty="0">
                <a:solidFill>
                  <a:schemeClr val="bg1"/>
                </a:solidFill>
                <a:effectLst/>
                <a:latin typeface="Abadi" panose="020B0604020104020204" pitchFamily="34" charset="0"/>
                <a:ea typeface="Times New Roman" panose="02020603050405020304" pitchFamily="18" charset="0"/>
              </a:rPr>
            </a:br>
            <a:r>
              <a:rPr lang="de-CH" sz="4800" cap="all" dirty="0">
                <a:solidFill>
                  <a:schemeClr val="bg1"/>
                </a:solidFill>
                <a:effectLst/>
                <a:latin typeface="Abadi" panose="020B0604020104020204" pitchFamily="34" charset="0"/>
                <a:ea typeface="Times New Roman" panose="02020603050405020304" pitchFamily="18" charset="0"/>
              </a:rPr>
              <a:t>«</a:t>
            </a:r>
            <a:r>
              <a:rPr lang="en-US" sz="4800" cap="all" dirty="0">
                <a:solidFill>
                  <a:schemeClr val="bg1"/>
                </a:solidFill>
                <a:effectLst/>
                <a:latin typeface="Abadi" panose="020B0604020104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 </a:t>
            </a:r>
            <a:r>
              <a:rPr lang="en-US" sz="4800" cap="all" dirty="0" err="1">
                <a:solidFill>
                  <a:schemeClr val="bg1"/>
                </a:solidFill>
                <a:effectLst/>
                <a:latin typeface="Abadi" panose="020B0604020104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als</a:t>
            </a:r>
            <a:r>
              <a:rPr lang="en-US" sz="4800" cap="all" dirty="0">
                <a:solidFill>
                  <a:schemeClr val="bg1"/>
                </a:solidFill>
                <a:effectLst/>
                <a:latin typeface="Abadi" panose="020B0604020104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Business Enabler” vs. </a:t>
            </a:r>
            <a:br>
              <a:rPr lang="en-US" sz="4800" cap="all" dirty="0">
                <a:solidFill>
                  <a:schemeClr val="bg1"/>
                </a:solidFill>
                <a:effectLst/>
                <a:latin typeface="Abadi" panose="020B0604020104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de-CH" sz="4800" cap="all" dirty="0">
                <a:solidFill>
                  <a:schemeClr val="bg1"/>
                </a:solidFill>
                <a:effectLst/>
                <a:latin typeface="Abadi" panose="020B0604020104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«IT </a:t>
            </a:r>
            <a:r>
              <a:rPr lang="de-CH" sz="4800" cap="all" dirty="0" err="1">
                <a:solidFill>
                  <a:schemeClr val="bg1"/>
                </a:solidFill>
                <a:effectLst/>
                <a:latin typeface="Abadi" panose="020B0604020104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doesn’t</a:t>
            </a:r>
            <a:r>
              <a:rPr lang="de-CH" sz="4800" cap="all" dirty="0">
                <a:solidFill>
                  <a:schemeClr val="bg1"/>
                </a:solidFill>
                <a:effectLst/>
                <a:latin typeface="Abadi" panose="020B0604020104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matter» - Welchen Beitrag schafft IT zum Business?</a:t>
            </a:r>
            <a:br>
              <a:rPr lang="de-CH" sz="4800" cap="all" dirty="0">
                <a:solidFill>
                  <a:schemeClr val="bg1"/>
                </a:solidFill>
                <a:effectLst/>
                <a:latin typeface="Abadi" panose="020B0604020104020204" pitchFamily="34" charset="0"/>
                <a:ea typeface="Times New Roman" panose="02020603050405020304" pitchFamily="18" charset="0"/>
              </a:rPr>
            </a:br>
            <a:endParaRPr lang="de-CH" sz="4800" cap="all" dirty="0">
              <a:solidFill>
                <a:schemeClr val="bg1"/>
              </a:solidFill>
              <a:latin typeface="Abadi" panose="020B06040201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06732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C7E5CE0-B815-E2C3-FDAE-521DD65702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b="1" dirty="0">
                <a:solidFill>
                  <a:schemeClr val="bg1"/>
                </a:solidFill>
                <a:latin typeface="+mn-lt"/>
              </a:rPr>
              <a:t>Referenten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89DFA40-B27B-95B0-B95B-AC40DAC346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>
                <a:solidFill>
                  <a:schemeClr val="bg1"/>
                </a:solidFill>
                <a:latin typeface="Abadi" panose="020B0604020104020204" pitchFamily="34" charset="0"/>
              </a:rPr>
              <a:t>Dr. Eric Scherer, Geschäftsführer i2s </a:t>
            </a:r>
            <a:r>
              <a:rPr lang="de-CH" dirty="0" err="1">
                <a:solidFill>
                  <a:schemeClr val="bg1"/>
                </a:solidFill>
                <a:latin typeface="Abadi" panose="020B0604020104020204" pitchFamily="34" charset="0"/>
              </a:rPr>
              <a:t>consulting</a:t>
            </a:r>
            <a:endParaRPr lang="de-CH" dirty="0">
              <a:solidFill>
                <a:schemeClr val="bg1"/>
              </a:solidFill>
              <a:latin typeface="Abadi" panose="020B0604020104020204" pitchFamily="34" charset="0"/>
            </a:endParaRPr>
          </a:p>
          <a:p>
            <a:r>
              <a:rPr lang="de-CH" dirty="0">
                <a:solidFill>
                  <a:schemeClr val="bg1"/>
                </a:solidFill>
                <a:latin typeface="Abadi" panose="020B0604020104020204" pitchFamily="34" charset="0"/>
              </a:rPr>
              <a:t>Markus Guggenbühler, kairos </a:t>
            </a:r>
            <a:r>
              <a:rPr lang="de-CH" dirty="0" err="1">
                <a:solidFill>
                  <a:schemeClr val="bg1"/>
                </a:solidFill>
                <a:latin typeface="Abadi" panose="020B0604020104020204" pitchFamily="34" charset="0"/>
              </a:rPr>
              <a:t>consulting</a:t>
            </a:r>
            <a:r>
              <a:rPr lang="de-CH" dirty="0">
                <a:solidFill>
                  <a:schemeClr val="bg1"/>
                </a:solidFill>
                <a:latin typeface="Abadi" panose="020B0604020104020204" pitchFamily="34" charset="0"/>
              </a:rPr>
              <a:t>, Partner i2s </a:t>
            </a:r>
            <a:r>
              <a:rPr lang="de-CH" dirty="0" err="1">
                <a:solidFill>
                  <a:schemeClr val="bg1"/>
                </a:solidFill>
                <a:latin typeface="Abadi" panose="020B0604020104020204" pitchFamily="34" charset="0"/>
              </a:rPr>
              <a:t>consulting</a:t>
            </a:r>
            <a:endParaRPr lang="de-CH" dirty="0">
              <a:solidFill>
                <a:schemeClr val="bg1"/>
              </a:solidFill>
              <a:latin typeface="Abadi" panose="020B06040201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4070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1A64DB-A430-9FC3-FB83-9A9C8BFC04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CA4EDC8-F108-FB53-4251-D2E8E58DF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b="1" dirty="0">
                <a:solidFill>
                  <a:schemeClr val="bg1"/>
                </a:solidFill>
                <a:latin typeface="+mn-lt"/>
              </a:rPr>
              <a:t>IT </a:t>
            </a:r>
            <a:r>
              <a:rPr lang="de-CH" b="1" dirty="0" err="1">
                <a:solidFill>
                  <a:schemeClr val="bg1"/>
                </a:solidFill>
                <a:latin typeface="+mn-lt"/>
              </a:rPr>
              <a:t>doesn’t</a:t>
            </a:r>
            <a:r>
              <a:rPr lang="de-CH" b="1" dirty="0">
                <a:solidFill>
                  <a:schemeClr val="bg1"/>
                </a:solidFill>
                <a:latin typeface="+mn-lt"/>
              </a:rPr>
              <a:t> matter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59BCA87-BA74-0EB4-DAF5-1F0E164A85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882063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de-CH" dirty="0">
                <a:solidFill>
                  <a:schemeClr val="bg1"/>
                </a:solidFill>
                <a:latin typeface="Abadi" panose="020B0604020104020204" pitchFamily="34" charset="0"/>
              </a:rPr>
              <a:t>Headline </a:t>
            </a:r>
            <a:r>
              <a:rPr lang="de-CH" dirty="0" err="1">
                <a:solidFill>
                  <a:schemeClr val="bg1"/>
                </a:solidFill>
                <a:latin typeface="Abadi" panose="020B0604020104020204" pitchFamily="34" charset="0"/>
              </a:rPr>
              <a:t>text</a:t>
            </a:r>
            <a:r>
              <a:rPr lang="de-CH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de-CH" dirty="0" err="1">
                <a:solidFill>
                  <a:schemeClr val="bg1"/>
                </a:solidFill>
                <a:latin typeface="Abadi" panose="020B0604020104020204" pitchFamily="34" charset="0"/>
              </a:rPr>
              <a:t>by</a:t>
            </a:r>
            <a:r>
              <a:rPr lang="de-CH" dirty="0">
                <a:solidFill>
                  <a:schemeClr val="bg1"/>
                </a:solidFill>
                <a:latin typeface="Abadi" panose="020B0604020104020204" pitchFamily="34" charset="0"/>
              </a:rPr>
              <a:t> Nicholas Carr in </a:t>
            </a:r>
            <a:r>
              <a:rPr lang="de-CH" dirty="0" err="1">
                <a:solidFill>
                  <a:schemeClr val="bg1"/>
                </a:solidFill>
                <a:latin typeface="Abadi" panose="020B0604020104020204" pitchFamily="34" charset="0"/>
              </a:rPr>
              <a:t>the</a:t>
            </a:r>
            <a:r>
              <a:rPr lang="de-CH" dirty="0">
                <a:solidFill>
                  <a:schemeClr val="bg1"/>
                </a:solidFill>
                <a:latin typeface="Abadi" panose="020B0604020104020204" pitchFamily="34" charset="0"/>
              </a:rPr>
              <a:t> Harvard Business Review May 2003</a:t>
            </a:r>
          </a:p>
          <a:p>
            <a:pPr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bg1"/>
                </a:solidFill>
                <a:latin typeface="Abadi" panose="020B0604020104020204" pitchFamily="34" charset="0"/>
              </a:rPr>
              <a:t>Information Technology (IT) had become so ubiquitous and standardized that it no longer provided a competitive advantage to businesses. </a:t>
            </a:r>
            <a:r>
              <a:rPr lang="en-US" b="1" dirty="0">
                <a:solidFill>
                  <a:schemeClr val="bg1"/>
                </a:solidFill>
              </a:rPr>
              <a:t>IT has become a Commodity.</a:t>
            </a:r>
          </a:p>
          <a:p>
            <a:pPr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bg1"/>
                </a:solidFill>
              </a:rPr>
              <a:t>Carr's main thesis was that </a:t>
            </a:r>
            <a:r>
              <a:rPr lang="en-US" b="1" dirty="0">
                <a:solidFill>
                  <a:schemeClr val="bg1"/>
                </a:solidFill>
              </a:rPr>
              <a:t>IT no longer provides a sustainable competitive advantage</a:t>
            </a:r>
            <a:r>
              <a:rPr lang="en-US" dirty="0">
                <a:solidFill>
                  <a:schemeClr val="bg1"/>
                </a:solidFill>
              </a:rPr>
              <a:t> for businesses. Instead, it had become a basic necessity that companies needed to maintain for operational purposes. Businesses needed to rethink their approach to IT and stop viewing it as a tool for gaining a strategic edge.</a:t>
            </a:r>
          </a:p>
        </p:txBody>
      </p:sp>
      <p:pic>
        <p:nvPicPr>
          <p:cNvPr id="1026" name="Picture 2" descr="Harvard Business Review - Wikipedia">
            <a:extLst>
              <a:ext uri="{FF2B5EF4-FFF2-40B4-BE49-F238E27FC236}">
                <a16:creationId xmlns:a16="http://schemas.microsoft.com/office/drawing/2014/main" id="{EC66BBAD-0B9D-C0BA-1DEC-86E63B3AB8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0263" y="210372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02304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13E015-8C40-3BA0-3481-7B629E754D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186374-32DF-0C19-C03E-EDEBA6B02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b="1" dirty="0">
                <a:solidFill>
                  <a:schemeClr val="bg1"/>
                </a:solidFill>
                <a:latin typeface="+mn-lt"/>
              </a:rPr>
              <a:t>Systems follow </a:t>
            </a:r>
            <a:r>
              <a:rPr lang="de-CH" b="1" dirty="0" err="1">
                <a:solidFill>
                  <a:schemeClr val="bg1"/>
                </a:solidFill>
                <a:latin typeface="+mn-lt"/>
              </a:rPr>
              <a:t>Strategy</a:t>
            </a:r>
            <a:endParaRPr lang="de-CH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AB6CA49-4289-1682-A6A2-EAFA7C8BE3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882063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10000"/>
              </a:lnSpc>
              <a:spcBef>
                <a:spcPts val="600"/>
              </a:spcBef>
              <a:buNone/>
            </a:pPr>
            <a:r>
              <a:rPr lang="en-US" dirty="0">
                <a:solidFill>
                  <a:schemeClr val="bg1"/>
                </a:solidFill>
                <a:latin typeface="Abadi" panose="020B0604020104020204" pitchFamily="34" charset="0"/>
              </a:rPr>
              <a:t>The phrase "Systems follow strategy" is attributed to Alfred Chandler, a prominent business historian and professor at </a:t>
            </a:r>
            <a:r>
              <a:rPr lang="en-US" b="1" dirty="0">
                <a:solidFill>
                  <a:schemeClr val="bg1"/>
                </a:solidFill>
                <a:latin typeface="Abadi" panose="020B0604020104020204" pitchFamily="34" charset="0"/>
              </a:rPr>
              <a:t>MIT </a:t>
            </a:r>
            <a:r>
              <a:rPr lang="en-US" dirty="0">
                <a:solidFill>
                  <a:schemeClr val="bg1"/>
                </a:solidFill>
                <a:latin typeface="Abadi" panose="020B0604020104020204" pitchFamily="34" charset="0"/>
              </a:rPr>
              <a:t>and other US schools.</a:t>
            </a:r>
          </a:p>
          <a:p>
            <a:pPr>
              <a:lnSpc>
                <a:spcPct val="11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bg1"/>
                </a:solidFill>
                <a:latin typeface="Abadi" panose="020B0604020104020204" pitchFamily="34" charset="0"/>
              </a:rPr>
              <a:t>The phrase </a:t>
            </a:r>
            <a:r>
              <a:rPr lang="en-US" b="1" dirty="0">
                <a:solidFill>
                  <a:schemeClr val="bg1"/>
                </a:solidFill>
                <a:latin typeface="Abadi" panose="020B0604020104020204" pitchFamily="34" charset="0"/>
              </a:rPr>
              <a:t>"Systems follow strategy"</a:t>
            </a:r>
            <a:r>
              <a:rPr lang="en-US" dirty="0">
                <a:solidFill>
                  <a:schemeClr val="bg1"/>
                </a:solidFill>
                <a:latin typeface="Abadi" panose="020B0604020104020204" pitchFamily="34" charset="0"/>
              </a:rPr>
              <a:t> is attributed to </a:t>
            </a:r>
            <a:r>
              <a:rPr lang="en-US" b="1" dirty="0">
                <a:solidFill>
                  <a:schemeClr val="bg1"/>
                </a:solidFill>
                <a:latin typeface="Abadi" panose="020B0604020104020204" pitchFamily="34" charset="0"/>
              </a:rPr>
              <a:t>Alfred Chandler</a:t>
            </a:r>
            <a:r>
              <a:rPr lang="en-US" dirty="0">
                <a:solidFill>
                  <a:schemeClr val="bg1"/>
                </a:solidFill>
                <a:latin typeface="Abadi" panose="020B0604020104020204" pitchFamily="34" charset="0"/>
              </a:rPr>
              <a:t>, a prominent business historian and professor at Harvard Business School.</a:t>
            </a:r>
          </a:p>
          <a:p>
            <a:pPr>
              <a:lnSpc>
                <a:spcPct val="11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bg1"/>
                </a:solidFill>
                <a:latin typeface="Abadi" panose="020B0604020104020204" pitchFamily="34" charset="0"/>
              </a:rPr>
              <a:t>Chandler's key work, </a:t>
            </a:r>
            <a:r>
              <a:rPr lang="en-US" b="1" dirty="0">
                <a:solidFill>
                  <a:schemeClr val="bg1"/>
                </a:solidFill>
                <a:latin typeface="Abadi" panose="020B0604020104020204" pitchFamily="34" charset="0"/>
              </a:rPr>
              <a:t>"Strategy and Structure: Chapters in the History of the American Industrial Enterprise"</a:t>
            </a:r>
            <a:r>
              <a:rPr lang="en-US" dirty="0">
                <a:solidFill>
                  <a:schemeClr val="bg1"/>
                </a:solidFill>
                <a:latin typeface="Abadi" panose="020B0604020104020204" pitchFamily="34" charset="0"/>
              </a:rPr>
              <a:t> (1962), introduced the concept that organizational structure (or "systems") is shaped by a company's strategy. His central argument was that a company's structure should align with its strategy in order to achieve optimal performance.</a:t>
            </a:r>
          </a:p>
          <a:p>
            <a:pPr>
              <a:lnSpc>
                <a:spcPct val="11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bg1"/>
                </a:solidFill>
                <a:latin typeface="Abadi" panose="020B0604020104020204" pitchFamily="34" charset="0"/>
              </a:rPr>
              <a:t>Since the 1990s the phrase has become a famous dictum with “</a:t>
            </a:r>
            <a:r>
              <a:rPr lang="en-US" dirty="0" err="1">
                <a:solidFill>
                  <a:schemeClr val="bg1"/>
                </a:solidFill>
                <a:latin typeface="Abadi" panose="020B0604020104020204" pitchFamily="34" charset="0"/>
              </a:rPr>
              <a:t>sytems</a:t>
            </a:r>
            <a:r>
              <a:rPr lang="en-US" dirty="0">
                <a:solidFill>
                  <a:schemeClr val="bg1"/>
                </a:solidFill>
                <a:latin typeface="Abadi" panose="020B0604020104020204" pitchFamily="34" charset="0"/>
              </a:rPr>
              <a:t>” meaning “IT systems”</a:t>
            </a:r>
          </a:p>
        </p:txBody>
      </p:sp>
      <p:pic>
        <p:nvPicPr>
          <p:cNvPr id="2050" name="Picture 2" descr="Strategy and Structure: Chapters in the History of the American Industrial  Enterprise (Mit Press) - Chandler Jr., Alfred D. - Amazon.de: Bücher">
            <a:extLst>
              <a:ext uri="{FF2B5EF4-FFF2-40B4-BE49-F238E27FC236}">
                <a16:creationId xmlns:a16="http://schemas.microsoft.com/office/drawing/2014/main" id="{523321C8-8304-DCBF-05E4-7F91642F01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1392" y="365125"/>
            <a:ext cx="1880850" cy="301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4277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7EAE9D-FBE0-135A-86A7-1A9CA5644B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F955457-7A8C-A367-2B97-34FCA18646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b="1" dirty="0">
                <a:solidFill>
                  <a:schemeClr val="bg1"/>
                </a:solidFill>
                <a:latin typeface="+mn-lt"/>
              </a:rPr>
              <a:t>IT </a:t>
            </a:r>
            <a:r>
              <a:rPr lang="de-CH" b="1" dirty="0" err="1">
                <a:solidFill>
                  <a:schemeClr val="bg1"/>
                </a:solidFill>
                <a:latin typeface="+mn-lt"/>
              </a:rPr>
              <a:t>as</a:t>
            </a:r>
            <a:r>
              <a:rPr lang="de-CH" b="1" dirty="0">
                <a:solidFill>
                  <a:schemeClr val="bg1"/>
                </a:solidFill>
                <a:latin typeface="+mn-lt"/>
              </a:rPr>
              <a:t> Business </a:t>
            </a:r>
            <a:r>
              <a:rPr lang="de-CH" b="1" dirty="0" err="1">
                <a:solidFill>
                  <a:schemeClr val="bg1"/>
                </a:solidFill>
                <a:latin typeface="+mn-lt"/>
              </a:rPr>
              <a:t>Enabler</a:t>
            </a:r>
            <a:endParaRPr lang="de-CH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6F218D5-1E1D-97A6-9542-815F16AAF3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882063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10000"/>
              </a:lnSpc>
              <a:spcBef>
                <a:spcPts val="600"/>
              </a:spcBef>
              <a:buNone/>
            </a:pPr>
            <a:r>
              <a:rPr lang="en-US" dirty="0">
                <a:solidFill>
                  <a:schemeClr val="bg1"/>
                </a:solidFill>
                <a:latin typeface="Abadi" panose="020B0604020104020204" pitchFamily="34" charset="0"/>
              </a:rPr>
              <a:t>The role of IT is changing. While the </a:t>
            </a:r>
            <a:r>
              <a:rPr lang="en-US" b="1" dirty="0">
                <a:solidFill>
                  <a:schemeClr val="bg1"/>
                </a:solidFill>
                <a:latin typeface="Abadi" panose="020B0604020104020204" pitchFamily="34" charset="0"/>
              </a:rPr>
              <a:t>IT department </a:t>
            </a:r>
            <a:r>
              <a:rPr lang="en-US" dirty="0">
                <a:solidFill>
                  <a:schemeClr val="bg1"/>
                </a:solidFill>
                <a:latin typeface="Abadi" panose="020B0604020104020204" pitchFamily="34" charset="0"/>
              </a:rPr>
              <a:t>used to be seen purely as a </a:t>
            </a:r>
            <a:r>
              <a:rPr lang="en-US" b="1" dirty="0">
                <a:solidFill>
                  <a:schemeClr val="bg1"/>
                </a:solidFill>
                <a:latin typeface="Abadi" panose="020B0604020104020204" pitchFamily="34" charset="0"/>
              </a:rPr>
              <a:t>service provider </a:t>
            </a:r>
            <a:r>
              <a:rPr lang="en-US" dirty="0">
                <a:solidFill>
                  <a:schemeClr val="bg1"/>
                </a:solidFill>
                <a:latin typeface="Abadi" panose="020B0604020104020204" pitchFamily="34" charset="0"/>
              </a:rPr>
              <a:t>and</a:t>
            </a:r>
            <a:r>
              <a:rPr lang="en-US" b="1" dirty="0">
                <a:solidFill>
                  <a:schemeClr val="bg1"/>
                </a:solidFill>
                <a:latin typeface="Abadi" panose="020B0604020104020204" pitchFamily="34" charset="0"/>
              </a:rPr>
              <a:t> IT </a:t>
            </a:r>
            <a:r>
              <a:rPr lang="en-US" dirty="0">
                <a:solidFill>
                  <a:schemeClr val="bg1"/>
                </a:solidFill>
                <a:latin typeface="Abadi" panose="020B0604020104020204" pitchFamily="34" charset="0"/>
              </a:rPr>
              <a:t>as means of </a:t>
            </a:r>
            <a:r>
              <a:rPr lang="en-US" b="1" dirty="0">
                <a:solidFill>
                  <a:schemeClr val="bg1"/>
                </a:solidFill>
                <a:latin typeface="Abadi" panose="020B0604020104020204" pitchFamily="34" charset="0"/>
              </a:rPr>
              <a:t>automation of existing processes</a:t>
            </a:r>
            <a:r>
              <a:rPr lang="en-US" dirty="0">
                <a:solidFill>
                  <a:schemeClr val="bg1"/>
                </a:solidFill>
                <a:latin typeface="Abadi" panose="020B0604020104020204" pitchFamily="34" charset="0"/>
              </a:rPr>
              <a:t>, today IT as such is increasingly taking on the role of “</a:t>
            </a:r>
            <a:r>
              <a:rPr lang="en-US" b="1" dirty="0">
                <a:solidFill>
                  <a:schemeClr val="bg1"/>
                </a:solidFill>
                <a:latin typeface="Abadi" panose="020B0604020104020204" pitchFamily="34" charset="0"/>
              </a:rPr>
              <a:t>business enabler</a:t>
            </a:r>
            <a:r>
              <a:rPr lang="en-US" dirty="0">
                <a:solidFill>
                  <a:schemeClr val="bg1"/>
                </a:solidFill>
                <a:latin typeface="Abadi" panose="020B0604020104020204" pitchFamily="34" charset="0"/>
              </a:rPr>
              <a:t>”. </a:t>
            </a:r>
          </a:p>
          <a:p>
            <a:pPr marL="0" indent="0">
              <a:lnSpc>
                <a:spcPct val="110000"/>
              </a:lnSpc>
              <a:spcBef>
                <a:spcPts val="600"/>
              </a:spcBef>
              <a:buNone/>
            </a:pPr>
            <a:r>
              <a:rPr lang="en-US" dirty="0">
                <a:solidFill>
                  <a:schemeClr val="bg1"/>
                </a:solidFill>
                <a:latin typeface="Abadi" panose="020B0604020104020204" pitchFamily="34" charset="0"/>
              </a:rPr>
              <a:t>The role of IT goes far beyond ensuring the reliable operation through automation. Instead, IT is increasingly confronted in its role as </a:t>
            </a:r>
            <a:r>
              <a:rPr lang="en-US" b="1" dirty="0">
                <a:solidFill>
                  <a:schemeClr val="bg1"/>
                </a:solidFill>
                <a:latin typeface="Abadi" panose="020B0604020104020204" pitchFamily="34" charset="0"/>
              </a:rPr>
              <a:t>business enabler</a:t>
            </a:r>
            <a:r>
              <a:rPr lang="en-US" dirty="0">
                <a:solidFill>
                  <a:schemeClr val="bg1"/>
                </a:solidFill>
                <a:latin typeface="Abadi" panose="020B0604020104020204" pitchFamily="34" charset="0"/>
              </a:rPr>
              <a:t>. </a:t>
            </a:r>
            <a:r>
              <a:rPr lang="en-US" dirty="0" err="1">
                <a:solidFill>
                  <a:schemeClr val="bg1"/>
                </a:solidFill>
                <a:latin typeface="Abadi" panose="020B0604020104020204" pitchFamily="34" charset="0"/>
              </a:rPr>
              <a:t>Rhe</a:t>
            </a:r>
            <a:r>
              <a:rPr lang="en-US" dirty="0">
                <a:solidFill>
                  <a:schemeClr val="bg1"/>
                </a:solidFill>
                <a:latin typeface="Abadi" panose="020B0604020104020204" pitchFamily="34" charset="0"/>
              </a:rPr>
              <a:t> use of new technologies and trends and to use the right tools to help increase the output of research, production, marketing or sales.</a:t>
            </a:r>
          </a:p>
        </p:txBody>
      </p:sp>
    </p:spTree>
    <p:extLst>
      <p:ext uri="{BB962C8B-B14F-4D97-AF65-F5344CB8AC3E}">
        <p14:creationId xmlns:p14="http://schemas.microsoft.com/office/powerpoint/2010/main" val="36132837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259F7DB8-3E7C-E0E6-C83A-559ACD6C21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56181" y="333314"/>
            <a:ext cx="10515600" cy="1325563"/>
          </a:xfrm>
        </p:spPr>
        <p:txBody>
          <a:bodyPr/>
          <a:lstStyle/>
          <a:p>
            <a:r>
              <a:rPr lang="de-DE" altLang="de-DE" b="1" dirty="0">
                <a:solidFill>
                  <a:schemeClr val="bg1"/>
                </a:solidFill>
              </a:rPr>
              <a:t>IT Strategieentwicklung</a:t>
            </a:r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2554E002-EDD6-0855-B527-692E094AA58C}"/>
              </a:ext>
            </a:extLst>
          </p:cNvPr>
          <p:cNvGrpSpPr/>
          <p:nvPr/>
        </p:nvGrpSpPr>
        <p:grpSpPr>
          <a:xfrm>
            <a:off x="352426" y="1228724"/>
            <a:ext cx="8743950" cy="5062539"/>
            <a:chOff x="1295400" y="304800"/>
            <a:chExt cx="9478964" cy="5986464"/>
          </a:xfrm>
        </p:grpSpPr>
        <p:sp>
          <p:nvSpPr>
            <p:cNvPr id="26719" name="Freeform 95">
              <a:extLst>
                <a:ext uri="{FF2B5EF4-FFF2-40B4-BE49-F238E27FC236}">
                  <a16:creationId xmlns:a16="http://schemas.microsoft.com/office/drawing/2014/main" id="{2B8271EF-5C93-7624-98DE-B862D11DDE47}"/>
                </a:ext>
              </a:extLst>
            </p:cNvPr>
            <p:cNvSpPr>
              <a:spLocks/>
            </p:cNvSpPr>
            <p:nvPr/>
          </p:nvSpPr>
          <p:spPr bwMode="auto">
            <a:xfrm>
              <a:off x="1524000" y="3200400"/>
              <a:ext cx="3886200" cy="1295400"/>
            </a:xfrm>
            <a:custGeom>
              <a:avLst/>
              <a:gdLst>
                <a:gd name="T0" fmla="*/ 48 w 5060"/>
                <a:gd name="T1" fmla="*/ 101 h 2844"/>
                <a:gd name="T2" fmla="*/ 38 w 5060"/>
                <a:gd name="T3" fmla="*/ 1154 h 2844"/>
                <a:gd name="T4" fmla="*/ 112 w 5060"/>
                <a:gd name="T5" fmla="*/ 2271 h 2844"/>
                <a:gd name="T6" fmla="*/ 29 w 5060"/>
                <a:gd name="T7" fmla="*/ 2770 h 2844"/>
                <a:gd name="T8" fmla="*/ 131 w 5060"/>
                <a:gd name="T9" fmla="*/ 2760 h 2844"/>
                <a:gd name="T10" fmla="*/ 288 w 5060"/>
                <a:gd name="T11" fmla="*/ 2733 h 2844"/>
                <a:gd name="T12" fmla="*/ 1405 w 5060"/>
                <a:gd name="T13" fmla="*/ 2807 h 2844"/>
                <a:gd name="T14" fmla="*/ 2651 w 5060"/>
                <a:gd name="T15" fmla="*/ 2816 h 2844"/>
                <a:gd name="T16" fmla="*/ 3602 w 5060"/>
                <a:gd name="T17" fmla="*/ 2816 h 2844"/>
                <a:gd name="T18" fmla="*/ 4322 w 5060"/>
                <a:gd name="T19" fmla="*/ 2816 h 2844"/>
                <a:gd name="T20" fmla="*/ 4663 w 5060"/>
                <a:gd name="T21" fmla="*/ 2733 h 2844"/>
                <a:gd name="T22" fmla="*/ 4940 w 5060"/>
                <a:gd name="T23" fmla="*/ 2742 h 2844"/>
                <a:gd name="T24" fmla="*/ 4986 w 5060"/>
                <a:gd name="T25" fmla="*/ 2751 h 2844"/>
                <a:gd name="T26" fmla="*/ 5023 w 5060"/>
                <a:gd name="T27" fmla="*/ 2723 h 2844"/>
                <a:gd name="T28" fmla="*/ 5060 w 5060"/>
                <a:gd name="T29" fmla="*/ 2585 h 2844"/>
                <a:gd name="T30" fmla="*/ 5014 w 5060"/>
                <a:gd name="T31" fmla="*/ 2170 h 2844"/>
                <a:gd name="T32" fmla="*/ 4940 w 5060"/>
                <a:gd name="T33" fmla="*/ 1920 h 2844"/>
                <a:gd name="T34" fmla="*/ 4894 w 5060"/>
                <a:gd name="T35" fmla="*/ 951 h 2844"/>
                <a:gd name="T36" fmla="*/ 4903 w 5060"/>
                <a:gd name="T37" fmla="*/ 572 h 2844"/>
                <a:gd name="T38" fmla="*/ 4968 w 5060"/>
                <a:gd name="T39" fmla="*/ 406 h 2844"/>
                <a:gd name="T40" fmla="*/ 5023 w 5060"/>
                <a:gd name="T41" fmla="*/ 212 h 2844"/>
                <a:gd name="T42" fmla="*/ 5014 w 5060"/>
                <a:gd name="T43" fmla="*/ 101 h 2844"/>
                <a:gd name="T44" fmla="*/ 4857 w 5060"/>
                <a:gd name="T45" fmla="*/ 92 h 2844"/>
                <a:gd name="T46" fmla="*/ 4709 w 5060"/>
                <a:gd name="T47" fmla="*/ 74 h 2844"/>
                <a:gd name="T48" fmla="*/ 3657 w 5060"/>
                <a:gd name="T49" fmla="*/ 129 h 2844"/>
                <a:gd name="T50" fmla="*/ 2808 w 5060"/>
                <a:gd name="T51" fmla="*/ 83 h 2844"/>
                <a:gd name="T52" fmla="*/ 2688 w 5060"/>
                <a:gd name="T53" fmla="*/ 65 h 2844"/>
                <a:gd name="T54" fmla="*/ 2586 w 5060"/>
                <a:gd name="T55" fmla="*/ 28 h 2844"/>
                <a:gd name="T56" fmla="*/ 2466 w 5060"/>
                <a:gd name="T57" fmla="*/ 0 h 2844"/>
                <a:gd name="T58" fmla="*/ 1746 w 5060"/>
                <a:gd name="T59" fmla="*/ 74 h 2844"/>
                <a:gd name="T60" fmla="*/ 1266 w 5060"/>
                <a:gd name="T61" fmla="*/ 101 h 2844"/>
                <a:gd name="T62" fmla="*/ 1118 w 5060"/>
                <a:gd name="T63" fmla="*/ 138 h 2844"/>
                <a:gd name="T64" fmla="*/ 1026 w 5060"/>
                <a:gd name="T65" fmla="*/ 157 h 2844"/>
                <a:gd name="T66" fmla="*/ 648 w 5060"/>
                <a:gd name="T67" fmla="*/ 111 h 2844"/>
                <a:gd name="T68" fmla="*/ 278 w 5060"/>
                <a:gd name="T69" fmla="*/ 55 h 2844"/>
                <a:gd name="T70" fmla="*/ 75 w 5060"/>
                <a:gd name="T71" fmla="*/ 65 h 2844"/>
                <a:gd name="T72" fmla="*/ 48 w 5060"/>
                <a:gd name="T73" fmla="*/ 120 h 2844"/>
                <a:gd name="T74" fmla="*/ 48 w 5060"/>
                <a:gd name="T75" fmla="*/ 101 h 28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060" h="2844">
                  <a:moveTo>
                    <a:pt x="48" y="101"/>
                  </a:moveTo>
                  <a:cubicBezTo>
                    <a:pt x="45" y="452"/>
                    <a:pt x="38" y="803"/>
                    <a:pt x="38" y="1154"/>
                  </a:cubicBezTo>
                  <a:cubicBezTo>
                    <a:pt x="38" y="1483"/>
                    <a:pt x="0" y="1924"/>
                    <a:pt x="112" y="2271"/>
                  </a:cubicBezTo>
                  <a:cubicBezTo>
                    <a:pt x="97" y="2436"/>
                    <a:pt x="80" y="2612"/>
                    <a:pt x="29" y="2770"/>
                  </a:cubicBezTo>
                  <a:cubicBezTo>
                    <a:pt x="75" y="2800"/>
                    <a:pt x="79" y="2774"/>
                    <a:pt x="131" y="2760"/>
                  </a:cubicBezTo>
                  <a:cubicBezTo>
                    <a:pt x="182" y="2746"/>
                    <a:pt x="236" y="2740"/>
                    <a:pt x="288" y="2733"/>
                  </a:cubicBezTo>
                  <a:cubicBezTo>
                    <a:pt x="663" y="2742"/>
                    <a:pt x="1032" y="2778"/>
                    <a:pt x="1405" y="2807"/>
                  </a:cubicBezTo>
                  <a:cubicBezTo>
                    <a:pt x="1611" y="2841"/>
                    <a:pt x="2486" y="2814"/>
                    <a:pt x="2651" y="2816"/>
                  </a:cubicBezTo>
                  <a:cubicBezTo>
                    <a:pt x="2969" y="2825"/>
                    <a:pt x="3285" y="2844"/>
                    <a:pt x="3602" y="2816"/>
                  </a:cubicBezTo>
                  <a:cubicBezTo>
                    <a:pt x="3943" y="2825"/>
                    <a:pt x="3981" y="2831"/>
                    <a:pt x="4322" y="2816"/>
                  </a:cubicBezTo>
                  <a:cubicBezTo>
                    <a:pt x="4420" y="2812"/>
                    <a:pt x="4558" y="2750"/>
                    <a:pt x="4663" y="2733"/>
                  </a:cubicBezTo>
                  <a:cubicBezTo>
                    <a:pt x="4755" y="2736"/>
                    <a:pt x="4848" y="2737"/>
                    <a:pt x="4940" y="2742"/>
                  </a:cubicBezTo>
                  <a:cubicBezTo>
                    <a:pt x="4956" y="2743"/>
                    <a:pt x="4971" y="2754"/>
                    <a:pt x="4986" y="2751"/>
                  </a:cubicBezTo>
                  <a:cubicBezTo>
                    <a:pt x="5001" y="2748"/>
                    <a:pt x="5011" y="2732"/>
                    <a:pt x="5023" y="2723"/>
                  </a:cubicBezTo>
                  <a:cubicBezTo>
                    <a:pt x="5043" y="2675"/>
                    <a:pt x="5052" y="2636"/>
                    <a:pt x="5060" y="2585"/>
                  </a:cubicBezTo>
                  <a:cubicBezTo>
                    <a:pt x="5054" y="2445"/>
                    <a:pt x="5050" y="2306"/>
                    <a:pt x="5014" y="2170"/>
                  </a:cubicBezTo>
                  <a:cubicBezTo>
                    <a:pt x="4992" y="2086"/>
                    <a:pt x="4957" y="2006"/>
                    <a:pt x="4940" y="1920"/>
                  </a:cubicBezTo>
                  <a:cubicBezTo>
                    <a:pt x="4935" y="1602"/>
                    <a:pt x="4946" y="1269"/>
                    <a:pt x="4894" y="951"/>
                  </a:cubicBezTo>
                  <a:cubicBezTo>
                    <a:pt x="4885" y="824"/>
                    <a:pt x="4881" y="698"/>
                    <a:pt x="4903" y="572"/>
                  </a:cubicBezTo>
                  <a:cubicBezTo>
                    <a:pt x="4913" y="513"/>
                    <a:pt x="4947" y="462"/>
                    <a:pt x="4968" y="406"/>
                  </a:cubicBezTo>
                  <a:cubicBezTo>
                    <a:pt x="4992" y="343"/>
                    <a:pt x="5002" y="276"/>
                    <a:pt x="5023" y="212"/>
                  </a:cubicBezTo>
                  <a:cubicBezTo>
                    <a:pt x="5020" y="175"/>
                    <a:pt x="5044" y="123"/>
                    <a:pt x="5014" y="101"/>
                  </a:cubicBezTo>
                  <a:cubicBezTo>
                    <a:pt x="4972" y="70"/>
                    <a:pt x="4909" y="96"/>
                    <a:pt x="4857" y="92"/>
                  </a:cubicBezTo>
                  <a:cubicBezTo>
                    <a:pt x="4807" y="88"/>
                    <a:pt x="4758" y="79"/>
                    <a:pt x="4709" y="74"/>
                  </a:cubicBezTo>
                  <a:cubicBezTo>
                    <a:pt x="4355" y="82"/>
                    <a:pt x="4012" y="120"/>
                    <a:pt x="3657" y="129"/>
                  </a:cubicBezTo>
                  <a:cubicBezTo>
                    <a:pt x="3368" y="123"/>
                    <a:pt x="3094" y="101"/>
                    <a:pt x="2808" y="83"/>
                  </a:cubicBezTo>
                  <a:cubicBezTo>
                    <a:pt x="2768" y="77"/>
                    <a:pt x="2728" y="73"/>
                    <a:pt x="2688" y="65"/>
                  </a:cubicBezTo>
                  <a:cubicBezTo>
                    <a:pt x="2652" y="58"/>
                    <a:pt x="2620" y="39"/>
                    <a:pt x="2586" y="28"/>
                  </a:cubicBezTo>
                  <a:cubicBezTo>
                    <a:pt x="2549" y="16"/>
                    <a:pt x="2504" y="7"/>
                    <a:pt x="2466" y="0"/>
                  </a:cubicBezTo>
                  <a:cubicBezTo>
                    <a:pt x="2223" y="10"/>
                    <a:pt x="1987" y="45"/>
                    <a:pt x="1746" y="74"/>
                  </a:cubicBezTo>
                  <a:cubicBezTo>
                    <a:pt x="1629" y="112"/>
                    <a:pt x="1375" y="97"/>
                    <a:pt x="1266" y="101"/>
                  </a:cubicBezTo>
                  <a:cubicBezTo>
                    <a:pt x="1215" y="110"/>
                    <a:pt x="1168" y="127"/>
                    <a:pt x="1118" y="138"/>
                  </a:cubicBezTo>
                  <a:cubicBezTo>
                    <a:pt x="1087" y="145"/>
                    <a:pt x="1026" y="157"/>
                    <a:pt x="1026" y="157"/>
                  </a:cubicBezTo>
                  <a:cubicBezTo>
                    <a:pt x="892" y="150"/>
                    <a:pt x="778" y="132"/>
                    <a:pt x="648" y="111"/>
                  </a:cubicBezTo>
                  <a:cubicBezTo>
                    <a:pt x="529" y="63"/>
                    <a:pt x="406" y="61"/>
                    <a:pt x="278" y="55"/>
                  </a:cubicBezTo>
                  <a:cubicBezTo>
                    <a:pt x="210" y="58"/>
                    <a:pt x="141" y="51"/>
                    <a:pt x="75" y="65"/>
                  </a:cubicBezTo>
                  <a:cubicBezTo>
                    <a:pt x="53" y="70"/>
                    <a:pt x="82" y="120"/>
                    <a:pt x="48" y="120"/>
                  </a:cubicBezTo>
                  <a:cubicBezTo>
                    <a:pt x="42" y="120"/>
                    <a:pt x="48" y="107"/>
                    <a:pt x="48" y="101"/>
                  </a:cubicBezTo>
                  <a:close/>
                </a:path>
              </a:pathLst>
            </a:custGeom>
            <a:solidFill>
              <a:srgbClr val="C0C0C0"/>
            </a:solidFill>
            <a:ln>
              <a:noFill/>
            </a:ln>
            <a:effectLst>
              <a:outerShdw dist="89803" dir="2700000" algn="ctr" rotWithShape="0">
                <a:srgbClr val="808080"/>
              </a:outerShdw>
            </a:effectLst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ctr"/>
            <a:lstStyle/>
            <a:p>
              <a:endParaRPr lang="de-CH" sz="1200">
                <a:latin typeface="Abadi" panose="020B0604020104020204" pitchFamily="34" charset="0"/>
              </a:endParaRPr>
            </a:p>
          </p:txBody>
        </p:sp>
        <p:sp>
          <p:nvSpPr>
            <p:cNvPr id="26720" name="Freeform 96">
              <a:extLst>
                <a:ext uri="{FF2B5EF4-FFF2-40B4-BE49-F238E27FC236}">
                  <a16:creationId xmlns:a16="http://schemas.microsoft.com/office/drawing/2014/main" id="{59FF0059-B570-65A1-B1C7-E3FC6A0C0D4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05600" y="3200400"/>
              <a:ext cx="3886200" cy="1295400"/>
            </a:xfrm>
            <a:custGeom>
              <a:avLst/>
              <a:gdLst>
                <a:gd name="T0" fmla="*/ 48 w 5060"/>
                <a:gd name="T1" fmla="*/ 101 h 2844"/>
                <a:gd name="T2" fmla="*/ 38 w 5060"/>
                <a:gd name="T3" fmla="*/ 1154 h 2844"/>
                <a:gd name="T4" fmla="*/ 112 w 5060"/>
                <a:gd name="T5" fmla="*/ 2271 h 2844"/>
                <a:gd name="T6" fmla="*/ 29 w 5060"/>
                <a:gd name="T7" fmla="*/ 2770 h 2844"/>
                <a:gd name="T8" fmla="*/ 131 w 5060"/>
                <a:gd name="T9" fmla="*/ 2760 h 2844"/>
                <a:gd name="T10" fmla="*/ 288 w 5060"/>
                <a:gd name="T11" fmla="*/ 2733 h 2844"/>
                <a:gd name="T12" fmla="*/ 1405 w 5060"/>
                <a:gd name="T13" fmla="*/ 2807 h 2844"/>
                <a:gd name="T14" fmla="*/ 2651 w 5060"/>
                <a:gd name="T15" fmla="*/ 2816 h 2844"/>
                <a:gd name="T16" fmla="*/ 3602 w 5060"/>
                <a:gd name="T17" fmla="*/ 2816 h 2844"/>
                <a:gd name="T18" fmla="*/ 4322 w 5060"/>
                <a:gd name="T19" fmla="*/ 2816 h 2844"/>
                <a:gd name="T20" fmla="*/ 4663 w 5060"/>
                <a:gd name="T21" fmla="*/ 2733 h 2844"/>
                <a:gd name="T22" fmla="*/ 4940 w 5060"/>
                <a:gd name="T23" fmla="*/ 2742 h 2844"/>
                <a:gd name="T24" fmla="*/ 4986 w 5060"/>
                <a:gd name="T25" fmla="*/ 2751 h 2844"/>
                <a:gd name="T26" fmla="*/ 5023 w 5060"/>
                <a:gd name="T27" fmla="*/ 2723 h 2844"/>
                <a:gd name="T28" fmla="*/ 5060 w 5060"/>
                <a:gd name="T29" fmla="*/ 2585 h 2844"/>
                <a:gd name="T30" fmla="*/ 5014 w 5060"/>
                <a:gd name="T31" fmla="*/ 2170 h 2844"/>
                <a:gd name="T32" fmla="*/ 4940 w 5060"/>
                <a:gd name="T33" fmla="*/ 1920 h 2844"/>
                <a:gd name="T34" fmla="*/ 4894 w 5060"/>
                <a:gd name="T35" fmla="*/ 951 h 2844"/>
                <a:gd name="T36" fmla="*/ 4903 w 5060"/>
                <a:gd name="T37" fmla="*/ 572 h 2844"/>
                <a:gd name="T38" fmla="*/ 4968 w 5060"/>
                <a:gd name="T39" fmla="*/ 406 h 2844"/>
                <a:gd name="T40" fmla="*/ 5023 w 5060"/>
                <a:gd name="T41" fmla="*/ 212 h 2844"/>
                <a:gd name="T42" fmla="*/ 5014 w 5060"/>
                <a:gd name="T43" fmla="*/ 101 h 2844"/>
                <a:gd name="T44" fmla="*/ 4857 w 5060"/>
                <a:gd name="T45" fmla="*/ 92 h 2844"/>
                <a:gd name="T46" fmla="*/ 4709 w 5060"/>
                <a:gd name="T47" fmla="*/ 74 h 2844"/>
                <a:gd name="T48" fmla="*/ 3657 w 5060"/>
                <a:gd name="T49" fmla="*/ 129 h 2844"/>
                <a:gd name="T50" fmla="*/ 2808 w 5060"/>
                <a:gd name="T51" fmla="*/ 83 h 2844"/>
                <a:gd name="T52" fmla="*/ 2688 w 5060"/>
                <a:gd name="T53" fmla="*/ 65 h 2844"/>
                <a:gd name="T54" fmla="*/ 2586 w 5060"/>
                <a:gd name="T55" fmla="*/ 28 h 2844"/>
                <a:gd name="T56" fmla="*/ 2466 w 5060"/>
                <a:gd name="T57" fmla="*/ 0 h 2844"/>
                <a:gd name="T58" fmla="*/ 1746 w 5060"/>
                <a:gd name="T59" fmla="*/ 74 h 2844"/>
                <a:gd name="T60" fmla="*/ 1266 w 5060"/>
                <a:gd name="T61" fmla="*/ 101 h 2844"/>
                <a:gd name="T62" fmla="*/ 1118 w 5060"/>
                <a:gd name="T63" fmla="*/ 138 h 2844"/>
                <a:gd name="T64" fmla="*/ 1026 w 5060"/>
                <a:gd name="T65" fmla="*/ 157 h 2844"/>
                <a:gd name="T66" fmla="*/ 648 w 5060"/>
                <a:gd name="T67" fmla="*/ 111 h 2844"/>
                <a:gd name="T68" fmla="*/ 278 w 5060"/>
                <a:gd name="T69" fmla="*/ 55 h 2844"/>
                <a:gd name="T70" fmla="*/ 75 w 5060"/>
                <a:gd name="T71" fmla="*/ 65 h 2844"/>
                <a:gd name="T72" fmla="*/ 48 w 5060"/>
                <a:gd name="T73" fmla="*/ 120 h 2844"/>
                <a:gd name="T74" fmla="*/ 48 w 5060"/>
                <a:gd name="T75" fmla="*/ 101 h 28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060" h="2844">
                  <a:moveTo>
                    <a:pt x="48" y="101"/>
                  </a:moveTo>
                  <a:cubicBezTo>
                    <a:pt x="45" y="452"/>
                    <a:pt x="38" y="803"/>
                    <a:pt x="38" y="1154"/>
                  </a:cubicBezTo>
                  <a:cubicBezTo>
                    <a:pt x="38" y="1483"/>
                    <a:pt x="0" y="1924"/>
                    <a:pt x="112" y="2271"/>
                  </a:cubicBezTo>
                  <a:cubicBezTo>
                    <a:pt x="97" y="2436"/>
                    <a:pt x="80" y="2612"/>
                    <a:pt x="29" y="2770"/>
                  </a:cubicBezTo>
                  <a:cubicBezTo>
                    <a:pt x="75" y="2800"/>
                    <a:pt x="79" y="2774"/>
                    <a:pt x="131" y="2760"/>
                  </a:cubicBezTo>
                  <a:cubicBezTo>
                    <a:pt x="182" y="2746"/>
                    <a:pt x="236" y="2740"/>
                    <a:pt x="288" y="2733"/>
                  </a:cubicBezTo>
                  <a:cubicBezTo>
                    <a:pt x="663" y="2742"/>
                    <a:pt x="1032" y="2778"/>
                    <a:pt x="1405" y="2807"/>
                  </a:cubicBezTo>
                  <a:cubicBezTo>
                    <a:pt x="1611" y="2841"/>
                    <a:pt x="2486" y="2814"/>
                    <a:pt x="2651" y="2816"/>
                  </a:cubicBezTo>
                  <a:cubicBezTo>
                    <a:pt x="2969" y="2825"/>
                    <a:pt x="3285" y="2844"/>
                    <a:pt x="3602" y="2816"/>
                  </a:cubicBezTo>
                  <a:cubicBezTo>
                    <a:pt x="3943" y="2825"/>
                    <a:pt x="3981" y="2831"/>
                    <a:pt x="4322" y="2816"/>
                  </a:cubicBezTo>
                  <a:cubicBezTo>
                    <a:pt x="4420" y="2812"/>
                    <a:pt x="4558" y="2750"/>
                    <a:pt x="4663" y="2733"/>
                  </a:cubicBezTo>
                  <a:cubicBezTo>
                    <a:pt x="4755" y="2736"/>
                    <a:pt x="4848" y="2737"/>
                    <a:pt x="4940" y="2742"/>
                  </a:cubicBezTo>
                  <a:cubicBezTo>
                    <a:pt x="4956" y="2743"/>
                    <a:pt x="4971" y="2754"/>
                    <a:pt x="4986" y="2751"/>
                  </a:cubicBezTo>
                  <a:cubicBezTo>
                    <a:pt x="5001" y="2748"/>
                    <a:pt x="5011" y="2732"/>
                    <a:pt x="5023" y="2723"/>
                  </a:cubicBezTo>
                  <a:cubicBezTo>
                    <a:pt x="5043" y="2675"/>
                    <a:pt x="5052" y="2636"/>
                    <a:pt x="5060" y="2585"/>
                  </a:cubicBezTo>
                  <a:cubicBezTo>
                    <a:pt x="5054" y="2445"/>
                    <a:pt x="5050" y="2306"/>
                    <a:pt x="5014" y="2170"/>
                  </a:cubicBezTo>
                  <a:cubicBezTo>
                    <a:pt x="4992" y="2086"/>
                    <a:pt x="4957" y="2006"/>
                    <a:pt x="4940" y="1920"/>
                  </a:cubicBezTo>
                  <a:cubicBezTo>
                    <a:pt x="4935" y="1602"/>
                    <a:pt x="4946" y="1269"/>
                    <a:pt x="4894" y="951"/>
                  </a:cubicBezTo>
                  <a:cubicBezTo>
                    <a:pt x="4885" y="824"/>
                    <a:pt x="4881" y="698"/>
                    <a:pt x="4903" y="572"/>
                  </a:cubicBezTo>
                  <a:cubicBezTo>
                    <a:pt x="4913" y="513"/>
                    <a:pt x="4947" y="462"/>
                    <a:pt x="4968" y="406"/>
                  </a:cubicBezTo>
                  <a:cubicBezTo>
                    <a:pt x="4992" y="343"/>
                    <a:pt x="5002" y="276"/>
                    <a:pt x="5023" y="212"/>
                  </a:cubicBezTo>
                  <a:cubicBezTo>
                    <a:pt x="5020" y="175"/>
                    <a:pt x="5044" y="123"/>
                    <a:pt x="5014" y="101"/>
                  </a:cubicBezTo>
                  <a:cubicBezTo>
                    <a:pt x="4972" y="70"/>
                    <a:pt x="4909" y="96"/>
                    <a:pt x="4857" y="92"/>
                  </a:cubicBezTo>
                  <a:cubicBezTo>
                    <a:pt x="4807" y="88"/>
                    <a:pt x="4758" y="79"/>
                    <a:pt x="4709" y="74"/>
                  </a:cubicBezTo>
                  <a:cubicBezTo>
                    <a:pt x="4355" y="82"/>
                    <a:pt x="4012" y="120"/>
                    <a:pt x="3657" y="129"/>
                  </a:cubicBezTo>
                  <a:cubicBezTo>
                    <a:pt x="3368" y="123"/>
                    <a:pt x="3094" y="101"/>
                    <a:pt x="2808" y="83"/>
                  </a:cubicBezTo>
                  <a:cubicBezTo>
                    <a:pt x="2768" y="77"/>
                    <a:pt x="2728" y="73"/>
                    <a:pt x="2688" y="65"/>
                  </a:cubicBezTo>
                  <a:cubicBezTo>
                    <a:pt x="2652" y="58"/>
                    <a:pt x="2620" y="39"/>
                    <a:pt x="2586" y="28"/>
                  </a:cubicBezTo>
                  <a:cubicBezTo>
                    <a:pt x="2549" y="16"/>
                    <a:pt x="2504" y="7"/>
                    <a:pt x="2466" y="0"/>
                  </a:cubicBezTo>
                  <a:cubicBezTo>
                    <a:pt x="2223" y="10"/>
                    <a:pt x="1987" y="45"/>
                    <a:pt x="1746" y="74"/>
                  </a:cubicBezTo>
                  <a:cubicBezTo>
                    <a:pt x="1629" y="112"/>
                    <a:pt x="1375" y="97"/>
                    <a:pt x="1266" y="101"/>
                  </a:cubicBezTo>
                  <a:cubicBezTo>
                    <a:pt x="1215" y="110"/>
                    <a:pt x="1168" y="127"/>
                    <a:pt x="1118" y="138"/>
                  </a:cubicBezTo>
                  <a:cubicBezTo>
                    <a:pt x="1087" y="145"/>
                    <a:pt x="1026" y="157"/>
                    <a:pt x="1026" y="157"/>
                  </a:cubicBezTo>
                  <a:cubicBezTo>
                    <a:pt x="892" y="150"/>
                    <a:pt x="778" y="132"/>
                    <a:pt x="648" y="111"/>
                  </a:cubicBezTo>
                  <a:cubicBezTo>
                    <a:pt x="529" y="63"/>
                    <a:pt x="406" y="61"/>
                    <a:pt x="278" y="55"/>
                  </a:cubicBezTo>
                  <a:cubicBezTo>
                    <a:pt x="210" y="58"/>
                    <a:pt x="141" y="51"/>
                    <a:pt x="75" y="65"/>
                  </a:cubicBezTo>
                  <a:cubicBezTo>
                    <a:pt x="53" y="70"/>
                    <a:pt x="82" y="120"/>
                    <a:pt x="48" y="120"/>
                  </a:cubicBezTo>
                  <a:cubicBezTo>
                    <a:pt x="42" y="120"/>
                    <a:pt x="48" y="107"/>
                    <a:pt x="48" y="101"/>
                  </a:cubicBezTo>
                  <a:close/>
                </a:path>
              </a:pathLst>
            </a:custGeom>
            <a:solidFill>
              <a:srgbClr val="C0C0C0"/>
            </a:solidFill>
            <a:ln>
              <a:noFill/>
            </a:ln>
            <a:effectLst>
              <a:outerShdw dist="89803" dir="2700000" algn="ctr" rotWithShape="0">
                <a:srgbClr val="808080"/>
              </a:outerShdw>
            </a:effectLst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ctr"/>
            <a:lstStyle/>
            <a:p>
              <a:endParaRPr lang="de-CH" sz="1200">
                <a:latin typeface="Abadi" panose="020B0604020104020204" pitchFamily="34" charset="0"/>
              </a:endParaRPr>
            </a:p>
          </p:txBody>
        </p:sp>
        <p:sp>
          <p:nvSpPr>
            <p:cNvPr id="26721" name="Freeform 97">
              <a:extLst>
                <a:ext uri="{FF2B5EF4-FFF2-40B4-BE49-F238E27FC236}">
                  <a16:creationId xmlns:a16="http://schemas.microsoft.com/office/drawing/2014/main" id="{8BA31495-C7A2-D637-0028-A29ABBFD3733}"/>
                </a:ext>
              </a:extLst>
            </p:cNvPr>
            <p:cNvSpPr>
              <a:spLocks/>
            </p:cNvSpPr>
            <p:nvPr/>
          </p:nvSpPr>
          <p:spPr bwMode="auto">
            <a:xfrm>
              <a:off x="1524000" y="4953000"/>
              <a:ext cx="3886200" cy="1295400"/>
            </a:xfrm>
            <a:custGeom>
              <a:avLst/>
              <a:gdLst>
                <a:gd name="T0" fmla="*/ 48 w 5060"/>
                <a:gd name="T1" fmla="*/ 101 h 2844"/>
                <a:gd name="T2" fmla="*/ 38 w 5060"/>
                <a:gd name="T3" fmla="*/ 1154 h 2844"/>
                <a:gd name="T4" fmla="*/ 112 w 5060"/>
                <a:gd name="T5" fmla="*/ 2271 h 2844"/>
                <a:gd name="T6" fmla="*/ 29 w 5060"/>
                <a:gd name="T7" fmla="*/ 2770 h 2844"/>
                <a:gd name="T8" fmla="*/ 131 w 5060"/>
                <a:gd name="T9" fmla="*/ 2760 h 2844"/>
                <a:gd name="T10" fmla="*/ 288 w 5060"/>
                <a:gd name="T11" fmla="*/ 2733 h 2844"/>
                <a:gd name="T12" fmla="*/ 1405 w 5060"/>
                <a:gd name="T13" fmla="*/ 2807 h 2844"/>
                <a:gd name="T14" fmla="*/ 2651 w 5060"/>
                <a:gd name="T15" fmla="*/ 2816 h 2844"/>
                <a:gd name="T16" fmla="*/ 3602 w 5060"/>
                <a:gd name="T17" fmla="*/ 2816 h 2844"/>
                <a:gd name="T18" fmla="*/ 4322 w 5060"/>
                <a:gd name="T19" fmla="*/ 2816 h 2844"/>
                <a:gd name="T20" fmla="*/ 4663 w 5060"/>
                <a:gd name="T21" fmla="*/ 2733 h 2844"/>
                <a:gd name="T22" fmla="*/ 4940 w 5060"/>
                <a:gd name="T23" fmla="*/ 2742 h 2844"/>
                <a:gd name="T24" fmla="*/ 4986 w 5060"/>
                <a:gd name="T25" fmla="*/ 2751 h 2844"/>
                <a:gd name="T26" fmla="*/ 5023 w 5060"/>
                <a:gd name="T27" fmla="*/ 2723 h 2844"/>
                <a:gd name="T28" fmla="*/ 5060 w 5060"/>
                <a:gd name="T29" fmla="*/ 2585 h 2844"/>
                <a:gd name="T30" fmla="*/ 5014 w 5060"/>
                <a:gd name="T31" fmla="*/ 2170 h 2844"/>
                <a:gd name="T32" fmla="*/ 4940 w 5060"/>
                <a:gd name="T33" fmla="*/ 1920 h 2844"/>
                <a:gd name="T34" fmla="*/ 4894 w 5060"/>
                <a:gd name="T35" fmla="*/ 951 h 2844"/>
                <a:gd name="T36" fmla="*/ 4903 w 5060"/>
                <a:gd name="T37" fmla="*/ 572 h 2844"/>
                <a:gd name="T38" fmla="*/ 4968 w 5060"/>
                <a:gd name="T39" fmla="*/ 406 h 2844"/>
                <a:gd name="T40" fmla="*/ 5023 w 5060"/>
                <a:gd name="T41" fmla="*/ 212 h 2844"/>
                <a:gd name="T42" fmla="*/ 5014 w 5060"/>
                <a:gd name="T43" fmla="*/ 101 h 2844"/>
                <a:gd name="T44" fmla="*/ 4857 w 5060"/>
                <a:gd name="T45" fmla="*/ 92 h 2844"/>
                <a:gd name="T46" fmla="*/ 4709 w 5060"/>
                <a:gd name="T47" fmla="*/ 74 h 2844"/>
                <a:gd name="T48" fmla="*/ 3657 w 5060"/>
                <a:gd name="T49" fmla="*/ 129 h 2844"/>
                <a:gd name="T50" fmla="*/ 2808 w 5060"/>
                <a:gd name="T51" fmla="*/ 83 h 2844"/>
                <a:gd name="T52" fmla="*/ 2688 w 5060"/>
                <a:gd name="T53" fmla="*/ 65 h 2844"/>
                <a:gd name="T54" fmla="*/ 2586 w 5060"/>
                <a:gd name="T55" fmla="*/ 28 h 2844"/>
                <a:gd name="T56" fmla="*/ 2466 w 5060"/>
                <a:gd name="T57" fmla="*/ 0 h 2844"/>
                <a:gd name="T58" fmla="*/ 1746 w 5060"/>
                <a:gd name="T59" fmla="*/ 74 h 2844"/>
                <a:gd name="T60" fmla="*/ 1266 w 5060"/>
                <a:gd name="T61" fmla="*/ 101 h 2844"/>
                <a:gd name="T62" fmla="*/ 1118 w 5060"/>
                <a:gd name="T63" fmla="*/ 138 h 2844"/>
                <a:gd name="T64" fmla="*/ 1026 w 5060"/>
                <a:gd name="T65" fmla="*/ 157 h 2844"/>
                <a:gd name="T66" fmla="*/ 648 w 5060"/>
                <a:gd name="T67" fmla="*/ 111 h 2844"/>
                <a:gd name="T68" fmla="*/ 278 w 5060"/>
                <a:gd name="T69" fmla="*/ 55 h 2844"/>
                <a:gd name="T70" fmla="*/ 75 w 5060"/>
                <a:gd name="T71" fmla="*/ 65 h 2844"/>
                <a:gd name="T72" fmla="*/ 48 w 5060"/>
                <a:gd name="T73" fmla="*/ 120 h 2844"/>
                <a:gd name="T74" fmla="*/ 48 w 5060"/>
                <a:gd name="T75" fmla="*/ 101 h 28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060" h="2844">
                  <a:moveTo>
                    <a:pt x="48" y="101"/>
                  </a:moveTo>
                  <a:cubicBezTo>
                    <a:pt x="45" y="452"/>
                    <a:pt x="38" y="803"/>
                    <a:pt x="38" y="1154"/>
                  </a:cubicBezTo>
                  <a:cubicBezTo>
                    <a:pt x="38" y="1483"/>
                    <a:pt x="0" y="1924"/>
                    <a:pt x="112" y="2271"/>
                  </a:cubicBezTo>
                  <a:cubicBezTo>
                    <a:pt x="97" y="2436"/>
                    <a:pt x="80" y="2612"/>
                    <a:pt x="29" y="2770"/>
                  </a:cubicBezTo>
                  <a:cubicBezTo>
                    <a:pt x="75" y="2800"/>
                    <a:pt x="79" y="2774"/>
                    <a:pt x="131" y="2760"/>
                  </a:cubicBezTo>
                  <a:cubicBezTo>
                    <a:pt x="182" y="2746"/>
                    <a:pt x="236" y="2740"/>
                    <a:pt x="288" y="2733"/>
                  </a:cubicBezTo>
                  <a:cubicBezTo>
                    <a:pt x="663" y="2742"/>
                    <a:pt x="1032" y="2778"/>
                    <a:pt x="1405" y="2807"/>
                  </a:cubicBezTo>
                  <a:cubicBezTo>
                    <a:pt x="1611" y="2841"/>
                    <a:pt x="2486" y="2814"/>
                    <a:pt x="2651" y="2816"/>
                  </a:cubicBezTo>
                  <a:cubicBezTo>
                    <a:pt x="2969" y="2825"/>
                    <a:pt x="3285" y="2844"/>
                    <a:pt x="3602" y="2816"/>
                  </a:cubicBezTo>
                  <a:cubicBezTo>
                    <a:pt x="3943" y="2825"/>
                    <a:pt x="3981" y="2831"/>
                    <a:pt x="4322" y="2816"/>
                  </a:cubicBezTo>
                  <a:cubicBezTo>
                    <a:pt x="4420" y="2812"/>
                    <a:pt x="4558" y="2750"/>
                    <a:pt x="4663" y="2733"/>
                  </a:cubicBezTo>
                  <a:cubicBezTo>
                    <a:pt x="4755" y="2736"/>
                    <a:pt x="4848" y="2737"/>
                    <a:pt x="4940" y="2742"/>
                  </a:cubicBezTo>
                  <a:cubicBezTo>
                    <a:pt x="4956" y="2743"/>
                    <a:pt x="4971" y="2754"/>
                    <a:pt x="4986" y="2751"/>
                  </a:cubicBezTo>
                  <a:cubicBezTo>
                    <a:pt x="5001" y="2748"/>
                    <a:pt x="5011" y="2732"/>
                    <a:pt x="5023" y="2723"/>
                  </a:cubicBezTo>
                  <a:cubicBezTo>
                    <a:pt x="5043" y="2675"/>
                    <a:pt x="5052" y="2636"/>
                    <a:pt x="5060" y="2585"/>
                  </a:cubicBezTo>
                  <a:cubicBezTo>
                    <a:pt x="5054" y="2445"/>
                    <a:pt x="5050" y="2306"/>
                    <a:pt x="5014" y="2170"/>
                  </a:cubicBezTo>
                  <a:cubicBezTo>
                    <a:pt x="4992" y="2086"/>
                    <a:pt x="4957" y="2006"/>
                    <a:pt x="4940" y="1920"/>
                  </a:cubicBezTo>
                  <a:cubicBezTo>
                    <a:pt x="4935" y="1602"/>
                    <a:pt x="4946" y="1269"/>
                    <a:pt x="4894" y="951"/>
                  </a:cubicBezTo>
                  <a:cubicBezTo>
                    <a:pt x="4885" y="824"/>
                    <a:pt x="4881" y="698"/>
                    <a:pt x="4903" y="572"/>
                  </a:cubicBezTo>
                  <a:cubicBezTo>
                    <a:pt x="4913" y="513"/>
                    <a:pt x="4947" y="462"/>
                    <a:pt x="4968" y="406"/>
                  </a:cubicBezTo>
                  <a:cubicBezTo>
                    <a:pt x="4992" y="343"/>
                    <a:pt x="5002" y="276"/>
                    <a:pt x="5023" y="212"/>
                  </a:cubicBezTo>
                  <a:cubicBezTo>
                    <a:pt x="5020" y="175"/>
                    <a:pt x="5044" y="123"/>
                    <a:pt x="5014" y="101"/>
                  </a:cubicBezTo>
                  <a:cubicBezTo>
                    <a:pt x="4972" y="70"/>
                    <a:pt x="4909" y="96"/>
                    <a:pt x="4857" y="92"/>
                  </a:cubicBezTo>
                  <a:cubicBezTo>
                    <a:pt x="4807" y="88"/>
                    <a:pt x="4758" y="79"/>
                    <a:pt x="4709" y="74"/>
                  </a:cubicBezTo>
                  <a:cubicBezTo>
                    <a:pt x="4355" y="82"/>
                    <a:pt x="4012" y="120"/>
                    <a:pt x="3657" y="129"/>
                  </a:cubicBezTo>
                  <a:cubicBezTo>
                    <a:pt x="3368" y="123"/>
                    <a:pt x="3094" y="101"/>
                    <a:pt x="2808" y="83"/>
                  </a:cubicBezTo>
                  <a:cubicBezTo>
                    <a:pt x="2768" y="77"/>
                    <a:pt x="2728" y="73"/>
                    <a:pt x="2688" y="65"/>
                  </a:cubicBezTo>
                  <a:cubicBezTo>
                    <a:pt x="2652" y="58"/>
                    <a:pt x="2620" y="39"/>
                    <a:pt x="2586" y="28"/>
                  </a:cubicBezTo>
                  <a:cubicBezTo>
                    <a:pt x="2549" y="16"/>
                    <a:pt x="2504" y="7"/>
                    <a:pt x="2466" y="0"/>
                  </a:cubicBezTo>
                  <a:cubicBezTo>
                    <a:pt x="2223" y="10"/>
                    <a:pt x="1987" y="45"/>
                    <a:pt x="1746" y="74"/>
                  </a:cubicBezTo>
                  <a:cubicBezTo>
                    <a:pt x="1629" y="112"/>
                    <a:pt x="1375" y="97"/>
                    <a:pt x="1266" y="101"/>
                  </a:cubicBezTo>
                  <a:cubicBezTo>
                    <a:pt x="1215" y="110"/>
                    <a:pt x="1168" y="127"/>
                    <a:pt x="1118" y="138"/>
                  </a:cubicBezTo>
                  <a:cubicBezTo>
                    <a:pt x="1087" y="145"/>
                    <a:pt x="1026" y="157"/>
                    <a:pt x="1026" y="157"/>
                  </a:cubicBezTo>
                  <a:cubicBezTo>
                    <a:pt x="892" y="150"/>
                    <a:pt x="778" y="132"/>
                    <a:pt x="648" y="111"/>
                  </a:cubicBezTo>
                  <a:cubicBezTo>
                    <a:pt x="529" y="63"/>
                    <a:pt x="406" y="61"/>
                    <a:pt x="278" y="55"/>
                  </a:cubicBezTo>
                  <a:cubicBezTo>
                    <a:pt x="210" y="58"/>
                    <a:pt x="141" y="51"/>
                    <a:pt x="75" y="65"/>
                  </a:cubicBezTo>
                  <a:cubicBezTo>
                    <a:pt x="53" y="70"/>
                    <a:pt x="82" y="120"/>
                    <a:pt x="48" y="120"/>
                  </a:cubicBezTo>
                  <a:cubicBezTo>
                    <a:pt x="42" y="120"/>
                    <a:pt x="48" y="107"/>
                    <a:pt x="48" y="101"/>
                  </a:cubicBezTo>
                  <a:close/>
                </a:path>
              </a:pathLst>
            </a:custGeom>
            <a:solidFill>
              <a:srgbClr val="C0C0C0"/>
            </a:solidFill>
            <a:ln>
              <a:noFill/>
            </a:ln>
            <a:effectLst>
              <a:outerShdw dist="89803" dir="2700000" algn="ctr" rotWithShape="0">
                <a:srgbClr val="808080"/>
              </a:outerShdw>
            </a:effectLst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ctr"/>
            <a:lstStyle/>
            <a:p>
              <a:endParaRPr lang="de-CH" sz="1200">
                <a:latin typeface="Abadi" panose="020B0604020104020204" pitchFamily="34" charset="0"/>
              </a:endParaRPr>
            </a:p>
          </p:txBody>
        </p:sp>
        <p:sp>
          <p:nvSpPr>
            <p:cNvPr id="26722" name="Freeform 98">
              <a:extLst>
                <a:ext uri="{FF2B5EF4-FFF2-40B4-BE49-F238E27FC236}">
                  <a16:creationId xmlns:a16="http://schemas.microsoft.com/office/drawing/2014/main" id="{79076804-583E-FC1A-32C4-4220D1017A01}"/>
                </a:ext>
              </a:extLst>
            </p:cNvPr>
            <p:cNvSpPr>
              <a:spLocks/>
            </p:cNvSpPr>
            <p:nvPr/>
          </p:nvSpPr>
          <p:spPr bwMode="auto">
            <a:xfrm>
              <a:off x="6705600" y="4953000"/>
              <a:ext cx="3886200" cy="1295400"/>
            </a:xfrm>
            <a:custGeom>
              <a:avLst/>
              <a:gdLst>
                <a:gd name="T0" fmla="*/ 48 w 5060"/>
                <a:gd name="T1" fmla="*/ 101 h 2844"/>
                <a:gd name="T2" fmla="*/ 38 w 5060"/>
                <a:gd name="T3" fmla="*/ 1154 h 2844"/>
                <a:gd name="T4" fmla="*/ 112 w 5060"/>
                <a:gd name="T5" fmla="*/ 2271 h 2844"/>
                <a:gd name="T6" fmla="*/ 29 w 5060"/>
                <a:gd name="T7" fmla="*/ 2770 h 2844"/>
                <a:gd name="T8" fmla="*/ 131 w 5060"/>
                <a:gd name="T9" fmla="*/ 2760 h 2844"/>
                <a:gd name="T10" fmla="*/ 288 w 5060"/>
                <a:gd name="T11" fmla="*/ 2733 h 2844"/>
                <a:gd name="T12" fmla="*/ 1405 w 5060"/>
                <a:gd name="T13" fmla="*/ 2807 h 2844"/>
                <a:gd name="T14" fmla="*/ 2651 w 5060"/>
                <a:gd name="T15" fmla="*/ 2816 h 2844"/>
                <a:gd name="T16" fmla="*/ 3602 w 5060"/>
                <a:gd name="T17" fmla="*/ 2816 h 2844"/>
                <a:gd name="T18" fmla="*/ 4322 w 5060"/>
                <a:gd name="T19" fmla="*/ 2816 h 2844"/>
                <a:gd name="T20" fmla="*/ 4663 w 5060"/>
                <a:gd name="T21" fmla="*/ 2733 h 2844"/>
                <a:gd name="T22" fmla="*/ 4940 w 5060"/>
                <a:gd name="T23" fmla="*/ 2742 h 2844"/>
                <a:gd name="T24" fmla="*/ 4986 w 5060"/>
                <a:gd name="T25" fmla="*/ 2751 h 2844"/>
                <a:gd name="T26" fmla="*/ 5023 w 5060"/>
                <a:gd name="T27" fmla="*/ 2723 h 2844"/>
                <a:gd name="T28" fmla="*/ 5060 w 5060"/>
                <a:gd name="T29" fmla="*/ 2585 h 2844"/>
                <a:gd name="T30" fmla="*/ 5014 w 5060"/>
                <a:gd name="T31" fmla="*/ 2170 h 2844"/>
                <a:gd name="T32" fmla="*/ 4940 w 5060"/>
                <a:gd name="T33" fmla="*/ 1920 h 2844"/>
                <a:gd name="T34" fmla="*/ 4894 w 5060"/>
                <a:gd name="T35" fmla="*/ 951 h 2844"/>
                <a:gd name="T36" fmla="*/ 4903 w 5060"/>
                <a:gd name="T37" fmla="*/ 572 h 2844"/>
                <a:gd name="T38" fmla="*/ 4968 w 5060"/>
                <a:gd name="T39" fmla="*/ 406 h 2844"/>
                <a:gd name="T40" fmla="*/ 5023 w 5060"/>
                <a:gd name="T41" fmla="*/ 212 h 2844"/>
                <a:gd name="T42" fmla="*/ 5014 w 5060"/>
                <a:gd name="T43" fmla="*/ 101 h 2844"/>
                <a:gd name="T44" fmla="*/ 4857 w 5060"/>
                <a:gd name="T45" fmla="*/ 92 h 2844"/>
                <a:gd name="T46" fmla="*/ 4709 w 5060"/>
                <a:gd name="T47" fmla="*/ 74 h 2844"/>
                <a:gd name="T48" fmla="*/ 3657 w 5060"/>
                <a:gd name="T49" fmla="*/ 129 h 2844"/>
                <a:gd name="T50" fmla="*/ 2808 w 5060"/>
                <a:gd name="T51" fmla="*/ 83 h 2844"/>
                <a:gd name="T52" fmla="*/ 2688 w 5060"/>
                <a:gd name="T53" fmla="*/ 65 h 2844"/>
                <a:gd name="T54" fmla="*/ 2586 w 5060"/>
                <a:gd name="T55" fmla="*/ 28 h 2844"/>
                <a:gd name="T56" fmla="*/ 2466 w 5060"/>
                <a:gd name="T57" fmla="*/ 0 h 2844"/>
                <a:gd name="T58" fmla="*/ 1746 w 5060"/>
                <a:gd name="T59" fmla="*/ 74 h 2844"/>
                <a:gd name="T60" fmla="*/ 1266 w 5060"/>
                <a:gd name="T61" fmla="*/ 101 h 2844"/>
                <a:gd name="T62" fmla="*/ 1118 w 5060"/>
                <a:gd name="T63" fmla="*/ 138 h 2844"/>
                <a:gd name="T64" fmla="*/ 1026 w 5060"/>
                <a:gd name="T65" fmla="*/ 157 h 2844"/>
                <a:gd name="T66" fmla="*/ 648 w 5060"/>
                <a:gd name="T67" fmla="*/ 111 h 2844"/>
                <a:gd name="T68" fmla="*/ 278 w 5060"/>
                <a:gd name="T69" fmla="*/ 55 h 2844"/>
                <a:gd name="T70" fmla="*/ 75 w 5060"/>
                <a:gd name="T71" fmla="*/ 65 h 2844"/>
                <a:gd name="T72" fmla="*/ 48 w 5060"/>
                <a:gd name="T73" fmla="*/ 120 h 2844"/>
                <a:gd name="T74" fmla="*/ 48 w 5060"/>
                <a:gd name="T75" fmla="*/ 101 h 28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060" h="2844">
                  <a:moveTo>
                    <a:pt x="48" y="101"/>
                  </a:moveTo>
                  <a:cubicBezTo>
                    <a:pt x="45" y="452"/>
                    <a:pt x="38" y="803"/>
                    <a:pt x="38" y="1154"/>
                  </a:cubicBezTo>
                  <a:cubicBezTo>
                    <a:pt x="38" y="1483"/>
                    <a:pt x="0" y="1924"/>
                    <a:pt x="112" y="2271"/>
                  </a:cubicBezTo>
                  <a:cubicBezTo>
                    <a:pt x="97" y="2436"/>
                    <a:pt x="80" y="2612"/>
                    <a:pt x="29" y="2770"/>
                  </a:cubicBezTo>
                  <a:cubicBezTo>
                    <a:pt x="75" y="2800"/>
                    <a:pt x="79" y="2774"/>
                    <a:pt x="131" y="2760"/>
                  </a:cubicBezTo>
                  <a:cubicBezTo>
                    <a:pt x="182" y="2746"/>
                    <a:pt x="236" y="2740"/>
                    <a:pt x="288" y="2733"/>
                  </a:cubicBezTo>
                  <a:cubicBezTo>
                    <a:pt x="663" y="2742"/>
                    <a:pt x="1032" y="2778"/>
                    <a:pt x="1405" y="2807"/>
                  </a:cubicBezTo>
                  <a:cubicBezTo>
                    <a:pt x="1611" y="2841"/>
                    <a:pt x="2486" y="2814"/>
                    <a:pt x="2651" y="2816"/>
                  </a:cubicBezTo>
                  <a:cubicBezTo>
                    <a:pt x="2969" y="2825"/>
                    <a:pt x="3285" y="2844"/>
                    <a:pt x="3602" y="2816"/>
                  </a:cubicBezTo>
                  <a:cubicBezTo>
                    <a:pt x="3943" y="2825"/>
                    <a:pt x="3981" y="2831"/>
                    <a:pt x="4322" y="2816"/>
                  </a:cubicBezTo>
                  <a:cubicBezTo>
                    <a:pt x="4420" y="2812"/>
                    <a:pt x="4558" y="2750"/>
                    <a:pt x="4663" y="2733"/>
                  </a:cubicBezTo>
                  <a:cubicBezTo>
                    <a:pt x="4755" y="2736"/>
                    <a:pt x="4848" y="2737"/>
                    <a:pt x="4940" y="2742"/>
                  </a:cubicBezTo>
                  <a:cubicBezTo>
                    <a:pt x="4956" y="2743"/>
                    <a:pt x="4971" y="2754"/>
                    <a:pt x="4986" y="2751"/>
                  </a:cubicBezTo>
                  <a:cubicBezTo>
                    <a:pt x="5001" y="2748"/>
                    <a:pt x="5011" y="2732"/>
                    <a:pt x="5023" y="2723"/>
                  </a:cubicBezTo>
                  <a:cubicBezTo>
                    <a:pt x="5043" y="2675"/>
                    <a:pt x="5052" y="2636"/>
                    <a:pt x="5060" y="2585"/>
                  </a:cubicBezTo>
                  <a:cubicBezTo>
                    <a:pt x="5054" y="2445"/>
                    <a:pt x="5050" y="2306"/>
                    <a:pt x="5014" y="2170"/>
                  </a:cubicBezTo>
                  <a:cubicBezTo>
                    <a:pt x="4992" y="2086"/>
                    <a:pt x="4957" y="2006"/>
                    <a:pt x="4940" y="1920"/>
                  </a:cubicBezTo>
                  <a:cubicBezTo>
                    <a:pt x="4935" y="1602"/>
                    <a:pt x="4946" y="1269"/>
                    <a:pt x="4894" y="951"/>
                  </a:cubicBezTo>
                  <a:cubicBezTo>
                    <a:pt x="4885" y="824"/>
                    <a:pt x="4881" y="698"/>
                    <a:pt x="4903" y="572"/>
                  </a:cubicBezTo>
                  <a:cubicBezTo>
                    <a:pt x="4913" y="513"/>
                    <a:pt x="4947" y="462"/>
                    <a:pt x="4968" y="406"/>
                  </a:cubicBezTo>
                  <a:cubicBezTo>
                    <a:pt x="4992" y="343"/>
                    <a:pt x="5002" y="276"/>
                    <a:pt x="5023" y="212"/>
                  </a:cubicBezTo>
                  <a:cubicBezTo>
                    <a:pt x="5020" y="175"/>
                    <a:pt x="5044" y="123"/>
                    <a:pt x="5014" y="101"/>
                  </a:cubicBezTo>
                  <a:cubicBezTo>
                    <a:pt x="4972" y="70"/>
                    <a:pt x="4909" y="96"/>
                    <a:pt x="4857" y="92"/>
                  </a:cubicBezTo>
                  <a:cubicBezTo>
                    <a:pt x="4807" y="88"/>
                    <a:pt x="4758" y="79"/>
                    <a:pt x="4709" y="74"/>
                  </a:cubicBezTo>
                  <a:cubicBezTo>
                    <a:pt x="4355" y="82"/>
                    <a:pt x="4012" y="120"/>
                    <a:pt x="3657" y="129"/>
                  </a:cubicBezTo>
                  <a:cubicBezTo>
                    <a:pt x="3368" y="123"/>
                    <a:pt x="3094" y="101"/>
                    <a:pt x="2808" y="83"/>
                  </a:cubicBezTo>
                  <a:cubicBezTo>
                    <a:pt x="2768" y="77"/>
                    <a:pt x="2728" y="73"/>
                    <a:pt x="2688" y="65"/>
                  </a:cubicBezTo>
                  <a:cubicBezTo>
                    <a:pt x="2652" y="58"/>
                    <a:pt x="2620" y="39"/>
                    <a:pt x="2586" y="28"/>
                  </a:cubicBezTo>
                  <a:cubicBezTo>
                    <a:pt x="2549" y="16"/>
                    <a:pt x="2504" y="7"/>
                    <a:pt x="2466" y="0"/>
                  </a:cubicBezTo>
                  <a:cubicBezTo>
                    <a:pt x="2223" y="10"/>
                    <a:pt x="1987" y="45"/>
                    <a:pt x="1746" y="74"/>
                  </a:cubicBezTo>
                  <a:cubicBezTo>
                    <a:pt x="1629" y="112"/>
                    <a:pt x="1375" y="97"/>
                    <a:pt x="1266" y="101"/>
                  </a:cubicBezTo>
                  <a:cubicBezTo>
                    <a:pt x="1215" y="110"/>
                    <a:pt x="1168" y="127"/>
                    <a:pt x="1118" y="138"/>
                  </a:cubicBezTo>
                  <a:cubicBezTo>
                    <a:pt x="1087" y="145"/>
                    <a:pt x="1026" y="157"/>
                    <a:pt x="1026" y="157"/>
                  </a:cubicBezTo>
                  <a:cubicBezTo>
                    <a:pt x="892" y="150"/>
                    <a:pt x="778" y="132"/>
                    <a:pt x="648" y="111"/>
                  </a:cubicBezTo>
                  <a:cubicBezTo>
                    <a:pt x="529" y="63"/>
                    <a:pt x="406" y="61"/>
                    <a:pt x="278" y="55"/>
                  </a:cubicBezTo>
                  <a:cubicBezTo>
                    <a:pt x="210" y="58"/>
                    <a:pt x="141" y="51"/>
                    <a:pt x="75" y="65"/>
                  </a:cubicBezTo>
                  <a:cubicBezTo>
                    <a:pt x="53" y="70"/>
                    <a:pt x="82" y="120"/>
                    <a:pt x="48" y="120"/>
                  </a:cubicBezTo>
                  <a:cubicBezTo>
                    <a:pt x="42" y="120"/>
                    <a:pt x="48" y="107"/>
                    <a:pt x="48" y="101"/>
                  </a:cubicBezTo>
                  <a:close/>
                </a:path>
              </a:pathLst>
            </a:custGeom>
            <a:solidFill>
              <a:srgbClr val="C0C0C0"/>
            </a:solidFill>
            <a:ln>
              <a:noFill/>
            </a:ln>
            <a:effectLst>
              <a:outerShdw dist="89803" dir="2700000" algn="ctr" rotWithShape="0">
                <a:srgbClr val="808080"/>
              </a:outerShdw>
            </a:effectLst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ctr"/>
            <a:lstStyle/>
            <a:p>
              <a:endParaRPr lang="de-CH" sz="1200">
                <a:latin typeface="Abadi" panose="020B0604020104020204" pitchFamily="34" charset="0"/>
              </a:endParaRPr>
            </a:p>
          </p:txBody>
        </p:sp>
        <p:sp>
          <p:nvSpPr>
            <p:cNvPr id="26718" name="Freeform 94">
              <a:extLst>
                <a:ext uri="{FF2B5EF4-FFF2-40B4-BE49-F238E27FC236}">
                  <a16:creationId xmlns:a16="http://schemas.microsoft.com/office/drawing/2014/main" id="{1C1DEF08-9E3C-B976-FA6C-4846E6558E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6600" y="1066800"/>
              <a:ext cx="5791200" cy="1524000"/>
            </a:xfrm>
            <a:custGeom>
              <a:avLst/>
              <a:gdLst>
                <a:gd name="T0" fmla="*/ 48 w 5060"/>
                <a:gd name="T1" fmla="*/ 101 h 2844"/>
                <a:gd name="T2" fmla="*/ 38 w 5060"/>
                <a:gd name="T3" fmla="*/ 1154 h 2844"/>
                <a:gd name="T4" fmla="*/ 112 w 5060"/>
                <a:gd name="T5" fmla="*/ 2271 h 2844"/>
                <a:gd name="T6" fmla="*/ 29 w 5060"/>
                <a:gd name="T7" fmla="*/ 2770 h 2844"/>
                <a:gd name="T8" fmla="*/ 131 w 5060"/>
                <a:gd name="T9" fmla="*/ 2760 h 2844"/>
                <a:gd name="T10" fmla="*/ 288 w 5060"/>
                <a:gd name="T11" fmla="*/ 2733 h 2844"/>
                <a:gd name="T12" fmla="*/ 1405 w 5060"/>
                <a:gd name="T13" fmla="*/ 2807 h 2844"/>
                <a:gd name="T14" fmla="*/ 2651 w 5060"/>
                <a:gd name="T15" fmla="*/ 2816 h 2844"/>
                <a:gd name="T16" fmla="*/ 3602 w 5060"/>
                <a:gd name="T17" fmla="*/ 2816 h 2844"/>
                <a:gd name="T18" fmla="*/ 4322 w 5060"/>
                <a:gd name="T19" fmla="*/ 2816 h 2844"/>
                <a:gd name="T20" fmla="*/ 4663 w 5060"/>
                <a:gd name="T21" fmla="*/ 2733 h 2844"/>
                <a:gd name="T22" fmla="*/ 4940 w 5060"/>
                <a:gd name="T23" fmla="*/ 2742 h 2844"/>
                <a:gd name="T24" fmla="*/ 4986 w 5060"/>
                <a:gd name="T25" fmla="*/ 2751 h 2844"/>
                <a:gd name="T26" fmla="*/ 5023 w 5060"/>
                <a:gd name="T27" fmla="*/ 2723 h 2844"/>
                <a:gd name="T28" fmla="*/ 5060 w 5060"/>
                <a:gd name="T29" fmla="*/ 2585 h 2844"/>
                <a:gd name="T30" fmla="*/ 5014 w 5060"/>
                <a:gd name="T31" fmla="*/ 2170 h 2844"/>
                <a:gd name="T32" fmla="*/ 4940 w 5060"/>
                <a:gd name="T33" fmla="*/ 1920 h 2844"/>
                <a:gd name="T34" fmla="*/ 4894 w 5060"/>
                <a:gd name="T35" fmla="*/ 951 h 2844"/>
                <a:gd name="T36" fmla="*/ 4903 w 5060"/>
                <a:gd name="T37" fmla="*/ 572 h 2844"/>
                <a:gd name="T38" fmla="*/ 4968 w 5060"/>
                <a:gd name="T39" fmla="*/ 406 h 2844"/>
                <a:gd name="T40" fmla="*/ 5023 w 5060"/>
                <a:gd name="T41" fmla="*/ 212 h 2844"/>
                <a:gd name="T42" fmla="*/ 5014 w 5060"/>
                <a:gd name="T43" fmla="*/ 101 h 2844"/>
                <a:gd name="T44" fmla="*/ 4857 w 5060"/>
                <a:gd name="T45" fmla="*/ 92 h 2844"/>
                <a:gd name="T46" fmla="*/ 4709 w 5060"/>
                <a:gd name="T47" fmla="*/ 74 h 2844"/>
                <a:gd name="T48" fmla="*/ 3657 w 5060"/>
                <a:gd name="T49" fmla="*/ 129 h 2844"/>
                <a:gd name="T50" fmla="*/ 2808 w 5060"/>
                <a:gd name="T51" fmla="*/ 83 h 2844"/>
                <a:gd name="T52" fmla="*/ 2688 w 5060"/>
                <a:gd name="T53" fmla="*/ 65 h 2844"/>
                <a:gd name="T54" fmla="*/ 2586 w 5060"/>
                <a:gd name="T55" fmla="*/ 28 h 2844"/>
                <a:gd name="T56" fmla="*/ 2466 w 5060"/>
                <a:gd name="T57" fmla="*/ 0 h 2844"/>
                <a:gd name="T58" fmla="*/ 1746 w 5060"/>
                <a:gd name="T59" fmla="*/ 74 h 2844"/>
                <a:gd name="T60" fmla="*/ 1266 w 5060"/>
                <a:gd name="T61" fmla="*/ 101 h 2844"/>
                <a:gd name="T62" fmla="*/ 1118 w 5060"/>
                <a:gd name="T63" fmla="*/ 138 h 2844"/>
                <a:gd name="T64" fmla="*/ 1026 w 5060"/>
                <a:gd name="T65" fmla="*/ 157 h 2844"/>
                <a:gd name="T66" fmla="*/ 648 w 5060"/>
                <a:gd name="T67" fmla="*/ 111 h 2844"/>
                <a:gd name="T68" fmla="*/ 278 w 5060"/>
                <a:gd name="T69" fmla="*/ 55 h 2844"/>
                <a:gd name="T70" fmla="*/ 75 w 5060"/>
                <a:gd name="T71" fmla="*/ 65 h 2844"/>
                <a:gd name="T72" fmla="*/ 48 w 5060"/>
                <a:gd name="T73" fmla="*/ 120 h 2844"/>
                <a:gd name="T74" fmla="*/ 48 w 5060"/>
                <a:gd name="T75" fmla="*/ 101 h 28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060" h="2844">
                  <a:moveTo>
                    <a:pt x="48" y="101"/>
                  </a:moveTo>
                  <a:cubicBezTo>
                    <a:pt x="45" y="452"/>
                    <a:pt x="38" y="803"/>
                    <a:pt x="38" y="1154"/>
                  </a:cubicBezTo>
                  <a:cubicBezTo>
                    <a:pt x="38" y="1483"/>
                    <a:pt x="0" y="1924"/>
                    <a:pt x="112" y="2271"/>
                  </a:cubicBezTo>
                  <a:cubicBezTo>
                    <a:pt x="97" y="2436"/>
                    <a:pt x="80" y="2612"/>
                    <a:pt x="29" y="2770"/>
                  </a:cubicBezTo>
                  <a:cubicBezTo>
                    <a:pt x="75" y="2800"/>
                    <a:pt x="79" y="2774"/>
                    <a:pt x="131" y="2760"/>
                  </a:cubicBezTo>
                  <a:cubicBezTo>
                    <a:pt x="182" y="2746"/>
                    <a:pt x="236" y="2740"/>
                    <a:pt x="288" y="2733"/>
                  </a:cubicBezTo>
                  <a:cubicBezTo>
                    <a:pt x="663" y="2742"/>
                    <a:pt x="1032" y="2778"/>
                    <a:pt x="1405" y="2807"/>
                  </a:cubicBezTo>
                  <a:cubicBezTo>
                    <a:pt x="1611" y="2841"/>
                    <a:pt x="2486" y="2814"/>
                    <a:pt x="2651" y="2816"/>
                  </a:cubicBezTo>
                  <a:cubicBezTo>
                    <a:pt x="2969" y="2825"/>
                    <a:pt x="3285" y="2844"/>
                    <a:pt x="3602" y="2816"/>
                  </a:cubicBezTo>
                  <a:cubicBezTo>
                    <a:pt x="3943" y="2825"/>
                    <a:pt x="3981" y="2831"/>
                    <a:pt x="4322" y="2816"/>
                  </a:cubicBezTo>
                  <a:cubicBezTo>
                    <a:pt x="4420" y="2812"/>
                    <a:pt x="4558" y="2750"/>
                    <a:pt x="4663" y="2733"/>
                  </a:cubicBezTo>
                  <a:cubicBezTo>
                    <a:pt x="4755" y="2736"/>
                    <a:pt x="4848" y="2737"/>
                    <a:pt x="4940" y="2742"/>
                  </a:cubicBezTo>
                  <a:cubicBezTo>
                    <a:pt x="4956" y="2743"/>
                    <a:pt x="4971" y="2754"/>
                    <a:pt x="4986" y="2751"/>
                  </a:cubicBezTo>
                  <a:cubicBezTo>
                    <a:pt x="5001" y="2748"/>
                    <a:pt x="5011" y="2732"/>
                    <a:pt x="5023" y="2723"/>
                  </a:cubicBezTo>
                  <a:cubicBezTo>
                    <a:pt x="5043" y="2675"/>
                    <a:pt x="5052" y="2636"/>
                    <a:pt x="5060" y="2585"/>
                  </a:cubicBezTo>
                  <a:cubicBezTo>
                    <a:pt x="5054" y="2445"/>
                    <a:pt x="5050" y="2306"/>
                    <a:pt x="5014" y="2170"/>
                  </a:cubicBezTo>
                  <a:cubicBezTo>
                    <a:pt x="4992" y="2086"/>
                    <a:pt x="4957" y="2006"/>
                    <a:pt x="4940" y="1920"/>
                  </a:cubicBezTo>
                  <a:cubicBezTo>
                    <a:pt x="4935" y="1602"/>
                    <a:pt x="4946" y="1269"/>
                    <a:pt x="4894" y="951"/>
                  </a:cubicBezTo>
                  <a:cubicBezTo>
                    <a:pt x="4885" y="824"/>
                    <a:pt x="4881" y="698"/>
                    <a:pt x="4903" y="572"/>
                  </a:cubicBezTo>
                  <a:cubicBezTo>
                    <a:pt x="4913" y="513"/>
                    <a:pt x="4947" y="462"/>
                    <a:pt x="4968" y="406"/>
                  </a:cubicBezTo>
                  <a:cubicBezTo>
                    <a:pt x="4992" y="343"/>
                    <a:pt x="5002" y="276"/>
                    <a:pt x="5023" y="212"/>
                  </a:cubicBezTo>
                  <a:cubicBezTo>
                    <a:pt x="5020" y="175"/>
                    <a:pt x="5044" y="123"/>
                    <a:pt x="5014" y="101"/>
                  </a:cubicBezTo>
                  <a:cubicBezTo>
                    <a:pt x="4972" y="70"/>
                    <a:pt x="4909" y="96"/>
                    <a:pt x="4857" y="92"/>
                  </a:cubicBezTo>
                  <a:cubicBezTo>
                    <a:pt x="4807" y="88"/>
                    <a:pt x="4758" y="79"/>
                    <a:pt x="4709" y="74"/>
                  </a:cubicBezTo>
                  <a:cubicBezTo>
                    <a:pt x="4355" y="82"/>
                    <a:pt x="4012" y="120"/>
                    <a:pt x="3657" y="129"/>
                  </a:cubicBezTo>
                  <a:cubicBezTo>
                    <a:pt x="3368" y="123"/>
                    <a:pt x="3094" y="101"/>
                    <a:pt x="2808" y="83"/>
                  </a:cubicBezTo>
                  <a:cubicBezTo>
                    <a:pt x="2768" y="77"/>
                    <a:pt x="2728" y="73"/>
                    <a:pt x="2688" y="65"/>
                  </a:cubicBezTo>
                  <a:cubicBezTo>
                    <a:pt x="2652" y="58"/>
                    <a:pt x="2620" y="39"/>
                    <a:pt x="2586" y="28"/>
                  </a:cubicBezTo>
                  <a:cubicBezTo>
                    <a:pt x="2549" y="16"/>
                    <a:pt x="2504" y="7"/>
                    <a:pt x="2466" y="0"/>
                  </a:cubicBezTo>
                  <a:cubicBezTo>
                    <a:pt x="2223" y="10"/>
                    <a:pt x="1987" y="45"/>
                    <a:pt x="1746" y="74"/>
                  </a:cubicBezTo>
                  <a:cubicBezTo>
                    <a:pt x="1629" y="112"/>
                    <a:pt x="1375" y="97"/>
                    <a:pt x="1266" y="101"/>
                  </a:cubicBezTo>
                  <a:cubicBezTo>
                    <a:pt x="1215" y="110"/>
                    <a:pt x="1168" y="127"/>
                    <a:pt x="1118" y="138"/>
                  </a:cubicBezTo>
                  <a:cubicBezTo>
                    <a:pt x="1087" y="145"/>
                    <a:pt x="1026" y="157"/>
                    <a:pt x="1026" y="157"/>
                  </a:cubicBezTo>
                  <a:cubicBezTo>
                    <a:pt x="892" y="150"/>
                    <a:pt x="778" y="132"/>
                    <a:pt x="648" y="111"/>
                  </a:cubicBezTo>
                  <a:cubicBezTo>
                    <a:pt x="529" y="63"/>
                    <a:pt x="406" y="61"/>
                    <a:pt x="278" y="55"/>
                  </a:cubicBezTo>
                  <a:cubicBezTo>
                    <a:pt x="210" y="58"/>
                    <a:pt x="141" y="51"/>
                    <a:pt x="75" y="65"/>
                  </a:cubicBezTo>
                  <a:cubicBezTo>
                    <a:pt x="53" y="70"/>
                    <a:pt x="82" y="120"/>
                    <a:pt x="48" y="120"/>
                  </a:cubicBezTo>
                  <a:cubicBezTo>
                    <a:pt x="42" y="120"/>
                    <a:pt x="48" y="107"/>
                    <a:pt x="48" y="101"/>
                  </a:cubicBezTo>
                  <a:close/>
                </a:path>
              </a:pathLst>
            </a:custGeom>
            <a:solidFill>
              <a:srgbClr val="C0C0C0"/>
            </a:solidFill>
            <a:ln>
              <a:noFill/>
            </a:ln>
            <a:effectLst>
              <a:outerShdw dist="89803" dir="2700000" algn="ctr" rotWithShape="0">
                <a:srgbClr val="808080"/>
              </a:outerShdw>
            </a:effectLst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ctr"/>
            <a:lstStyle/>
            <a:p>
              <a:endParaRPr lang="de-CH" sz="1200">
                <a:latin typeface="Abadi" panose="020B0604020104020204" pitchFamily="34" charset="0"/>
              </a:endParaRPr>
            </a:p>
          </p:txBody>
        </p:sp>
        <p:sp>
          <p:nvSpPr>
            <p:cNvPr id="26628" name="Rectangle 4">
              <a:extLst>
                <a:ext uri="{FF2B5EF4-FFF2-40B4-BE49-F238E27FC236}">
                  <a16:creationId xmlns:a16="http://schemas.microsoft.com/office/drawing/2014/main" id="{6EC53749-68D5-FC36-06C9-E9D566F975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7801" y="304800"/>
              <a:ext cx="9326563" cy="304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 sz="2200" b="1">
                  <a:solidFill>
                    <a:schemeClr val="tx2"/>
                  </a:solidFill>
                  <a:latin typeface="Univers 55" pitchFamily="2" charset="0"/>
                </a:defRPr>
              </a:lvl1pPr>
              <a:lvl2pPr>
                <a:defRPr sz="2200" b="1">
                  <a:solidFill>
                    <a:schemeClr val="tx2"/>
                  </a:solidFill>
                  <a:latin typeface="Univers 55" pitchFamily="2" charset="0"/>
                </a:defRPr>
              </a:lvl2pPr>
              <a:lvl3pPr>
                <a:defRPr sz="2200" b="1">
                  <a:solidFill>
                    <a:schemeClr val="tx2"/>
                  </a:solidFill>
                  <a:latin typeface="Univers 55" pitchFamily="2" charset="0"/>
                </a:defRPr>
              </a:lvl3pPr>
              <a:lvl4pPr>
                <a:defRPr sz="2200" b="1">
                  <a:solidFill>
                    <a:schemeClr val="tx2"/>
                  </a:solidFill>
                  <a:latin typeface="Univers 55" pitchFamily="2" charset="0"/>
                </a:defRPr>
              </a:lvl4pPr>
              <a:lvl5pPr>
                <a:defRPr sz="2200" b="1">
                  <a:solidFill>
                    <a:schemeClr val="tx2"/>
                  </a:solidFill>
                  <a:latin typeface="Univers 55" pitchFamily="2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2"/>
                  </a:solidFill>
                  <a:latin typeface="Univers 55" pitchFamily="2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2"/>
                  </a:solidFill>
                  <a:latin typeface="Univers 55" pitchFamily="2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2"/>
                  </a:solidFill>
                  <a:latin typeface="Univers 55" pitchFamily="2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2"/>
                  </a:solidFill>
                  <a:latin typeface="Univers 55" pitchFamily="2" charset="0"/>
                </a:defRPr>
              </a:lvl9pPr>
            </a:lstStyle>
            <a:p>
              <a:endParaRPr lang="de-DE" altLang="de-DE" sz="1200">
                <a:latin typeface="Abadi" panose="020B0604020104020204" pitchFamily="34" charset="0"/>
              </a:endParaRPr>
            </a:p>
          </p:txBody>
        </p:sp>
        <p:sp>
          <p:nvSpPr>
            <p:cNvPr id="26629" name="AutoShape 5">
              <a:extLst>
                <a:ext uri="{FF2B5EF4-FFF2-40B4-BE49-F238E27FC236}">
                  <a16:creationId xmlns:a16="http://schemas.microsoft.com/office/drawing/2014/main" id="{E07E3ACD-9724-387E-4A12-6D0C0DEA65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27714" y="3371851"/>
              <a:ext cx="496887" cy="2919413"/>
            </a:xfrm>
            <a:prstGeom prst="downArrow">
              <a:avLst>
                <a:gd name="adj1" fmla="val 56769"/>
                <a:gd name="adj2" fmla="val 63025"/>
              </a:avLst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7763" dir="2700000" algn="ctr" rotWithShape="0">
                      <a:srgbClr val="969696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de-CH" sz="1200">
                <a:latin typeface="Abadi" panose="020B0604020104020204" pitchFamily="34" charset="0"/>
              </a:endParaRPr>
            </a:p>
          </p:txBody>
        </p:sp>
        <p:sp>
          <p:nvSpPr>
            <p:cNvPr id="26630" name="AutoShape 6">
              <a:extLst>
                <a:ext uri="{FF2B5EF4-FFF2-40B4-BE49-F238E27FC236}">
                  <a16:creationId xmlns:a16="http://schemas.microsoft.com/office/drawing/2014/main" id="{F6040D93-4EAD-7623-B32E-FC32D1C7B6F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 flipH="1">
              <a:off x="5861050" y="2898775"/>
              <a:ext cx="496888" cy="3729038"/>
            </a:xfrm>
            <a:prstGeom prst="downArrow">
              <a:avLst>
                <a:gd name="adj1" fmla="val 56769"/>
                <a:gd name="adj2" fmla="val 80503"/>
              </a:avLst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7763" dir="2700000" algn="ctr" rotWithShape="0">
                      <a:srgbClr val="969696"/>
                    </a:outerShdw>
                  </a:effectLst>
                </a14:hiddenEffects>
              </a:ext>
            </a:extLst>
          </p:spPr>
          <p:txBody>
            <a:bodyPr vert="eaVert" wrap="none" lIns="90000" tIns="46800" rIns="90000" bIns="46800" anchor="ctr"/>
            <a:lstStyle/>
            <a:p>
              <a:pPr algn="ctr"/>
              <a:r>
                <a:rPr lang="de-DE" altLang="de-DE" sz="1200" b="1" dirty="0">
                  <a:latin typeface="Abadi" panose="020B0604020104020204" pitchFamily="34" charset="0"/>
                </a:rPr>
                <a:t>Ziel: Konformität erreichen</a:t>
              </a:r>
            </a:p>
          </p:txBody>
        </p:sp>
        <p:sp>
          <p:nvSpPr>
            <p:cNvPr id="26636" name="Oval 12">
              <a:extLst>
                <a:ext uri="{FF2B5EF4-FFF2-40B4-BE49-F238E27FC236}">
                  <a16:creationId xmlns:a16="http://schemas.microsoft.com/office/drawing/2014/main" id="{EFD5FBC2-08DD-1006-716B-42574442EE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14801" y="1620839"/>
              <a:ext cx="2614613" cy="434975"/>
            </a:xfrm>
            <a:prstGeom prst="ellipse">
              <a:avLst/>
            </a:prstGeom>
            <a:solidFill>
              <a:srgbClr val="5F5F5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de-DE" altLang="de-DE" sz="1200" b="1">
                  <a:solidFill>
                    <a:schemeClr val="bg1"/>
                  </a:solidFill>
                  <a:latin typeface="Abadi" panose="020B0604020104020204" pitchFamily="34" charset="0"/>
                </a:rPr>
                <a:t>Unternehmensstrategie</a:t>
              </a:r>
            </a:p>
          </p:txBody>
        </p:sp>
        <p:sp>
          <p:nvSpPr>
            <p:cNvPr id="26637" name="Oval 13">
              <a:extLst>
                <a:ext uri="{FF2B5EF4-FFF2-40B4-BE49-F238E27FC236}">
                  <a16:creationId xmlns:a16="http://schemas.microsoft.com/office/drawing/2014/main" id="{228A90E2-07D0-D86B-2B8D-D8645E4913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13089" y="3608389"/>
              <a:ext cx="2111375" cy="434975"/>
            </a:xfrm>
            <a:prstGeom prst="ellipse">
              <a:avLst/>
            </a:prstGeom>
            <a:solidFill>
              <a:srgbClr val="5F5F5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de-DE" altLang="de-DE" sz="1200" b="1">
                  <a:solidFill>
                    <a:schemeClr val="bg1"/>
                  </a:solidFill>
                  <a:latin typeface="Abadi" panose="020B0604020104020204" pitchFamily="34" charset="0"/>
                </a:rPr>
                <a:t>Geschäftsstrategie</a:t>
              </a:r>
            </a:p>
          </p:txBody>
        </p:sp>
        <p:sp>
          <p:nvSpPr>
            <p:cNvPr id="26638" name="Oval 14">
              <a:extLst>
                <a:ext uri="{FF2B5EF4-FFF2-40B4-BE49-F238E27FC236}">
                  <a16:creationId xmlns:a16="http://schemas.microsoft.com/office/drawing/2014/main" id="{9F2999A9-326B-8BA3-78C2-EAFE39AA02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86576" y="3608389"/>
              <a:ext cx="2111375" cy="434975"/>
            </a:xfrm>
            <a:prstGeom prst="ellipse">
              <a:avLst/>
            </a:prstGeom>
            <a:solidFill>
              <a:srgbClr val="5F5F5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de-DE" altLang="de-DE" sz="1200" b="1">
                  <a:solidFill>
                    <a:schemeClr val="bg1"/>
                  </a:solidFill>
                  <a:latin typeface="Abadi" panose="020B0604020104020204" pitchFamily="34" charset="0"/>
                </a:rPr>
                <a:t>Informatikstrategie</a:t>
              </a:r>
            </a:p>
          </p:txBody>
        </p:sp>
        <p:sp>
          <p:nvSpPr>
            <p:cNvPr id="26639" name="Oval 15">
              <a:extLst>
                <a:ext uri="{FF2B5EF4-FFF2-40B4-BE49-F238E27FC236}">
                  <a16:creationId xmlns:a16="http://schemas.microsoft.com/office/drawing/2014/main" id="{7DD939F6-6A1E-C6E8-DF20-B0F72EF2BD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13089" y="5419726"/>
              <a:ext cx="2111375" cy="434975"/>
            </a:xfrm>
            <a:prstGeom prst="ellipse">
              <a:avLst/>
            </a:prstGeom>
            <a:solidFill>
              <a:srgbClr val="5F5F5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de-DE" altLang="de-DE" sz="1200" b="1">
                  <a:solidFill>
                    <a:schemeClr val="bg1"/>
                  </a:solidFill>
                  <a:latin typeface="Abadi" panose="020B0604020104020204" pitchFamily="34" charset="0"/>
                </a:rPr>
                <a:t>Geschäftsprozesse</a:t>
              </a:r>
            </a:p>
          </p:txBody>
        </p:sp>
        <p:sp>
          <p:nvSpPr>
            <p:cNvPr id="26640" name="Oval 16">
              <a:extLst>
                <a:ext uri="{FF2B5EF4-FFF2-40B4-BE49-F238E27FC236}">
                  <a16:creationId xmlns:a16="http://schemas.microsoft.com/office/drawing/2014/main" id="{00617944-8BEF-318E-9A9C-375327F9C6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86576" y="5419726"/>
              <a:ext cx="2111375" cy="434975"/>
            </a:xfrm>
            <a:prstGeom prst="ellipse">
              <a:avLst/>
            </a:prstGeom>
            <a:solidFill>
              <a:srgbClr val="5F5F5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de-DE" altLang="de-DE" sz="1200" b="1">
                  <a:solidFill>
                    <a:schemeClr val="bg1"/>
                  </a:solidFill>
                  <a:latin typeface="Abadi" panose="020B0604020104020204" pitchFamily="34" charset="0"/>
                </a:rPr>
                <a:t>Informatikprozesse</a:t>
              </a:r>
            </a:p>
          </p:txBody>
        </p:sp>
        <p:cxnSp>
          <p:nvCxnSpPr>
            <p:cNvPr id="26641" name="AutoShape 17">
              <a:extLst>
                <a:ext uri="{FF2B5EF4-FFF2-40B4-BE49-F238E27FC236}">
                  <a16:creationId xmlns:a16="http://schemas.microsoft.com/office/drawing/2014/main" id="{2A587C5B-CDB8-8025-4853-82966A43DFC0}"/>
                </a:ext>
              </a:extLst>
            </p:cNvPr>
            <p:cNvCxnSpPr>
              <a:cxnSpLocks noChangeShapeType="1"/>
              <a:stCxn id="26636" idx="4"/>
              <a:endCxn id="26637" idx="0"/>
            </p:cNvCxnSpPr>
            <p:nvPr/>
          </p:nvCxnSpPr>
          <p:spPr bwMode="auto">
            <a:xfrm flipH="1">
              <a:off x="4168776" y="2055814"/>
              <a:ext cx="1254125" cy="1552575"/>
            </a:xfrm>
            <a:prstGeom prst="straightConnector1">
              <a:avLst/>
            </a:prstGeom>
            <a:noFill/>
            <a:ln w="38100">
              <a:solidFill>
                <a:srgbClr val="5F5F5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6642" name="AutoShape 18">
              <a:extLst>
                <a:ext uri="{FF2B5EF4-FFF2-40B4-BE49-F238E27FC236}">
                  <a16:creationId xmlns:a16="http://schemas.microsoft.com/office/drawing/2014/main" id="{967DD303-4163-788E-5CF2-CE2ABCFB596B}"/>
                </a:ext>
              </a:extLst>
            </p:cNvPr>
            <p:cNvCxnSpPr>
              <a:cxnSpLocks noChangeShapeType="1"/>
              <a:stCxn id="26637" idx="6"/>
              <a:endCxn id="26638" idx="2"/>
            </p:cNvCxnSpPr>
            <p:nvPr/>
          </p:nvCxnSpPr>
          <p:spPr bwMode="auto">
            <a:xfrm>
              <a:off x="5224463" y="3825875"/>
              <a:ext cx="1662112" cy="0"/>
            </a:xfrm>
            <a:prstGeom prst="straightConnector1">
              <a:avLst/>
            </a:prstGeom>
            <a:noFill/>
            <a:ln w="38100">
              <a:solidFill>
                <a:srgbClr val="5F5F5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6643" name="AutoShape 19">
              <a:extLst>
                <a:ext uri="{FF2B5EF4-FFF2-40B4-BE49-F238E27FC236}">
                  <a16:creationId xmlns:a16="http://schemas.microsoft.com/office/drawing/2014/main" id="{CF542BBC-8BF6-7B7F-9210-E80C0ECE08AD}"/>
                </a:ext>
              </a:extLst>
            </p:cNvPr>
            <p:cNvCxnSpPr>
              <a:cxnSpLocks noChangeShapeType="1"/>
              <a:stCxn id="26637" idx="4"/>
              <a:endCxn id="26639" idx="0"/>
            </p:cNvCxnSpPr>
            <p:nvPr/>
          </p:nvCxnSpPr>
          <p:spPr bwMode="auto">
            <a:xfrm>
              <a:off x="4168775" y="4043363"/>
              <a:ext cx="0" cy="1376362"/>
            </a:xfrm>
            <a:prstGeom prst="straightConnector1">
              <a:avLst/>
            </a:prstGeom>
            <a:noFill/>
            <a:ln w="38100">
              <a:solidFill>
                <a:srgbClr val="5F5F5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6644" name="AutoShape 20">
              <a:extLst>
                <a:ext uri="{FF2B5EF4-FFF2-40B4-BE49-F238E27FC236}">
                  <a16:creationId xmlns:a16="http://schemas.microsoft.com/office/drawing/2014/main" id="{DB63C498-0312-E4AB-769D-66BB1807FCB8}"/>
                </a:ext>
              </a:extLst>
            </p:cNvPr>
            <p:cNvCxnSpPr>
              <a:cxnSpLocks noChangeShapeType="1"/>
              <a:stCxn id="26638" idx="4"/>
              <a:endCxn id="26640" idx="0"/>
            </p:cNvCxnSpPr>
            <p:nvPr/>
          </p:nvCxnSpPr>
          <p:spPr bwMode="auto">
            <a:xfrm>
              <a:off x="7942263" y="4043363"/>
              <a:ext cx="0" cy="1376362"/>
            </a:xfrm>
            <a:prstGeom prst="straightConnector1">
              <a:avLst/>
            </a:prstGeom>
            <a:noFill/>
            <a:ln w="38100">
              <a:solidFill>
                <a:srgbClr val="5F5F5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6645" name="AutoShape 21">
              <a:extLst>
                <a:ext uri="{FF2B5EF4-FFF2-40B4-BE49-F238E27FC236}">
                  <a16:creationId xmlns:a16="http://schemas.microsoft.com/office/drawing/2014/main" id="{A24D2CF3-5DB4-E766-BF3D-CF1697C05D18}"/>
                </a:ext>
              </a:extLst>
            </p:cNvPr>
            <p:cNvCxnSpPr>
              <a:cxnSpLocks noChangeShapeType="1"/>
              <a:stCxn id="26639" idx="6"/>
              <a:endCxn id="26640" idx="2"/>
            </p:cNvCxnSpPr>
            <p:nvPr/>
          </p:nvCxnSpPr>
          <p:spPr bwMode="auto">
            <a:xfrm>
              <a:off x="5224463" y="5637213"/>
              <a:ext cx="1662112" cy="0"/>
            </a:xfrm>
            <a:prstGeom prst="straightConnector1">
              <a:avLst/>
            </a:prstGeom>
            <a:noFill/>
            <a:ln w="38100">
              <a:solidFill>
                <a:srgbClr val="5F5F5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26646" name="AutoShape 22">
              <a:extLst>
                <a:ext uri="{FF2B5EF4-FFF2-40B4-BE49-F238E27FC236}">
                  <a16:creationId xmlns:a16="http://schemas.microsoft.com/office/drawing/2014/main" id="{0140F433-3635-EC35-FFBE-D2B81B37DA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19400" y="914400"/>
              <a:ext cx="1739900" cy="558800"/>
            </a:xfrm>
            <a:prstGeom prst="cloudCallout">
              <a:avLst>
                <a:gd name="adj1" fmla="val 44069"/>
                <a:gd name="adj2" fmla="val 77273"/>
              </a:avLst>
            </a:prstGeom>
            <a:solidFill>
              <a:schemeClr val="bg1"/>
            </a:solidFill>
            <a:ln w="9525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de-DE" altLang="de-DE" sz="1200">
                  <a:latin typeface="Abadi" panose="020B0604020104020204" pitchFamily="34" charset="0"/>
                </a:rPr>
                <a:t>Markt</a:t>
              </a:r>
            </a:p>
          </p:txBody>
        </p:sp>
        <p:sp>
          <p:nvSpPr>
            <p:cNvPr id="26647" name="AutoShape 23">
              <a:extLst>
                <a:ext uri="{FF2B5EF4-FFF2-40B4-BE49-F238E27FC236}">
                  <a16:creationId xmlns:a16="http://schemas.microsoft.com/office/drawing/2014/main" id="{DF38BB56-700C-28B5-2677-CEB7EE3A0C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5400" y="2620964"/>
              <a:ext cx="1892300" cy="808037"/>
            </a:xfrm>
            <a:prstGeom prst="cloudCallout">
              <a:avLst>
                <a:gd name="adj1" fmla="val 78690"/>
                <a:gd name="adj2" fmla="val 69056"/>
              </a:avLst>
            </a:prstGeom>
            <a:solidFill>
              <a:schemeClr val="bg1"/>
            </a:solidFill>
            <a:ln w="9525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de-DE" altLang="de-DE" sz="1200">
                  <a:latin typeface="Abadi" panose="020B0604020104020204" pitchFamily="34" charset="0"/>
                </a:rPr>
                <a:t>Best Practices</a:t>
              </a:r>
            </a:p>
            <a:p>
              <a:pPr algn="ctr"/>
              <a:r>
                <a:rPr lang="de-DE" altLang="de-DE" sz="1200">
                  <a:latin typeface="Abadi" panose="020B0604020104020204" pitchFamily="34" charset="0"/>
                </a:rPr>
                <a:t>Kunden, Lieferanten</a:t>
              </a:r>
              <a:br>
                <a:rPr lang="de-DE" altLang="de-DE" sz="1200">
                  <a:latin typeface="Abadi" panose="020B0604020104020204" pitchFamily="34" charset="0"/>
                </a:rPr>
              </a:br>
              <a:r>
                <a:rPr lang="de-DE" altLang="de-DE" sz="1200">
                  <a:latin typeface="Abadi" panose="020B0604020104020204" pitchFamily="34" charset="0"/>
                </a:rPr>
                <a:t>Konkurrenz</a:t>
              </a:r>
            </a:p>
          </p:txBody>
        </p:sp>
        <p:sp>
          <p:nvSpPr>
            <p:cNvPr id="26648" name="AutoShape 24">
              <a:extLst>
                <a:ext uri="{FF2B5EF4-FFF2-40B4-BE49-F238E27FC236}">
                  <a16:creationId xmlns:a16="http://schemas.microsoft.com/office/drawing/2014/main" id="{AD1CB2CF-EBF7-7065-6EC7-3DB28DD1E5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75700" y="2652714"/>
              <a:ext cx="1739900" cy="746125"/>
            </a:xfrm>
            <a:prstGeom prst="cloudCallout">
              <a:avLst>
                <a:gd name="adj1" fmla="val -75093"/>
                <a:gd name="adj2" fmla="val 73403"/>
              </a:avLst>
            </a:prstGeom>
            <a:solidFill>
              <a:schemeClr val="bg1"/>
            </a:solidFill>
            <a:ln w="9525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de-DE" altLang="de-DE" sz="1200">
                  <a:latin typeface="Abadi" panose="020B0604020104020204" pitchFamily="34" charset="0"/>
                </a:rPr>
                <a:t>State-of-the-Art</a:t>
              </a:r>
            </a:p>
            <a:p>
              <a:pPr algn="ctr"/>
              <a:r>
                <a:rPr lang="de-DE" altLang="de-DE" sz="1200">
                  <a:latin typeface="Abadi" panose="020B0604020104020204" pitchFamily="34" charset="0"/>
                </a:rPr>
                <a:t>IT-Markt</a:t>
              </a:r>
            </a:p>
          </p:txBody>
        </p:sp>
        <p:grpSp>
          <p:nvGrpSpPr>
            <p:cNvPr id="26649" name="Group 25">
              <a:extLst>
                <a:ext uri="{FF2B5EF4-FFF2-40B4-BE49-F238E27FC236}">
                  <a16:creationId xmlns:a16="http://schemas.microsoft.com/office/drawing/2014/main" id="{AD2E051F-6F60-32F8-BBAA-8A055C91851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802439" y="1187450"/>
              <a:ext cx="1797050" cy="1404938"/>
              <a:chOff x="3565" y="748"/>
              <a:chExt cx="1132" cy="885"/>
            </a:xfrm>
          </p:grpSpPr>
          <p:sp>
            <p:nvSpPr>
              <p:cNvPr id="26650" name="Text Box 26">
                <a:extLst>
                  <a:ext uri="{FF2B5EF4-FFF2-40B4-BE49-F238E27FC236}">
                    <a16:creationId xmlns:a16="http://schemas.microsoft.com/office/drawing/2014/main" id="{94E51634-AC89-CED3-EC68-3F5E4741AEB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659" y="748"/>
                <a:ext cx="393" cy="20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de-DE" altLang="de-DE" sz="1200">
                    <a:latin typeface="Abadi" panose="020B0604020104020204" pitchFamily="34" charset="0"/>
                  </a:rPr>
                  <a:t>Kultur</a:t>
                </a:r>
              </a:p>
            </p:txBody>
          </p:sp>
          <p:sp>
            <p:nvSpPr>
              <p:cNvPr id="26651" name="Text Box 27">
                <a:extLst>
                  <a:ext uri="{FF2B5EF4-FFF2-40B4-BE49-F238E27FC236}">
                    <a16:creationId xmlns:a16="http://schemas.microsoft.com/office/drawing/2014/main" id="{A96557A2-3AF7-F0A0-6A39-6EB22A0E1A7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663" y="901"/>
                <a:ext cx="349" cy="20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de-DE" altLang="de-DE" sz="1200">
                    <a:latin typeface="Abadi" panose="020B0604020104020204" pitchFamily="34" charset="0"/>
                  </a:rPr>
                  <a:t>Ziele</a:t>
                </a:r>
              </a:p>
            </p:txBody>
          </p:sp>
          <p:sp>
            <p:nvSpPr>
              <p:cNvPr id="26652" name="Text Box 28">
                <a:extLst>
                  <a:ext uri="{FF2B5EF4-FFF2-40B4-BE49-F238E27FC236}">
                    <a16:creationId xmlns:a16="http://schemas.microsoft.com/office/drawing/2014/main" id="{3CE9FFCE-44B0-6446-E02E-A4D505016DB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667" y="1032"/>
                <a:ext cx="1030" cy="20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marL="282575" indent="-282575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5778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de-DE" altLang="de-DE" sz="1200">
                    <a:latin typeface="Abadi" panose="020B0604020104020204" pitchFamily="34" charset="0"/>
                  </a:rPr>
                  <a:t>Innovationsstrategie</a:t>
                </a:r>
              </a:p>
            </p:txBody>
          </p:sp>
          <p:sp>
            <p:nvSpPr>
              <p:cNvPr id="26653" name="Text Box 29">
                <a:extLst>
                  <a:ext uri="{FF2B5EF4-FFF2-40B4-BE49-F238E27FC236}">
                    <a16:creationId xmlns:a16="http://schemas.microsoft.com/office/drawing/2014/main" id="{53A0A452-131F-059F-DC69-EA4ABBA82A1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667" y="1152"/>
                <a:ext cx="830" cy="48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marL="282575" indent="-282575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5778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buFont typeface="Symbol" panose="05050102010706020507" pitchFamily="18" charset="2"/>
                  <a:buChar char="®"/>
                </a:pPr>
                <a:r>
                  <a:rPr lang="de-DE" altLang="de-DE" sz="1200">
                    <a:latin typeface="Abadi" panose="020B0604020104020204" pitchFamily="34" charset="0"/>
                  </a:rPr>
                  <a:t>Produkte</a:t>
                </a:r>
              </a:p>
              <a:p>
                <a:pPr>
                  <a:buFont typeface="Symbol" panose="05050102010706020507" pitchFamily="18" charset="2"/>
                  <a:buChar char="®"/>
                </a:pPr>
                <a:r>
                  <a:rPr lang="de-DE" altLang="de-DE" sz="1200">
                    <a:latin typeface="Abadi" panose="020B0604020104020204" pitchFamily="34" charset="0"/>
                  </a:rPr>
                  <a:t>Prozesse</a:t>
                </a:r>
              </a:p>
              <a:p>
                <a:pPr>
                  <a:buFont typeface="Symbol" panose="05050102010706020507" pitchFamily="18" charset="2"/>
                  <a:buChar char="®"/>
                </a:pPr>
                <a:r>
                  <a:rPr lang="de-DE" altLang="de-DE" sz="1200">
                    <a:latin typeface="Abadi" panose="020B0604020104020204" pitchFamily="34" charset="0"/>
                  </a:rPr>
                  <a:t>Ressourcen</a:t>
                </a:r>
              </a:p>
            </p:txBody>
          </p:sp>
          <p:sp>
            <p:nvSpPr>
              <p:cNvPr id="26654" name="AutoShape 30">
                <a:extLst>
                  <a:ext uri="{FF2B5EF4-FFF2-40B4-BE49-F238E27FC236}">
                    <a16:creationId xmlns:a16="http://schemas.microsoft.com/office/drawing/2014/main" id="{9BC2A844-91DA-652F-507C-DECA3DBA07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5" y="768"/>
                <a:ext cx="96" cy="768"/>
              </a:xfrm>
              <a:prstGeom prst="leftBrace">
                <a:avLst>
                  <a:gd name="adj1" fmla="val 66667"/>
                  <a:gd name="adj2" fmla="val 5000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de-CH" sz="1200">
                  <a:latin typeface="Abadi" panose="020B0604020104020204" pitchFamily="34" charset="0"/>
                </a:endParaRPr>
              </a:p>
            </p:txBody>
          </p:sp>
        </p:grpSp>
        <p:grpSp>
          <p:nvGrpSpPr>
            <p:cNvPr id="26655" name="Group 31">
              <a:extLst>
                <a:ext uri="{FF2B5EF4-FFF2-40B4-BE49-F238E27FC236}">
                  <a16:creationId xmlns:a16="http://schemas.microsoft.com/office/drawing/2014/main" id="{A64D8B0A-0884-8281-DFF5-46471545D45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41500" y="3482976"/>
              <a:ext cx="1130300" cy="735013"/>
              <a:chOff x="440" y="2183"/>
              <a:chExt cx="712" cy="463"/>
            </a:xfrm>
          </p:grpSpPr>
          <p:sp>
            <p:nvSpPr>
              <p:cNvPr id="26656" name="Text Box 32">
                <a:extLst>
                  <a:ext uri="{FF2B5EF4-FFF2-40B4-BE49-F238E27FC236}">
                    <a16:creationId xmlns:a16="http://schemas.microsoft.com/office/drawing/2014/main" id="{F49FEC7D-606F-DFD8-AEA4-ECC041A8539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40" y="2183"/>
                <a:ext cx="647" cy="20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rIns="18000">
                <a:spAutoFit/>
              </a:bodyPr>
              <a:lstStyle/>
              <a:p>
                <a:pPr algn="r"/>
                <a:r>
                  <a:rPr lang="de-DE" altLang="de-DE" sz="1200">
                    <a:latin typeface="Abadi" panose="020B0604020104020204" pitchFamily="34" charset="0"/>
                  </a:rPr>
                  <a:t>Organisation</a:t>
                </a:r>
              </a:p>
            </p:txBody>
          </p:sp>
          <p:sp>
            <p:nvSpPr>
              <p:cNvPr id="26657" name="Text Box 33">
                <a:extLst>
                  <a:ext uri="{FF2B5EF4-FFF2-40B4-BE49-F238E27FC236}">
                    <a16:creationId xmlns:a16="http://schemas.microsoft.com/office/drawing/2014/main" id="{64910BE5-C9C6-4889-BFEB-77C3E56B1C4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12" y="2312"/>
                <a:ext cx="475" cy="20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rIns="18000">
                <a:spAutoFit/>
              </a:bodyPr>
              <a:lstStyle/>
              <a:p>
                <a:pPr algn="r"/>
                <a:r>
                  <a:rPr lang="de-DE" altLang="de-DE" sz="1200">
                    <a:latin typeface="Abadi" panose="020B0604020104020204" pitchFamily="34" charset="0"/>
                  </a:rPr>
                  <a:t>Prozesse</a:t>
                </a:r>
              </a:p>
            </p:txBody>
          </p:sp>
          <p:sp>
            <p:nvSpPr>
              <p:cNvPr id="26658" name="Text Box 34">
                <a:extLst>
                  <a:ext uri="{FF2B5EF4-FFF2-40B4-BE49-F238E27FC236}">
                    <a16:creationId xmlns:a16="http://schemas.microsoft.com/office/drawing/2014/main" id="{A5B1034B-45BD-799C-B4E7-E78818FC359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4" y="2440"/>
                <a:ext cx="543" cy="20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rIns="18000">
                <a:spAutoFit/>
              </a:bodyPr>
              <a:lstStyle/>
              <a:p>
                <a:pPr algn="r"/>
                <a:r>
                  <a:rPr lang="de-DE" altLang="de-DE" sz="1200">
                    <a:latin typeface="Abadi" panose="020B0604020104020204" pitchFamily="34" charset="0"/>
                  </a:rPr>
                  <a:t>Innovation</a:t>
                </a:r>
              </a:p>
            </p:txBody>
          </p:sp>
          <p:sp>
            <p:nvSpPr>
              <p:cNvPr id="26659" name="AutoShape 35">
                <a:extLst>
                  <a:ext uri="{FF2B5EF4-FFF2-40B4-BE49-F238E27FC236}">
                    <a16:creationId xmlns:a16="http://schemas.microsoft.com/office/drawing/2014/main" id="{0E6497CA-F5DE-ED51-5592-7E6570ACD4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4" y="2212"/>
                <a:ext cx="48" cy="384"/>
              </a:xfrm>
              <a:prstGeom prst="rightBrace">
                <a:avLst>
                  <a:gd name="adj1" fmla="val 66667"/>
                  <a:gd name="adj2" fmla="val 5000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de-CH" sz="1200">
                  <a:latin typeface="Abadi" panose="020B0604020104020204" pitchFamily="34" charset="0"/>
                </a:endParaRPr>
              </a:p>
            </p:txBody>
          </p:sp>
        </p:grpSp>
        <p:grpSp>
          <p:nvGrpSpPr>
            <p:cNvPr id="26660" name="Group 36">
              <a:extLst>
                <a:ext uri="{FF2B5EF4-FFF2-40B4-BE49-F238E27FC236}">
                  <a16:creationId xmlns:a16="http://schemas.microsoft.com/office/drawing/2014/main" id="{8B1FFAFF-EFC8-ECD0-CFE8-AF872FFF866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47864" y="5416551"/>
              <a:ext cx="1023938" cy="531813"/>
              <a:chOff x="507" y="3302"/>
              <a:chExt cx="645" cy="335"/>
            </a:xfrm>
          </p:grpSpPr>
          <p:sp>
            <p:nvSpPr>
              <p:cNvPr id="26661" name="Text Box 37">
                <a:extLst>
                  <a:ext uri="{FF2B5EF4-FFF2-40B4-BE49-F238E27FC236}">
                    <a16:creationId xmlns:a16="http://schemas.microsoft.com/office/drawing/2014/main" id="{0FEFD063-DF5A-8266-BAB8-F27590331AA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76" y="3302"/>
                <a:ext cx="415" cy="20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rIns="18000">
                <a:spAutoFit/>
              </a:bodyPr>
              <a:lstStyle/>
              <a:p>
                <a:pPr algn="r"/>
                <a:r>
                  <a:rPr lang="de-DE" altLang="de-DE" sz="1200">
                    <a:latin typeface="Abadi" panose="020B0604020104020204" pitchFamily="34" charset="0"/>
                  </a:rPr>
                  <a:t>Abläufe</a:t>
                </a:r>
              </a:p>
            </p:txBody>
          </p:sp>
          <p:sp>
            <p:nvSpPr>
              <p:cNvPr id="26662" name="Text Box 38">
                <a:extLst>
                  <a:ext uri="{FF2B5EF4-FFF2-40B4-BE49-F238E27FC236}">
                    <a16:creationId xmlns:a16="http://schemas.microsoft.com/office/drawing/2014/main" id="{C46ED775-F64A-9BC0-8B19-BF02AB0EE5E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07" y="3431"/>
                <a:ext cx="584" cy="20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rIns="18000">
                <a:spAutoFit/>
              </a:bodyPr>
              <a:lstStyle/>
              <a:p>
                <a:pPr algn="r"/>
                <a:r>
                  <a:rPr lang="de-DE" altLang="de-DE" sz="1200">
                    <a:latin typeface="Abadi" panose="020B0604020104020204" pitchFamily="34" charset="0"/>
                  </a:rPr>
                  <a:t>Ressourcen</a:t>
                </a:r>
              </a:p>
            </p:txBody>
          </p:sp>
          <p:sp>
            <p:nvSpPr>
              <p:cNvPr id="26663" name="AutoShape 39">
                <a:extLst>
                  <a:ext uri="{FF2B5EF4-FFF2-40B4-BE49-F238E27FC236}">
                    <a16:creationId xmlns:a16="http://schemas.microsoft.com/office/drawing/2014/main" id="{B9F0467C-8DD5-277D-001C-1ABDD2DAEB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4" y="3312"/>
                <a:ext cx="48" cy="288"/>
              </a:xfrm>
              <a:prstGeom prst="rightBrace">
                <a:avLst>
                  <a:gd name="adj1" fmla="val 50000"/>
                  <a:gd name="adj2" fmla="val 5000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de-CH" sz="1200">
                  <a:latin typeface="Abadi" panose="020B0604020104020204" pitchFamily="34" charset="0"/>
                </a:endParaRPr>
              </a:p>
            </p:txBody>
          </p:sp>
        </p:grpSp>
        <p:grpSp>
          <p:nvGrpSpPr>
            <p:cNvPr id="26664" name="Group 40">
              <a:extLst>
                <a:ext uri="{FF2B5EF4-FFF2-40B4-BE49-F238E27FC236}">
                  <a16:creationId xmlns:a16="http://schemas.microsoft.com/office/drawing/2014/main" id="{B4D11278-5EE7-EF2D-C14D-4228BE4E7C5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61453" y="3468688"/>
              <a:ext cx="922338" cy="735012"/>
              <a:chOff x="4988" y="2185"/>
              <a:chExt cx="581" cy="463"/>
            </a:xfrm>
          </p:grpSpPr>
          <p:sp>
            <p:nvSpPr>
              <p:cNvPr id="26665" name="Text Box 41">
                <a:extLst>
                  <a:ext uri="{FF2B5EF4-FFF2-40B4-BE49-F238E27FC236}">
                    <a16:creationId xmlns:a16="http://schemas.microsoft.com/office/drawing/2014/main" id="{4A11B072-C6DD-FB88-99B9-015B2E3B07E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058" y="2185"/>
                <a:ext cx="396" cy="20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18000" rIns="18000">
                <a:spAutoFit/>
              </a:bodyPr>
              <a:lstStyle/>
              <a:p>
                <a:r>
                  <a:rPr lang="de-DE" altLang="de-DE" sz="1200">
                    <a:latin typeface="Abadi" panose="020B0604020104020204" pitchFamily="34" charset="0"/>
                  </a:rPr>
                  <a:t>Systeme</a:t>
                </a:r>
              </a:p>
            </p:txBody>
          </p:sp>
          <p:sp>
            <p:nvSpPr>
              <p:cNvPr id="26666" name="Text Box 42">
                <a:extLst>
                  <a:ext uri="{FF2B5EF4-FFF2-40B4-BE49-F238E27FC236}">
                    <a16:creationId xmlns:a16="http://schemas.microsoft.com/office/drawing/2014/main" id="{B0D51956-37A1-2112-849A-46F7D847C7E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058" y="2314"/>
                <a:ext cx="511" cy="20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18000" rIns="18000">
                <a:spAutoFit/>
              </a:bodyPr>
              <a:lstStyle/>
              <a:p>
                <a:r>
                  <a:rPr lang="de-DE" altLang="de-DE" sz="1200">
                    <a:latin typeface="Abadi" panose="020B0604020104020204" pitchFamily="34" charset="0"/>
                  </a:rPr>
                  <a:t>Integration</a:t>
                </a:r>
              </a:p>
            </p:txBody>
          </p:sp>
          <p:sp>
            <p:nvSpPr>
              <p:cNvPr id="26667" name="Text Box 43">
                <a:extLst>
                  <a:ext uri="{FF2B5EF4-FFF2-40B4-BE49-F238E27FC236}">
                    <a16:creationId xmlns:a16="http://schemas.microsoft.com/office/drawing/2014/main" id="{9988C0C8-340E-02DD-4250-07A2ACE56F3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058" y="2442"/>
                <a:ext cx="492" cy="20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18000" rIns="18000">
                <a:spAutoFit/>
              </a:bodyPr>
              <a:lstStyle/>
              <a:p>
                <a:r>
                  <a:rPr lang="de-DE" altLang="de-DE" sz="1200">
                    <a:latin typeface="Abadi" panose="020B0604020104020204" pitchFamily="34" charset="0"/>
                  </a:rPr>
                  <a:t>Innovation</a:t>
                </a:r>
              </a:p>
            </p:txBody>
          </p:sp>
          <p:sp>
            <p:nvSpPr>
              <p:cNvPr id="26668" name="AutoShape 44">
                <a:extLst>
                  <a:ext uri="{FF2B5EF4-FFF2-40B4-BE49-F238E27FC236}">
                    <a16:creationId xmlns:a16="http://schemas.microsoft.com/office/drawing/2014/main" id="{E04641E7-4AE3-07A1-E0B3-E2197A823E94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4988" y="2214"/>
                <a:ext cx="48" cy="384"/>
              </a:xfrm>
              <a:prstGeom prst="rightBrace">
                <a:avLst>
                  <a:gd name="adj1" fmla="val 66667"/>
                  <a:gd name="adj2" fmla="val 5000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de-CH" sz="1200">
                  <a:latin typeface="Abadi" panose="020B0604020104020204" pitchFamily="34" charset="0"/>
                </a:endParaRPr>
              </a:p>
            </p:txBody>
          </p:sp>
        </p:grpSp>
        <p:grpSp>
          <p:nvGrpSpPr>
            <p:cNvPr id="26669" name="Group 45">
              <a:extLst>
                <a:ext uri="{FF2B5EF4-FFF2-40B4-BE49-F238E27FC236}">
                  <a16:creationId xmlns:a16="http://schemas.microsoft.com/office/drawing/2014/main" id="{74521F46-3BC7-AC9D-2BB4-FBE0C672B3E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61451" y="5380038"/>
              <a:ext cx="1011238" cy="533400"/>
              <a:chOff x="4988" y="3286"/>
              <a:chExt cx="637" cy="336"/>
            </a:xfrm>
          </p:grpSpPr>
          <p:sp>
            <p:nvSpPr>
              <p:cNvPr id="26670" name="Text Box 46">
                <a:extLst>
                  <a:ext uri="{FF2B5EF4-FFF2-40B4-BE49-F238E27FC236}">
                    <a16:creationId xmlns:a16="http://schemas.microsoft.com/office/drawing/2014/main" id="{581E1927-C316-86B0-283F-064329F0E82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040" y="3286"/>
                <a:ext cx="415" cy="20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rIns="18000">
                <a:spAutoFit/>
              </a:bodyPr>
              <a:lstStyle/>
              <a:p>
                <a:r>
                  <a:rPr lang="de-DE" altLang="de-DE" sz="1200">
                    <a:latin typeface="Abadi" panose="020B0604020104020204" pitchFamily="34" charset="0"/>
                  </a:rPr>
                  <a:t>Abläufe</a:t>
                </a:r>
              </a:p>
            </p:txBody>
          </p:sp>
          <p:sp>
            <p:nvSpPr>
              <p:cNvPr id="26671" name="Text Box 47">
                <a:extLst>
                  <a:ext uri="{FF2B5EF4-FFF2-40B4-BE49-F238E27FC236}">
                    <a16:creationId xmlns:a16="http://schemas.microsoft.com/office/drawing/2014/main" id="{F076252D-E3FE-8668-108F-BDF702A7795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041" y="3416"/>
                <a:ext cx="584" cy="20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rIns="18000">
                <a:spAutoFit/>
              </a:bodyPr>
              <a:lstStyle/>
              <a:p>
                <a:r>
                  <a:rPr lang="de-DE" altLang="de-DE" sz="1200">
                    <a:latin typeface="Abadi" panose="020B0604020104020204" pitchFamily="34" charset="0"/>
                  </a:rPr>
                  <a:t>Ressourcen</a:t>
                </a:r>
              </a:p>
            </p:txBody>
          </p:sp>
          <p:sp>
            <p:nvSpPr>
              <p:cNvPr id="26672" name="AutoShape 48">
                <a:extLst>
                  <a:ext uri="{FF2B5EF4-FFF2-40B4-BE49-F238E27FC236}">
                    <a16:creationId xmlns:a16="http://schemas.microsoft.com/office/drawing/2014/main" id="{CBEE1E02-19EB-60DD-97EA-6CE6F8CDA199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4988" y="3312"/>
                <a:ext cx="48" cy="288"/>
              </a:xfrm>
              <a:prstGeom prst="rightBrace">
                <a:avLst>
                  <a:gd name="adj1" fmla="val 50000"/>
                  <a:gd name="adj2" fmla="val 5000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de-CH" sz="1200">
                  <a:latin typeface="Abadi" panose="020B0604020104020204" pitchFamily="34" charset="0"/>
                </a:endParaRPr>
              </a:p>
            </p:txBody>
          </p:sp>
        </p:grpSp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81EFEB97-B80B-4E55-F340-768A70394091}"/>
              </a:ext>
            </a:extLst>
          </p:cNvPr>
          <p:cNvSpPr txBox="1"/>
          <p:nvPr/>
        </p:nvSpPr>
        <p:spPr>
          <a:xfrm rot="16200000">
            <a:off x="3861061" y="4938995"/>
            <a:ext cx="17731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200" b="1" dirty="0" err="1"/>
              <a:t>Poteniale</a:t>
            </a:r>
            <a:r>
              <a:rPr lang="de-CH" sz="1200" b="1" dirty="0"/>
              <a:t>              nutzen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82" name="Rectangle 1026">
            <a:extLst>
              <a:ext uri="{FF2B5EF4-FFF2-40B4-BE49-F238E27FC236}">
                <a16:creationId xmlns:a16="http://schemas.microsoft.com/office/drawing/2014/main" id="{317F99F6-3E25-64AF-C507-16C763BA4B3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 altLang="de-DE"/>
          </a:p>
        </p:txBody>
      </p:sp>
      <p:pic>
        <p:nvPicPr>
          <p:cNvPr id="481283" name="Picture 1027">
            <a:extLst>
              <a:ext uri="{FF2B5EF4-FFF2-40B4-BE49-F238E27FC236}">
                <a16:creationId xmlns:a16="http://schemas.microsoft.com/office/drawing/2014/main" id="{7FDB2B76-4982-E066-3265-8ECD868167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613" y="1027906"/>
            <a:ext cx="8001000" cy="5329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417</Words>
  <Application>Microsoft Office PowerPoint</Application>
  <PresentationFormat>Breitbild</PresentationFormat>
  <Paragraphs>45</Paragraphs>
  <Slides>7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14" baseType="lpstr">
      <vt:lpstr>Abadi</vt:lpstr>
      <vt:lpstr>Aptos</vt:lpstr>
      <vt:lpstr>Aptos Display</vt:lpstr>
      <vt:lpstr>Arial</vt:lpstr>
      <vt:lpstr>Symbol</vt:lpstr>
      <vt:lpstr>Wingdings</vt:lpstr>
      <vt:lpstr>Office</vt:lpstr>
      <vt:lpstr>Working Session 1: «IT als Business Enabler” vs.  «IT doesn’t matter» - Welchen Beitrag schafft IT zum Business? </vt:lpstr>
      <vt:lpstr>Referenten</vt:lpstr>
      <vt:lpstr>IT doesn’t matter</vt:lpstr>
      <vt:lpstr>Systems follow Strategy</vt:lpstr>
      <vt:lpstr>IT as Business Enabler</vt:lpstr>
      <vt:lpstr>IT Strategieentwicklung</vt:lpstr>
      <vt:lpstr>PowerPoint-Präsentation</vt:lpstr>
    </vt:vector>
  </TitlesOfParts>
  <Company>Firma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Scherer Eric</dc:creator>
  <cp:lastModifiedBy>Scherer Eric</cp:lastModifiedBy>
  <cp:revision>1</cp:revision>
  <dcterms:created xsi:type="dcterms:W3CDTF">2025-03-25T14:27:39Z</dcterms:created>
  <dcterms:modified xsi:type="dcterms:W3CDTF">2025-03-25T15:03:17Z</dcterms:modified>
</cp:coreProperties>
</file>