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1"/>
  </p:notesMasterIdLst>
  <p:sldIdLst>
    <p:sldId id="491" r:id="rId2"/>
    <p:sldId id="497" r:id="rId3"/>
    <p:sldId id="258" r:id="rId4"/>
    <p:sldId id="500" r:id="rId5"/>
    <p:sldId id="435" r:id="rId6"/>
    <p:sldId id="373" r:id="rId7"/>
    <p:sldId id="506" r:id="rId8"/>
    <p:sldId id="501" r:id="rId9"/>
    <p:sldId id="507" r:id="rId10"/>
    <p:sldId id="498" r:id="rId11"/>
    <p:sldId id="375" r:id="rId12"/>
    <p:sldId id="508" r:id="rId13"/>
    <p:sldId id="499" r:id="rId14"/>
    <p:sldId id="510" r:id="rId15"/>
    <p:sldId id="502" r:id="rId16"/>
    <p:sldId id="472" r:id="rId17"/>
    <p:sldId id="256" r:id="rId18"/>
    <p:sldId id="509" r:id="rId19"/>
    <p:sldId id="327" r:id="rId20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2692">
          <p15:clr>
            <a:srgbClr val="A4A3A4"/>
          </p15:clr>
        </p15:guide>
        <p15:guide id="4" pos="7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2125"/>
    <a:srgbClr val="010101"/>
    <a:srgbClr val="84ACB6"/>
    <a:srgbClr val="EAF5F9"/>
    <a:srgbClr val="CEDEE2"/>
    <a:srgbClr val="954F72"/>
    <a:srgbClr val="F7B744"/>
    <a:srgbClr val="FF0066"/>
    <a:srgbClr val="00FF00"/>
    <a:srgbClr val="48E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115" autoAdjust="0"/>
    <p:restoredTop sz="89358" autoAdjust="0"/>
  </p:normalViewPr>
  <p:slideViewPr>
    <p:cSldViewPr snapToGrid="0">
      <p:cViewPr varScale="1">
        <p:scale>
          <a:sx n="111" d="100"/>
          <a:sy n="111" d="100"/>
        </p:scale>
        <p:origin x="3360" y="72"/>
      </p:cViewPr>
      <p:guideLst>
        <p:guide orient="horz" pos="2160"/>
        <p:guide pos="3840"/>
        <p:guide orient="horz" pos="2692"/>
        <p:guide pos="729"/>
      </p:guideLst>
    </p:cSldViewPr>
  </p:slideViewPr>
  <p:outlineViewPr>
    <p:cViewPr>
      <p:scale>
        <a:sx n="33" d="100"/>
        <a:sy n="33" d="100"/>
      </p:scale>
      <p:origin x="0" y="5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4829" tIns="47414" rIns="94829" bIns="47414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4829" tIns="47414" rIns="94829" bIns="47414" rtlCol="0"/>
          <a:lstStyle>
            <a:lvl1pPr algn="r">
              <a:defRPr sz="1200"/>
            </a:lvl1pPr>
          </a:lstStyle>
          <a:p>
            <a:fld id="{9F37B094-5C43-4798-ACA0-EC2EE9129ABA}" type="datetimeFigureOut">
              <a:rPr lang="de-CH" smtClean="0"/>
              <a:t>25.03.2025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29" tIns="47414" rIns="94829" bIns="47414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4829" tIns="47414" rIns="94829" bIns="47414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4829" tIns="47414" rIns="94829" bIns="47414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4829" tIns="47414" rIns="94829" bIns="47414" rtlCol="0" anchor="b"/>
          <a:lstStyle>
            <a:lvl1pPr algn="r">
              <a:defRPr sz="1200"/>
            </a:lvl1pPr>
          </a:lstStyle>
          <a:p>
            <a:fld id="{B6D1F225-970B-457C-8227-F320295DAD4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74544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AEF4BD6-28D3-4A67-B7C4-5392D9557F47}" type="slidenum">
              <a:rPr lang="en-US" altLang="de-DE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de-DE">
              <a:latin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1288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150" y="4860925"/>
            <a:ext cx="5207000" cy="4605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de-DE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155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4B24200-600C-4FCD-A440-AFBF53A0FE8E}" type="slidenum">
              <a:rPr lang="de-CH" smtClean="0"/>
              <a:pPr>
                <a:defRPr/>
              </a:pPr>
              <a:t>3</a:t>
            </a:fld>
            <a:endParaRPr lang="de-C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Heute  vielfach (mühsam)  in JIRA / </a:t>
            </a:r>
            <a:r>
              <a:rPr lang="de-DE" dirty="0" err="1"/>
              <a:t>DevOps</a:t>
            </a:r>
            <a:r>
              <a:rPr lang="de-DE" dirty="0"/>
              <a:t>  abgebildet 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1F225-970B-457C-8227-F320295DAD4A}" type="slidenum">
              <a:rPr lang="de-CH" smtClean="0"/>
              <a:t>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713718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410F92-9A0A-478B-A275-1812E7FE525C}" type="slidenum">
              <a:rPr lang="en-US" altLang="de-DE"/>
              <a:pPr/>
              <a:t>19</a:t>
            </a:fld>
            <a:endParaRPr lang="en-US" altLang="de-DE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4705350"/>
            <a:ext cx="5048250" cy="4457700"/>
          </a:xfrm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01920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T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TI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600" y="-14243"/>
            <a:ext cx="4100400" cy="3218854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283875"/>
            <a:ext cx="4100400" cy="2919278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7"/>
          <a:stretch/>
        </p:blipFill>
        <p:spPr>
          <a:xfrm>
            <a:off x="-12633" y="2369528"/>
            <a:ext cx="4100400" cy="2268000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767" y="2107751"/>
            <a:ext cx="4100400" cy="2529779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875" y="-572070"/>
            <a:ext cx="4100400" cy="2941301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188168" y="2371908"/>
            <a:ext cx="4063845" cy="22656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763802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600" y="-14243"/>
            <a:ext cx="4100400" cy="3218854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283875"/>
            <a:ext cx="4100400" cy="2919278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7"/>
          <a:stretch/>
        </p:blipFill>
        <p:spPr>
          <a:xfrm>
            <a:off x="-12633" y="2351528"/>
            <a:ext cx="4100400" cy="226800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767" y="2089751"/>
            <a:ext cx="4100400" cy="2529779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875" y="-572070"/>
            <a:ext cx="4100400" cy="2941301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188167" y="2351528"/>
            <a:ext cx="4100400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91763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rgbClr val="D2D2A4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rgbClr val="D2D2A4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rgbClr val="D2D2A4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37975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2" y="762000"/>
            <a:ext cx="7581900" cy="541020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609600" y="274641"/>
            <a:ext cx="10972800" cy="70643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125538"/>
            <a:ext cx="5384800" cy="2424112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6197600" y="1125538"/>
            <a:ext cx="5384800" cy="2424112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609600" y="3702053"/>
            <a:ext cx="5384800" cy="242411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7600" y="3702053"/>
            <a:ext cx="5384800" cy="2424113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 bwMode="gray">
          <a:xfrm>
            <a:off x="10837333" y="6470704"/>
            <a:ext cx="973667" cy="274320"/>
          </a:xfrm>
        </p:spPr>
        <p:txBody>
          <a:bodyPr/>
          <a:lstStyle/>
          <a:p>
            <a:fld id="{1F222B9E-EE1F-4288-A4BB-EBFFE6132482}" type="slidenum">
              <a:rPr lang="en-US" noProof="0" smtClean="0"/>
              <a:pPr/>
              <a:t>‹Nr.›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6238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917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 bwMode="gray">
          <a:xfrm>
            <a:off x="10837333" y="6470704"/>
            <a:ext cx="973667" cy="274320"/>
          </a:xfrm>
        </p:spPr>
        <p:txBody>
          <a:bodyPr/>
          <a:lstStyle/>
          <a:p>
            <a:fld id="{1F222B9E-EE1F-4288-A4BB-EBFFE6132482}" type="slidenum">
              <a:rPr lang="en-US" noProof="0" smtClean="0"/>
              <a:pPr/>
              <a:t>‹Nr.›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757547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27217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Foliennummernplatzhalter 5"/>
          <p:cNvSpPr>
            <a:spLocks noGrp="1"/>
          </p:cNvSpPr>
          <p:nvPr>
            <p:ph type="sldNum" sz="quarter" idx="12"/>
          </p:nvPr>
        </p:nvSpPr>
        <p:spPr bwMode="gray">
          <a:xfrm>
            <a:off x="10837333" y="6470704"/>
            <a:ext cx="973667" cy="274320"/>
          </a:xfrm>
        </p:spPr>
        <p:txBody>
          <a:bodyPr/>
          <a:lstStyle/>
          <a:p>
            <a:fld id="{1F222B9E-EE1F-4288-A4BB-EBFFE6132482}" type="slidenum">
              <a:rPr lang="en-US" noProof="0" smtClean="0"/>
              <a:pPr/>
              <a:t>‹Nr.›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48532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4">
            <a:extLst>
              <a:ext uri="{FF2B5EF4-FFF2-40B4-BE49-F238E27FC236}">
                <a16:creationId xmlns:a16="http://schemas.microsoft.com/office/drawing/2014/main" id="{3BF163B7-DEE0-7040-93F1-1312825AFD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6403" y="1078579"/>
            <a:ext cx="10389865" cy="614462"/>
          </a:xfrm>
          <a:prstGeom prst="rect">
            <a:avLst/>
          </a:prstGeom>
        </p:spPr>
        <p:txBody>
          <a:bodyPr/>
          <a:lstStyle>
            <a:lvl1pPr algn="l">
              <a:defRPr sz="3000" b="1" i="0" cap="none" baseline="0">
                <a:latin typeface="Arial" panose="020B0604020202020204" pitchFamily="34" charset="0"/>
                <a:ea typeface="Titillium" charset="0"/>
                <a:cs typeface="Titillium" charset="0"/>
              </a:defRPr>
            </a:lvl1pPr>
          </a:lstStyle>
          <a:p>
            <a:r>
              <a:rPr lang="de-CH" noProof="0"/>
              <a:t>TITEL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E7242B4-6320-4F53-B657-737D570F8D0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6950" y="2153654"/>
            <a:ext cx="10389318" cy="3970922"/>
          </a:xfrm>
        </p:spPr>
        <p:txBody>
          <a:bodyPr/>
          <a:lstStyle>
            <a:lvl1pPr marL="457200" indent="-457200">
              <a:buFont typeface="Symbol" panose="05050102010706020507" pitchFamily="18" charset="2"/>
              <a:buChar char="-"/>
              <a:defRPr/>
            </a:lvl1pPr>
          </a:lstStyle>
          <a:p>
            <a:pPr lvl="0"/>
            <a:r>
              <a:rPr lang="de-CH" noProof="0"/>
              <a:t>Text eingeben</a:t>
            </a:r>
          </a:p>
        </p:txBody>
      </p:sp>
    </p:spTree>
    <p:extLst>
      <p:ext uri="{BB962C8B-B14F-4D97-AF65-F5344CB8AC3E}">
        <p14:creationId xmlns:p14="http://schemas.microsoft.com/office/powerpoint/2010/main" val="22081830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688">
          <p15:clr>
            <a:srgbClr val="FBAE40"/>
          </p15:clr>
        </p15:guide>
        <p15:guide id="4" pos="6552">
          <p15:clr>
            <a:srgbClr val="FBAE40"/>
          </p15:clr>
        </p15:guide>
        <p15:guide id="5" orient="horz" pos="480">
          <p15:clr>
            <a:srgbClr val="FBAE40"/>
          </p15:clr>
        </p15:guide>
        <p15:guide id="6" orient="horz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59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9" y="1656678"/>
            <a:ext cx="9720073" cy="4652682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30" y="6470704"/>
            <a:ext cx="2154143" cy="2743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529979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Gruppieren 70"/>
          <p:cNvGrpSpPr>
            <a:grpSpLocks noChangeAspect="1"/>
          </p:cNvGrpSpPr>
          <p:nvPr userDrawn="1"/>
        </p:nvGrpSpPr>
        <p:grpSpPr>
          <a:xfrm>
            <a:off x="10929939" y="4805365"/>
            <a:ext cx="966788" cy="1503363"/>
            <a:chOff x="10929938" y="4805363"/>
            <a:chExt cx="966788" cy="1503363"/>
          </a:xfrm>
          <a:solidFill>
            <a:srgbClr val="D2D2A4"/>
          </a:solidFill>
        </p:grpSpPr>
        <p:sp>
          <p:nvSpPr>
            <p:cNvPr id="12" name="Freeform 6"/>
            <p:cNvSpPr>
              <a:spLocks/>
            </p:cNvSpPr>
            <p:nvPr userDrawn="1"/>
          </p:nvSpPr>
          <p:spPr bwMode="auto">
            <a:xfrm>
              <a:off x="11423651" y="4805363"/>
              <a:ext cx="82550" cy="144463"/>
            </a:xfrm>
            <a:custGeom>
              <a:avLst/>
              <a:gdLst>
                <a:gd name="T0" fmla="*/ 61 w 209"/>
                <a:gd name="T1" fmla="*/ 0 h 364"/>
                <a:gd name="T2" fmla="*/ 86 w 209"/>
                <a:gd name="T3" fmla="*/ 23 h 364"/>
                <a:gd name="T4" fmla="*/ 113 w 209"/>
                <a:gd name="T5" fmla="*/ 52 h 364"/>
                <a:gd name="T6" fmla="*/ 138 w 209"/>
                <a:gd name="T7" fmla="*/ 86 h 364"/>
                <a:gd name="T8" fmla="*/ 160 w 209"/>
                <a:gd name="T9" fmla="*/ 127 h 364"/>
                <a:gd name="T10" fmla="*/ 178 w 209"/>
                <a:gd name="T11" fmla="*/ 169 h 364"/>
                <a:gd name="T12" fmla="*/ 193 w 209"/>
                <a:gd name="T13" fmla="*/ 215 h 364"/>
                <a:gd name="T14" fmla="*/ 204 w 209"/>
                <a:gd name="T15" fmla="*/ 264 h 364"/>
                <a:gd name="T16" fmla="*/ 209 w 209"/>
                <a:gd name="T17" fmla="*/ 311 h 364"/>
                <a:gd name="T18" fmla="*/ 206 w 209"/>
                <a:gd name="T19" fmla="*/ 360 h 364"/>
                <a:gd name="T20" fmla="*/ 182 w 209"/>
                <a:gd name="T21" fmla="*/ 364 h 364"/>
                <a:gd name="T22" fmla="*/ 159 w 209"/>
                <a:gd name="T23" fmla="*/ 364 h 364"/>
                <a:gd name="T24" fmla="*/ 136 w 209"/>
                <a:gd name="T25" fmla="*/ 361 h 364"/>
                <a:gd name="T26" fmla="*/ 115 w 209"/>
                <a:gd name="T27" fmla="*/ 352 h 364"/>
                <a:gd name="T28" fmla="*/ 98 w 209"/>
                <a:gd name="T29" fmla="*/ 339 h 364"/>
                <a:gd name="T30" fmla="*/ 88 w 209"/>
                <a:gd name="T31" fmla="*/ 339 h 364"/>
                <a:gd name="T32" fmla="*/ 81 w 209"/>
                <a:gd name="T33" fmla="*/ 338 h 364"/>
                <a:gd name="T34" fmla="*/ 76 w 209"/>
                <a:gd name="T35" fmla="*/ 333 h 364"/>
                <a:gd name="T36" fmla="*/ 72 w 209"/>
                <a:gd name="T37" fmla="*/ 327 h 364"/>
                <a:gd name="T38" fmla="*/ 68 w 209"/>
                <a:gd name="T39" fmla="*/ 322 h 364"/>
                <a:gd name="T40" fmla="*/ 61 w 209"/>
                <a:gd name="T41" fmla="*/ 313 h 364"/>
                <a:gd name="T42" fmla="*/ 38 w 209"/>
                <a:gd name="T43" fmla="*/ 287 h 364"/>
                <a:gd name="T44" fmla="*/ 20 w 209"/>
                <a:gd name="T45" fmla="*/ 259 h 364"/>
                <a:gd name="T46" fmla="*/ 8 w 209"/>
                <a:gd name="T47" fmla="*/ 230 h 364"/>
                <a:gd name="T48" fmla="*/ 3 w 209"/>
                <a:gd name="T49" fmla="*/ 199 h 364"/>
                <a:gd name="T50" fmla="*/ 0 w 209"/>
                <a:gd name="T51" fmla="*/ 169 h 364"/>
                <a:gd name="T52" fmla="*/ 4 w 209"/>
                <a:gd name="T53" fmla="*/ 137 h 364"/>
                <a:gd name="T54" fmla="*/ 10 w 209"/>
                <a:gd name="T55" fmla="*/ 106 h 364"/>
                <a:gd name="T56" fmla="*/ 19 w 209"/>
                <a:gd name="T57" fmla="*/ 75 h 364"/>
                <a:gd name="T58" fmla="*/ 31 w 209"/>
                <a:gd name="T59" fmla="*/ 43 h 364"/>
                <a:gd name="T60" fmla="*/ 45 w 209"/>
                <a:gd name="T61" fmla="*/ 12 h 364"/>
                <a:gd name="T62" fmla="*/ 61 w 209"/>
                <a:gd name="T63" fmla="*/ 25 h 364"/>
                <a:gd name="T64" fmla="*/ 61 w 209"/>
                <a:gd name="T65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9" h="364">
                  <a:moveTo>
                    <a:pt x="61" y="0"/>
                  </a:moveTo>
                  <a:lnTo>
                    <a:pt x="86" y="23"/>
                  </a:lnTo>
                  <a:lnTo>
                    <a:pt x="113" y="52"/>
                  </a:lnTo>
                  <a:lnTo>
                    <a:pt x="138" y="86"/>
                  </a:lnTo>
                  <a:lnTo>
                    <a:pt x="160" y="127"/>
                  </a:lnTo>
                  <a:lnTo>
                    <a:pt x="178" y="169"/>
                  </a:lnTo>
                  <a:lnTo>
                    <a:pt x="193" y="215"/>
                  </a:lnTo>
                  <a:lnTo>
                    <a:pt x="204" y="264"/>
                  </a:lnTo>
                  <a:lnTo>
                    <a:pt x="209" y="311"/>
                  </a:lnTo>
                  <a:lnTo>
                    <a:pt x="206" y="360"/>
                  </a:lnTo>
                  <a:lnTo>
                    <a:pt x="182" y="364"/>
                  </a:lnTo>
                  <a:lnTo>
                    <a:pt x="159" y="364"/>
                  </a:lnTo>
                  <a:lnTo>
                    <a:pt x="136" y="361"/>
                  </a:lnTo>
                  <a:lnTo>
                    <a:pt x="115" y="352"/>
                  </a:lnTo>
                  <a:lnTo>
                    <a:pt x="98" y="339"/>
                  </a:lnTo>
                  <a:lnTo>
                    <a:pt x="88" y="339"/>
                  </a:lnTo>
                  <a:lnTo>
                    <a:pt x="81" y="338"/>
                  </a:lnTo>
                  <a:lnTo>
                    <a:pt x="76" y="333"/>
                  </a:lnTo>
                  <a:lnTo>
                    <a:pt x="72" y="327"/>
                  </a:lnTo>
                  <a:lnTo>
                    <a:pt x="68" y="322"/>
                  </a:lnTo>
                  <a:lnTo>
                    <a:pt x="61" y="313"/>
                  </a:lnTo>
                  <a:lnTo>
                    <a:pt x="38" y="287"/>
                  </a:lnTo>
                  <a:lnTo>
                    <a:pt x="20" y="259"/>
                  </a:lnTo>
                  <a:lnTo>
                    <a:pt x="8" y="230"/>
                  </a:lnTo>
                  <a:lnTo>
                    <a:pt x="3" y="199"/>
                  </a:lnTo>
                  <a:lnTo>
                    <a:pt x="0" y="169"/>
                  </a:lnTo>
                  <a:lnTo>
                    <a:pt x="4" y="137"/>
                  </a:lnTo>
                  <a:lnTo>
                    <a:pt x="10" y="106"/>
                  </a:lnTo>
                  <a:lnTo>
                    <a:pt x="19" y="75"/>
                  </a:lnTo>
                  <a:lnTo>
                    <a:pt x="31" y="43"/>
                  </a:lnTo>
                  <a:lnTo>
                    <a:pt x="45" y="12"/>
                  </a:lnTo>
                  <a:lnTo>
                    <a:pt x="61" y="25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3" name="Freeform 7"/>
            <p:cNvSpPr>
              <a:spLocks/>
            </p:cNvSpPr>
            <p:nvPr userDrawn="1"/>
          </p:nvSpPr>
          <p:spPr bwMode="auto">
            <a:xfrm>
              <a:off x="11142663" y="5500688"/>
              <a:ext cx="3175" cy="6350"/>
            </a:xfrm>
            <a:custGeom>
              <a:avLst/>
              <a:gdLst>
                <a:gd name="T0" fmla="*/ 8 w 8"/>
                <a:gd name="T1" fmla="*/ 0 h 15"/>
                <a:gd name="T2" fmla="*/ 2 w 8"/>
                <a:gd name="T3" fmla="*/ 15 h 15"/>
                <a:gd name="T4" fmla="*/ 0 w 8"/>
                <a:gd name="T5" fmla="*/ 13 h 15"/>
                <a:gd name="T6" fmla="*/ 2 w 8"/>
                <a:gd name="T7" fmla="*/ 9 h 15"/>
                <a:gd name="T8" fmla="*/ 5 w 8"/>
                <a:gd name="T9" fmla="*/ 5 h 15"/>
                <a:gd name="T10" fmla="*/ 6 w 8"/>
                <a:gd name="T11" fmla="*/ 3 h 15"/>
                <a:gd name="T12" fmla="*/ 6 w 8"/>
                <a:gd name="T13" fmla="*/ 2 h 15"/>
                <a:gd name="T14" fmla="*/ 7 w 8"/>
                <a:gd name="T15" fmla="*/ 0 h 15"/>
                <a:gd name="T16" fmla="*/ 8 w 8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2" y="15"/>
                  </a:lnTo>
                  <a:lnTo>
                    <a:pt x="0" y="13"/>
                  </a:lnTo>
                  <a:lnTo>
                    <a:pt x="2" y="9"/>
                  </a:lnTo>
                  <a:lnTo>
                    <a:pt x="5" y="5"/>
                  </a:lnTo>
                  <a:lnTo>
                    <a:pt x="6" y="3"/>
                  </a:lnTo>
                  <a:lnTo>
                    <a:pt x="6" y="2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4" name="Freeform 8"/>
            <p:cNvSpPr>
              <a:spLocks/>
            </p:cNvSpPr>
            <p:nvPr userDrawn="1"/>
          </p:nvSpPr>
          <p:spPr bwMode="auto">
            <a:xfrm>
              <a:off x="11069638" y="5241925"/>
              <a:ext cx="9525" cy="19050"/>
            </a:xfrm>
            <a:custGeom>
              <a:avLst/>
              <a:gdLst>
                <a:gd name="T0" fmla="*/ 16 w 21"/>
                <a:gd name="T1" fmla="*/ 0 h 50"/>
                <a:gd name="T2" fmla="*/ 21 w 21"/>
                <a:gd name="T3" fmla="*/ 0 h 50"/>
                <a:gd name="T4" fmla="*/ 12 w 21"/>
                <a:gd name="T5" fmla="*/ 50 h 50"/>
                <a:gd name="T6" fmla="*/ 8 w 21"/>
                <a:gd name="T7" fmla="*/ 50 h 50"/>
                <a:gd name="T8" fmla="*/ 5 w 21"/>
                <a:gd name="T9" fmla="*/ 49 h 50"/>
                <a:gd name="T10" fmla="*/ 3 w 21"/>
                <a:gd name="T11" fmla="*/ 47 h 50"/>
                <a:gd name="T12" fmla="*/ 2 w 21"/>
                <a:gd name="T13" fmla="*/ 47 h 50"/>
                <a:gd name="T14" fmla="*/ 1 w 21"/>
                <a:gd name="T15" fmla="*/ 46 h 50"/>
                <a:gd name="T16" fmla="*/ 0 w 21"/>
                <a:gd name="T17" fmla="*/ 46 h 50"/>
                <a:gd name="T18" fmla="*/ 5 w 21"/>
                <a:gd name="T19" fmla="*/ 31 h 50"/>
                <a:gd name="T20" fmla="*/ 10 w 21"/>
                <a:gd name="T21" fmla="*/ 19 h 50"/>
                <a:gd name="T22" fmla="*/ 14 w 21"/>
                <a:gd name="T23" fmla="*/ 8 h 50"/>
                <a:gd name="T24" fmla="*/ 16 w 21"/>
                <a:gd name="T2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50">
                  <a:moveTo>
                    <a:pt x="16" y="0"/>
                  </a:moveTo>
                  <a:lnTo>
                    <a:pt x="21" y="0"/>
                  </a:lnTo>
                  <a:lnTo>
                    <a:pt x="12" y="50"/>
                  </a:lnTo>
                  <a:lnTo>
                    <a:pt x="8" y="50"/>
                  </a:lnTo>
                  <a:lnTo>
                    <a:pt x="5" y="49"/>
                  </a:lnTo>
                  <a:lnTo>
                    <a:pt x="3" y="47"/>
                  </a:lnTo>
                  <a:lnTo>
                    <a:pt x="2" y="47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5" y="31"/>
                  </a:lnTo>
                  <a:lnTo>
                    <a:pt x="10" y="19"/>
                  </a:lnTo>
                  <a:lnTo>
                    <a:pt x="14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5" name="Freeform 9"/>
            <p:cNvSpPr>
              <a:spLocks noEditPoints="1"/>
            </p:cNvSpPr>
            <p:nvPr userDrawn="1"/>
          </p:nvSpPr>
          <p:spPr bwMode="auto">
            <a:xfrm>
              <a:off x="11055351" y="4983163"/>
              <a:ext cx="336550" cy="428625"/>
            </a:xfrm>
            <a:custGeom>
              <a:avLst/>
              <a:gdLst>
                <a:gd name="T0" fmla="*/ 64 w 848"/>
                <a:gd name="T1" fmla="*/ 996 h 1080"/>
                <a:gd name="T2" fmla="*/ 74 w 848"/>
                <a:gd name="T3" fmla="*/ 740 h 1080"/>
                <a:gd name="T4" fmla="*/ 173 w 848"/>
                <a:gd name="T5" fmla="*/ 708 h 1080"/>
                <a:gd name="T6" fmla="*/ 175 w 848"/>
                <a:gd name="T7" fmla="*/ 698 h 1080"/>
                <a:gd name="T8" fmla="*/ 128 w 848"/>
                <a:gd name="T9" fmla="*/ 734 h 1080"/>
                <a:gd name="T10" fmla="*/ 138 w 848"/>
                <a:gd name="T11" fmla="*/ 739 h 1080"/>
                <a:gd name="T12" fmla="*/ 133 w 848"/>
                <a:gd name="T13" fmla="*/ 645 h 1080"/>
                <a:gd name="T14" fmla="*/ 474 w 848"/>
                <a:gd name="T15" fmla="*/ 632 h 1080"/>
                <a:gd name="T16" fmla="*/ 312 w 848"/>
                <a:gd name="T17" fmla="*/ 595 h 1080"/>
                <a:gd name="T18" fmla="*/ 133 w 848"/>
                <a:gd name="T19" fmla="*/ 570 h 1080"/>
                <a:gd name="T20" fmla="*/ 120 w 848"/>
                <a:gd name="T21" fmla="*/ 608 h 1080"/>
                <a:gd name="T22" fmla="*/ 148 w 848"/>
                <a:gd name="T23" fmla="*/ 560 h 1080"/>
                <a:gd name="T24" fmla="*/ 227 w 848"/>
                <a:gd name="T25" fmla="*/ 547 h 1080"/>
                <a:gd name="T26" fmla="*/ 230 w 848"/>
                <a:gd name="T27" fmla="*/ 565 h 1080"/>
                <a:gd name="T28" fmla="*/ 249 w 848"/>
                <a:gd name="T29" fmla="*/ 525 h 1080"/>
                <a:gd name="T30" fmla="*/ 250 w 848"/>
                <a:gd name="T31" fmla="*/ 517 h 1080"/>
                <a:gd name="T32" fmla="*/ 296 w 848"/>
                <a:gd name="T33" fmla="*/ 497 h 1080"/>
                <a:gd name="T34" fmla="*/ 291 w 848"/>
                <a:gd name="T35" fmla="*/ 491 h 1080"/>
                <a:gd name="T36" fmla="*/ 458 w 848"/>
                <a:gd name="T37" fmla="*/ 314 h 1080"/>
                <a:gd name="T38" fmla="*/ 462 w 848"/>
                <a:gd name="T39" fmla="*/ 317 h 1080"/>
                <a:gd name="T40" fmla="*/ 453 w 848"/>
                <a:gd name="T41" fmla="*/ 257 h 1080"/>
                <a:gd name="T42" fmla="*/ 470 w 848"/>
                <a:gd name="T43" fmla="*/ 252 h 1080"/>
                <a:gd name="T44" fmla="*/ 465 w 848"/>
                <a:gd name="T45" fmla="*/ 245 h 1080"/>
                <a:gd name="T46" fmla="*/ 608 w 848"/>
                <a:gd name="T47" fmla="*/ 99 h 1080"/>
                <a:gd name="T48" fmla="*/ 839 w 848"/>
                <a:gd name="T49" fmla="*/ 33 h 1080"/>
                <a:gd name="T50" fmla="*/ 787 w 848"/>
                <a:gd name="T51" fmla="*/ 167 h 1080"/>
                <a:gd name="T52" fmla="*/ 702 w 848"/>
                <a:gd name="T53" fmla="*/ 240 h 1080"/>
                <a:gd name="T54" fmla="*/ 690 w 848"/>
                <a:gd name="T55" fmla="*/ 269 h 1080"/>
                <a:gd name="T56" fmla="*/ 675 w 848"/>
                <a:gd name="T57" fmla="*/ 281 h 1080"/>
                <a:gd name="T58" fmla="*/ 631 w 848"/>
                <a:gd name="T59" fmla="*/ 350 h 1080"/>
                <a:gd name="T60" fmla="*/ 620 w 848"/>
                <a:gd name="T61" fmla="*/ 355 h 1080"/>
                <a:gd name="T62" fmla="*/ 529 w 848"/>
                <a:gd name="T63" fmla="*/ 517 h 1080"/>
                <a:gd name="T64" fmla="*/ 499 w 848"/>
                <a:gd name="T65" fmla="*/ 637 h 1080"/>
                <a:gd name="T66" fmla="*/ 467 w 848"/>
                <a:gd name="T67" fmla="*/ 692 h 1080"/>
                <a:gd name="T68" fmla="*/ 812 w 848"/>
                <a:gd name="T69" fmla="*/ 558 h 1080"/>
                <a:gd name="T70" fmla="*/ 699 w 848"/>
                <a:gd name="T71" fmla="*/ 709 h 1080"/>
                <a:gd name="T72" fmla="*/ 480 w 848"/>
                <a:gd name="T73" fmla="*/ 912 h 1080"/>
                <a:gd name="T74" fmla="*/ 301 w 848"/>
                <a:gd name="T75" fmla="*/ 1059 h 1080"/>
                <a:gd name="T76" fmla="*/ 132 w 848"/>
                <a:gd name="T77" fmla="*/ 1069 h 1080"/>
                <a:gd name="T78" fmla="*/ 76 w 848"/>
                <a:gd name="T79" fmla="*/ 1036 h 1080"/>
                <a:gd name="T80" fmla="*/ 24 w 848"/>
                <a:gd name="T81" fmla="*/ 950 h 1080"/>
                <a:gd name="T82" fmla="*/ 0 w 848"/>
                <a:gd name="T83" fmla="*/ 794 h 1080"/>
                <a:gd name="T84" fmla="*/ 35 w 848"/>
                <a:gd name="T85" fmla="*/ 704 h 1080"/>
                <a:gd name="T86" fmla="*/ 75 w 848"/>
                <a:gd name="T87" fmla="*/ 639 h 1080"/>
                <a:gd name="T88" fmla="*/ 66 w 848"/>
                <a:gd name="T89" fmla="*/ 637 h 1080"/>
                <a:gd name="T90" fmla="*/ 125 w 848"/>
                <a:gd name="T91" fmla="*/ 549 h 1080"/>
                <a:gd name="T92" fmla="*/ 212 w 848"/>
                <a:gd name="T93" fmla="*/ 475 h 1080"/>
                <a:gd name="T94" fmla="*/ 275 w 848"/>
                <a:gd name="T95" fmla="*/ 393 h 1080"/>
                <a:gd name="T96" fmla="*/ 283 w 848"/>
                <a:gd name="T97" fmla="*/ 389 h 1080"/>
                <a:gd name="T98" fmla="*/ 359 w 848"/>
                <a:gd name="T99" fmla="*/ 324 h 1080"/>
                <a:gd name="T100" fmla="*/ 409 w 848"/>
                <a:gd name="T101" fmla="*/ 265 h 1080"/>
                <a:gd name="T102" fmla="*/ 526 w 848"/>
                <a:gd name="T103" fmla="*/ 154 h 1080"/>
                <a:gd name="T104" fmla="*/ 601 w 848"/>
                <a:gd name="T105" fmla="*/ 106 h 1080"/>
                <a:gd name="T106" fmla="*/ 647 w 848"/>
                <a:gd name="T107" fmla="*/ 80 h 1080"/>
                <a:gd name="T108" fmla="*/ 695 w 848"/>
                <a:gd name="T109" fmla="*/ 49 h 1080"/>
                <a:gd name="T110" fmla="*/ 798 w 848"/>
                <a:gd name="T111" fmla="*/ 10 h 10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8" h="1080">
                  <a:moveTo>
                    <a:pt x="62" y="992"/>
                  </a:moveTo>
                  <a:lnTo>
                    <a:pt x="62" y="1000"/>
                  </a:lnTo>
                  <a:lnTo>
                    <a:pt x="64" y="998"/>
                  </a:lnTo>
                  <a:lnTo>
                    <a:pt x="64" y="997"/>
                  </a:lnTo>
                  <a:lnTo>
                    <a:pt x="66" y="996"/>
                  </a:lnTo>
                  <a:lnTo>
                    <a:pt x="66" y="996"/>
                  </a:lnTo>
                  <a:lnTo>
                    <a:pt x="64" y="996"/>
                  </a:lnTo>
                  <a:lnTo>
                    <a:pt x="64" y="994"/>
                  </a:lnTo>
                  <a:lnTo>
                    <a:pt x="62" y="992"/>
                  </a:lnTo>
                  <a:close/>
                  <a:moveTo>
                    <a:pt x="67" y="723"/>
                  </a:moveTo>
                  <a:lnTo>
                    <a:pt x="62" y="757"/>
                  </a:lnTo>
                  <a:lnTo>
                    <a:pt x="70" y="752"/>
                  </a:lnTo>
                  <a:lnTo>
                    <a:pt x="73" y="744"/>
                  </a:lnTo>
                  <a:lnTo>
                    <a:pt x="74" y="740"/>
                  </a:lnTo>
                  <a:lnTo>
                    <a:pt x="75" y="737"/>
                  </a:lnTo>
                  <a:lnTo>
                    <a:pt x="75" y="732"/>
                  </a:lnTo>
                  <a:lnTo>
                    <a:pt x="75" y="723"/>
                  </a:lnTo>
                  <a:lnTo>
                    <a:pt x="67" y="723"/>
                  </a:lnTo>
                  <a:close/>
                  <a:moveTo>
                    <a:pt x="175" y="698"/>
                  </a:moveTo>
                  <a:lnTo>
                    <a:pt x="170" y="710"/>
                  </a:lnTo>
                  <a:lnTo>
                    <a:pt x="173" y="708"/>
                  </a:lnTo>
                  <a:lnTo>
                    <a:pt x="174" y="706"/>
                  </a:lnTo>
                  <a:lnTo>
                    <a:pt x="175" y="706"/>
                  </a:lnTo>
                  <a:lnTo>
                    <a:pt x="176" y="705"/>
                  </a:lnTo>
                  <a:lnTo>
                    <a:pt x="176" y="705"/>
                  </a:lnTo>
                  <a:lnTo>
                    <a:pt x="176" y="704"/>
                  </a:lnTo>
                  <a:lnTo>
                    <a:pt x="176" y="701"/>
                  </a:lnTo>
                  <a:lnTo>
                    <a:pt x="175" y="698"/>
                  </a:lnTo>
                  <a:close/>
                  <a:moveTo>
                    <a:pt x="130" y="694"/>
                  </a:moveTo>
                  <a:lnTo>
                    <a:pt x="125" y="704"/>
                  </a:lnTo>
                  <a:lnTo>
                    <a:pt x="124" y="712"/>
                  </a:lnTo>
                  <a:lnTo>
                    <a:pt x="124" y="720"/>
                  </a:lnTo>
                  <a:lnTo>
                    <a:pt x="125" y="731"/>
                  </a:lnTo>
                  <a:lnTo>
                    <a:pt x="127" y="732"/>
                  </a:lnTo>
                  <a:lnTo>
                    <a:pt x="128" y="734"/>
                  </a:lnTo>
                  <a:lnTo>
                    <a:pt x="130" y="735"/>
                  </a:lnTo>
                  <a:lnTo>
                    <a:pt x="130" y="735"/>
                  </a:lnTo>
                  <a:lnTo>
                    <a:pt x="131" y="735"/>
                  </a:lnTo>
                  <a:lnTo>
                    <a:pt x="131" y="736"/>
                  </a:lnTo>
                  <a:lnTo>
                    <a:pt x="132" y="737"/>
                  </a:lnTo>
                  <a:lnTo>
                    <a:pt x="133" y="739"/>
                  </a:lnTo>
                  <a:lnTo>
                    <a:pt x="138" y="739"/>
                  </a:lnTo>
                  <a:lnTo>
                    <a:pt x="138" y="725"/>
                  </a:lnTo>
                  <a:lnTo>
                    <a:pt x="138" y="713"/>
                  </a:lnTo>
                  <a:lnTo>
                    <a:pt x="134" y="702"/>
                  </a:lnTo>
                  <a:lnTo>
                    <a:pt x="130" y="694"/>
                  </a:lnTo>
                  <a:close/>
                  <a:moveTo>
                    <a:pt x="130" y="637"/>
                  </a:moveTo>
                  <a:lnTo>
                    <a:pt x="130" y="686"/>
                  </a:lnTo>
                  <a:lnTo>
                    <a:pt x="133" y="645"/>
                  </a:lnTo>
                  <a:lnTo>
                    <a:pt x="130" y="637"/>
                  </a:lnTo>
                  <a:close/>
                  <a:moveTo>
                    <a:pt x="475" y="629"/>
                  </a:moveTo>
                  <a:lnTo>
                    <a:pt x="467" y="632"/>
                  </a:lnTo>
                  <a:lnTo>
                    <a:pt x="467" y="637"/>
                  </a:lnTo>
                  <a:lnTo>
                    <a:pt x="470" y="634"/>
                  </a:lnTo>
                  <a:lnTo>
                    <a:pt x="473" y="633"/>
                  </a:lnTo>
                  <a:lnTo>
                    <a:pt x="474" y="632"/>
                  </a:lnTo>
                  <a:lnTo>
                    <a:pt x="474" y="631"/>
                  </a:lnTo>
                  <a:lnTo>
                    <a:pt x="475" y="630"/>
                  </a:lnTo>
                  <a:lnTo>
                    <a:pt x="475" y="629"/>
                  </a:lnTo>
                  <a:lnTo>
                    <a:pt x="475" y="629"/>
                  </a:lnTo>
                  <a:close/>
                  <a:moveTo>
                    <a:pt x="320" y="579"/>
                  </a:moveTo>
                  <a:lnTo>
                    <a:pt x="309" y="587"/>
                  </a:lnTo>
                  <a:lnTo>
                    <a:pt x="312" y="595"/>
                  </a:lnTo>
                  <a:lnTo>
                    <a:pt x="328" y="579"/>
                  </a:lnTo>
                  <a:lnTo>
                    <a:pt x="320" y="579"/>
                  </a:lnTo>
                  <a:close/>
                  <a:moveTo>
                    <a:pt x="146" y="549"/>
                  </a:moveTo>
                  <a:lnTo>
                    <a:pt x="142" y="550"/>
                  </a:lnTo>
                  <a:lnTo>
                    <a:pt x="139" y="556"/>
                  </a:lnTo>
                  <a:lnTo>
                    <a:pt x="135" y="563"/>
                  </a:lnTo>
                  <a:lnTo>
                    <a:pt x="133" y="570"/>
                  </a:lnTo>
                  <a:lnTo>
                    <a:pt x="131" y="574"/>
                  </a:lnTo>
                  <a:lnTo>
                    <a:pt x="126" y="581"/>
                  </a:lnTo>
                  <a:lnTo>
                    <a:pt x="121" y="587"/>
                  </a:lnTo>
                  <a:lnTo>
                    <a:pt x="116" y="593"/>
                  </a:lnTo>
                  <a:lnTo>
                    <a:pt x="111" y="596"/>
                  </a:lnTo>
                  <a:lnTo>
                    <a:pt x="110" y="597"/>
                  </a:lnTo>
                  <a:lnTo>
                    <a:pt x="120" y="608"/>
                  </a:lnTo>
                  <a:lnTo>
                    <a:pt x="131" y="600"/>
                  </a:lnTo>
                  <a:lnTo>
                    <a:pt x="138" y="585"/>
                  </a:lnTo>
                  <a:lnTo>
                    <a:pt x="139" y="582"/>
                  </a:lnTo>
                  <a:lnTo>
                    <a:pt x="142" y="578"/>
                  </a:lnTo>
                  <a:lnTo>
                    <a:pt x="146" y="571"/>
                  </a:lnTo>
                  <a:lnTo>
                    <a:pt x="148" y="564"/>
                  </a:lnTo>
                  <a:lnTo>
                    <a:pt x="148" y="560"/>
                  </a:lnTo>
                  <a:lnTo>
                    <a:pt x="149" y="556"/>
                  </a:lnTo>
                  <a:lnTo>
                    <a:pt x="148" y="554"/>
                  </a:lnTo>
                  <a:lnTo>
                    <a:pt x="148" y="551"/>
                  </a:lnTo>
                  <a:lnTo>
                    <a:pt x="147" y="549"/>
                  </a:lnTo>
                  <a:lnTo>
                    <a:pt x="146" y="549"/>
                  </a:lnTo>
                  <a:close/>
                  <a:moveTo>
                    <a:pt x="233" y="537"/>
                  </a:moveTo>
                  <a:lnTo>
                    <a:pt x="227" y="547"/>
                  </a:lnTo>
                  <a:lnTo>
                    <a:pt x="224" y="552"/>
                  </a:lnTo>
                  <a:lnTo>
                    <a:pt x="221" y="557"/>
                  </a:lnTo>
                  <a:lnTo>
                    <a:pt x="216" y="560"/>
                  </a:lnTo>
                  <a:lnTo>
                    <a:pt x="209" y="566"/>
                  </a:lnTo>
                  <a:lnTo>
                    <a:pt x="209" y="570"/>
                  </a:lnTo>
                  <a:lnTo>
                    <a:pt x="221" y="569"/>
                  </a:lnTo>
                  <a:lnTo>
                    <a:pt x="230" y="565"/>
                  </a:lnTo>
                  <a:lnTo>
                    <a:pt x="238" y="558"/>
                  </a:lnTo>
                  <a:lnTo>
                    <a:pt x="238" y="552"/>
                  </a:lnTo>
                  <a:lnTo>
                    <a:pt x="238" y="548"/>
                  </a:lnTo>
                  <a:lnTo>
                    <a:pt x="237" y="543"/>
                  </a:lnTo>
                  <a:lnTo>
                    <a:pt x="233" y="537"/>
                  </a:lnTo>
                  <a:close/>
                  <a:moveTo>
                    <a:pt x="246" y="512"/>
                  </a:moveTo>
                  <a:lnTo>
                    <a:pt x="249" y="525"/>
                  </a:lnTo>
                  <a:lnTo>
                    <a:pt x="254" y="525"/>
                  </a:lnTo>
                  <a:lnTo>
                    <a:pt x="253" y="521"/>
                  </a:lnTo>
                  <a:lnTo>
                    <a:pt x="252" y="519"/>
                  </a:lnTo>
                  <a:lnTo>
                    <a:pt x="252" y="518"/>
                  </a:lnTo>
                  <a:lnTo>
                    <a:pt x="252" y="517"/>
                  </a:lnTo>
                  <a:lnTo>
                    <a:pt x="250" y="517"/>
                  </a:lnTo>
                  <a:lnTo>
                    <a:pt x="250" y="517"/>
                  </a:lnTo>
                  <a:lnTo>
                    <a:pt x="249" y="515"/>
                  </a:lnTo>
                  <a:lnTo>
                    <a:pt x="248" y="514"/>
                  </a:lnTo>
                  <a:lnTo>
                    <a:pt x="246" y="512"/>
                  </a:lnTo>
                  <a:close/>
                  <a:moveTo>
                    <a:pt x="291" y="491"/>
                  </a:moveTo>
                  <a:lnTo>
                    <a:pt x="294" y="495"/>
                  </a:lnTo>
                  <a:lnTo>
                    <a:pt x="295" y="496"/>
                  </a:lnTo>
                  <a:lnTo>
                    <a:pt x="296" y="497"/>
                  </a:lnTo>
                  <a:lnTo>
                    <a:pt x="296" y="497"/>
                  </a:lnTo>
                  <a:lnTo>
                    <a:pt x="297" y="497"/>
                  </a:lnTo>
                  <a:lnTo>
                    <a:pt x="298" y="496"/>
                  </a:lnTo>
                  <a:lnTo>
                    <a:pt x="299" y="495"/>
                  </a:lnTo>
                  <a:lnTo>
                    <a:pt x="302" y="494"/>
                  </a:lnTo>
                  <a:lnTo>
                    <a:pt x="304" y="491"/>
                  </a:lnTo>
                  <a:lnTo>
                    <a:pt x="291" y="491"/>
                  </a:lnTo>
                  <a:close/>
                  <a:moveTo>
                    <a:pt x="367" y="360"/>
                  </a:moveTo>
                  <a:lnTo>
                    <a:pt x="354" y="380"/>
                  </a:lnTo>
                  <a:lnTo>
                    <a:pt x="362" y="375"/>
                  </a:lnTo>
                  <a:lnTo>
                    <a:pt x="369" y="369"/>
                  </a:lnTo>
                  <a:lnTo>
                    <a:pt x="375" y="360"/>
                  </a:lnTo>
                  <a:lnTo>
                    <a:pt x="367" y="360"/>
                  </a:lnTo>
                  <a:close/>
                  <a:moveTo>
                    <a:pt x="458" y="314"/>
                  </a:moveTo>
                  <a:lnTo>
                    <a:pt x="467" y="323"/>
                  </a:lnTo>
                  <a:lnTo>
                    <a:pt x="465" y="320"/>
                  </a:lnTo>
                  <a:lnTo>
                    <a:pt x="463" y="318"/>
                  </a:lnTo>
                  <a:lnTo>
                    <a:pt x="463" y="318"/>
                  </a:lnTo>
                  <a:lnTo>
                    <a:pt x="463" y="317"/>
                  </a:lnTo>
                  <a:lnTo>
                    <a:pt x="462" y="317"/>
                  </a:lnTo>
                  <a:lnTo>
                    <a:pt x="462" y="317"/>
                  </a:lnTo>
                  <a:lnTo>
                    <a:pt x="460" y="316"/>
                  </a:lnTo>
                  <a:lnTo>
                    <a:pt x="458" y="314"/>
                  </a:lnTo>
                  <a:close/>
                  <a:moveTo>
                    <a:pt x="449" y="252"/>
                  </a:moveTo>
                  <a:lnTo>
                    <a:pt x="452" y="255"/>
                  </a:lnTo>
                  <a:lnTo>
                    <a:pt x="453" y="256"/>
                  </a:lnTo>
                  <a:lnTo>
                    <a:pt x="453" y="257"/>
                  </a:lnTo>
                  <a:lnTo>
                    <a:pt x="453" y="257"/>
                  </a:lnTo>
                  <a:lnTo>
                    <a:pt x="453" y="257"/>
                  </a:lnTo>
                  <a:lnTo>
                    <a:pt x="454" y="258"/>
                  </a:lnTo>
                  <a:lnTo>
                    <a:pt x="455" y="258"/>
                  </a:lnTo>
                  <a:lnTo>
                    <a:pt x="458" y="260"/>
                  </a:lnTo>
                  <a:lnTo>
                    <a:pt x="449" y="252"/>
                  </a:lnTo>
                  <a:close/>
                  <a:moveTo>
                    <a:pt x="462" y="244"/>
                  </a:moveTo>
                  <a:lnTo>
                    <a:pt x="470" y="252"/>
                  </a:lnTo>
                  <a:lnTo>
                    <a:pt x="469" y="250"/>
                  </a:lnTo>
                  <a:lnTo>
                    <a:pt x="468" y="248"/>
                  </a:lnTo>
                  <a:lnTo>
                    <a:pt x="467" y="248"/>
                  </a:lnTo>
                  <a:lnTo>
                    <a:pt x="467" y="247"/>
                  </a:lnTo>
                  <a:lnTo>
                    <a:pt x="467" y="247"/>
                  </a:lnTo>
                  <a:lnTo>
                    <a:pt x="466" y="247"/>
                  </a:lnTo>
                  <a:lnTo>
                    <a:pt x="465" y="245"/>
                  </a:lnTo>
                  <a:lnTo>
                    <a:pt x="462" y="244"/>
                  </a:lnTo>
                  <a:close/>
                  <a:moveTo>
                    <a:pt x="487" y="240"/>
                  </a:moveTo>
                  <a:lnTo>
                    <a:pt x="487" y="252"/>
                  </a:lnTo>
                  <a:lnTo>
                    <a:pt x="499" y="248"/>
                  </a:lnTo>
                  <a:lnTo>
                    <a:pt x="499" y="240"/>
                  </a:lnTo>
                  <a:lnTo>
                    <a:pt x="487" y="240"/>
                  </a:lnTo>
                  <a:close/>
                  <a:moveTo>
                    <a:pt x="608" y="99"/>
                  </a:moveTo>
                  <a:lnTo>
                    <a:pt x="604" y="112"/>
                  </a:lnTo>
                  <a:lnTo>
                    <a:pt x="616" y="116"/>
                  </a:lnTo>
                  <a:lnTo>
                    <a:pt x="608" y="99"/>
                  </a:lnTo>
                  <a:close/>
                  <a:moveTo>
                    <a:pt x="804" y="0"/>
                  </a:moveTo>
                  <a:lnTo>
                    <a:pt x="817" y="9"/>
                  </a:lnTo>
                  <a:lnTo>
                    <a:pt x="829" y="19"/>
                  </a:lnTo>
                  <a:lnTo>
                    <a:pt x="839" y="33"/>
                  </a:lnTo>
                  <a:lnTo>
                    <a:pt x="846" y="49"/>
                  </a:lnTo>
                  <a:lnTo>
                    <a:pt x="848" y="65"/>
                  </a:lnTo>
                  <a:lnTo>
                    <a:pt x="845" y="83"/>
                  </a:lnTo>
                  <a:lnTo>
                    <a:pt x="838" y="106"/>
                  </a:lnTo>
                  <a:lnTo>
                    <a:pt x="824" y="128"/>
                  </a:lnTo>
                  <a:lnTo>
                    <a:pt x="808" y="149"/>
                  </a:lnTo>
                  <a:lnTo>
                    <a:pt x="787" y="167"/>
                  </a:lnTo>
                  <a:lnTo>
                    <a:pt x="766" y="184"/>
                  </a:lnTo>
                  <a:lnTo>
                    <a:pt x="744" y="200"/>
                  </a:lnTo>
                  <a:lnTo>
                    <a:pt x="723" y="217"/>
                  </a:lnTo>
                  <a:lnTo>
                    <a:pt x="703" y="230"/>
                  </a:lnTo>
                  <a:lnTo>
                    <a:pt x="687" y="244"/>
                  </a:lnTo>
                  <a:lnTo>
                    <a:pt x="696" y="242"/>
                  </a:lnTo>
                  <a:lnTo>
                    <a:pt x="702" y="240"/>
                  </a:lnTo>
                  <a:lnTo>
                    <a:pt x="706" y="239"/>
                  </a:lnTo>
                  <a:lnTo>
                    <a:pt x="709" y="240"/>
                  </a:lnTo>
                  <a:lnTo>
                    <a:pt x="711" y="242"/>
                  </a:lnTo>
                  <a:lnTo>
                    <a:pt x="716" y="248"/>
                  </a:lnTo>
                  <a:lnTo>
                    <a:pt x="695" y="248"/>
                  </a:lnTo>
                  <a:lnTo>
                    <a:pt x="699" y="269"/>
                  </a:lnTo>
                  <a:lnTo>
                    <a:pt x="690" y="269"/>
                  </a:lnTo>
                  <a:lnTo>
                    <a:pt x="684" y="271"/>
                  </a:lnTo>
                  <a:lnTo>
                    <a:pt x="677" y="273"/>
                  </a:lnTo>
                  <a:lnTo>
                    <a:pt x="666" y="277"/>
                  </a:lnTo>
                  <a:lnTo>
                    <a:pt x="658" y="260"/>
                  </a:lnTo>
                  <a:lnTo>
                    <a:pt x="654" y="269"/>
                  </a:lnTo>
                  <a:lnTo>
                    <a:pt x="654" y="277"/>
                  </a:lnTo>
                  <a:lnTo>
                    <a:pt x="675" y="281"/>
                  </a:lnTo>
                  <a:lnTo>
                    <a:pt x="669" y="293"/>
                  </a:lnTo>
                  <a:lnTo>
                    <a:pt x="663" y="307"/>
                  </a:lnTo>
                  <a:lnTo>
                    <a:pt x="656" y="323"/>
                  </a:lnTo>
                  <a:lnTo>
                    <a:pt x="647" y="339"/>
                  </a:lnTo>
                  <a:lnTo>
                    <a:pt x="633" y="355"/>
                  </a:lnTo>
                  <a:lnTo>
                    <a:pt x="632" y="353"/>
                  </a:lnTo>
                  <a:lnTo>
                    <a:pt x="631" y="350"/>
                  </a:lnTo>
                  <a:lnTo>
                    <a:pt x="630" y="349"/>
                  </a:lnTo>
                  <a:lnTo>
                    <a:pt x="630" y="350"/>
                  </a:lnTo>
                  <a:lnTo>
                    <a:pt x="629" y="350"/>
                  </a:lnTo>
                  <a:lnTo>
                    <a:pt x="627" y="352"/>
                  </a:lnTo>
                  <a:lnTo>
                    <a:pt x="626" y="353"/>
                  </a:lnTo>
                  <a:lnTo>
                    <a:pt x="624" y="354"/>
                  </a:lnTo>
                  <a:lnTo>
                    <a:pt x="620" y="355"/>
                  </a:lnTo>
                  <a:lnTo>
                    <a:pt x="613" y="385"/>
                  </a:lnTo>
                  <a:lnTo>
                    <a:pt x="603" y="410"/>
                  </a:lnTo>
                  <a:lnTo>
                    <a:pt x="590" y="432"/>
                  </a:lnTo>
                  <a:lnTo>
                    <a:pt x="577" y="452"/>
                  </a:lnTo>
                  <a:lnTo>
                    <a:pt x="562" y="472"/>
                  </a:lnTo>
                  <a:lnTo>
                    <a:pt x="546" y="494"/>
                  </a:lnTo>
                  <a:lnTo>
                    <a:pt x="529" y="517"/>
                  </a:lnTo>
                  <a:lnTo>
                    <a:pt x="554" y="520"/>
                  </a:lnTo>
                  <a:lnTo>
                    <a:pt x="542" y="542"/>
                  </a:lnTo>
                  <a:lnTo>
                    <a:pt x="533" y="562"/>
                  </a:lnTo>
                  <a:lnTo>
                    <a:pt x="527" y="579"/>
                  </a:lnTo>
                  <a:lnTo>
                    <a:pt x="520" y="596"/>
                  </a:lnTo>
                  <a:lnTo>
                    <a:pt x="512" y="615"/>
                  </a:lnTo>
                  <a:lnTo>
                    <a:pt x="499" y="637"/>
                  </a:lnTo>
                  <a:lnTo>
                    <a:pt x="446" y="682"/>
                  </a:lnTo>
                  <a:lnTo>
                    <a:pt x="446" y="686"/>
                  </a:lnTo>
                  <a:lnTo>
                    <a:pt x="456" y="686"/>
                  </a:lnTo>
                  <a:lnTo>
                    <a:pt x="461" y="687"/>
                  </a:lnTo>
                  <a:lnTo>
                    <a:pt x="463" y="689"/>
                  </a:lnTo>
                  <a:lnTo>
                    <a:pt x="463" y="690"/>
                  </a:lnTo>
                  <a:lnTo>
                    <a:pt x="467" y="692"/>
                  </a:lnTo>
                  <a:lnTo>
                    <a:pt x="475" y="694"/>
                  </a:lnTo>
                  <a:lnTo>
                    <a:pt x="733" y="608"/>
                  </a:lnTo>
                  <a:lnTo>
                    <a:pt x="747" y="600"/>
                  </a:lnTo>
                  <a:lnTo>
                    <a:pt x="763" y="589"/>
                  </a:lnTo>
                  <a:lnTo>
                    <a:pt x="780" y="578"/>
                  </a:lnTo>
                  <a:lnTo>
                    <a:pt x="796" y="567"/>
                  </a:lnTo>
                  <a:lnTo>
                    <a:pt x="812" y="558"/>
                  </a:lnTo>
                  <a:lnTo>
                    <a:pt x="827" y="551"/>
                  </a:lnTo>
                  <a:lnTo>
                    <a:pt x="841" y="550"/>
                  </a:lnTo>
                  <a:lnTo>
                    <a:pt x="818" y="588"/>
                  </a:lnTo>
                  <a:lnTo>
                    <a:pt x="791" y="623"/>
                  </a:lnTo>
                  <a:lnTo>
                    <a:pt x="762" y="654"/>
                  </a:lnTo>
                  <a:lnTo>
                    <a:pt x="732" y="683"/>
                  </a:lnTo>
                  <a:lnTo>
                    <a:pt x="699" y="709"/>
                  </a:lnTo>
                  <a:lnTo>
                    <a:pt x="666" y="736"/>
                  </a:lnTo>
                  <a:lnTo>
                    <a:pt x="632" y="762"/>
                  </a:lnTo>
                  <a:lnTo>
                    <a:pt x="599" y="789"/>
                  </a:lnTo>
                  <a:lnTo>
                    <a:pt x="566" y="818"/>
                  </a:lnTo>
                  <a:lnTo>
                    <a:pt x="535" y="849"/>
                  </a:lnTo>
                  <a:lnTo>
                    <a:pt x="508" y="880"/>
                  </a:lnTo>
                  <a:lnTo>
                    <a:pt x="480" y="912"/>
                  </a:lnTo>
                  <a:lnTo>
                    <a:pt x="452" y="945"/>
                  </a:lnTo>
                  <a:lnTo>
                    <a:pt x="423" y="976"/>
                  </a:lnTo>
                  <a:lnTo>
                    <a:pt x="390" y="1006"/>
                  </a:lnTo>
                  <a:lnTo>
                    <a:pt x="354" y="1032"/>
                  </a:lnTo>
                  <a:lnTo>
                    <a:pt x="339" y="1042"/>
                  </a:lnTo>
                  <a:lnTo>
                    <a:pt x="321" y="1051"/>
                  </a:lnTo>
                  <a:lnTo>
                    <a:pt x="301" y="1059"/>
                  </a:lnTo>
                  <a:lnTo>
                    <a:pt x="277" y="1066"/>
                  </a:lnTo>
                  <a:lnTo>
                    <a:pt x="253" y="1073"/>
                  </a:lnTo>
                  <a:lnTo>
                    <a:pt x="227" y="1077"/>
                  </a:lnTo>
                  <a:lnTo>
                    <a:pt x="202" y="1080"/>
                  </a:lnTo>
                  <a:lnTo>
                    <a:pt x="176" y="1080"/>
                  </a:lnTo>
                  <a:lnTo>
                    <a:pt x="153" y="1076"/>
                  </a:lnTo>
                  <a:lnTo>
                    <a:pt x="132" y="1069"/>
                  </a:lnTo>
                  <a:lnTo>
                    <a:pt x="112" y="1058"/>
                  </a:lnTo>
                  <a:lnTo>
                    <a:pt x="130" y="1045"/>
                  </a:lnTo>
                  <a:lnTo>
                    <a:pt x="117" y="1037"/>
                  </a:lnTo>
                  <a:lnTo>
                    <a:pt x="109" y="1041"/>
                  </a:lnTo>
                  <a:lnTo>
                    <a:pt x="99" y="1041"/>
                  </a:lnTo>
                  <a:lnTo>
                    <a:pt x="89" y="1038"/>
                  </a:lnTo>
                  <a:lnTo>
                    <a:pt x="76" y="1036"/>
                  </a:lnTo>
                  <a:lnTo>
                    <a:pt x="62" y="1032"/>
                  </a:lnTo>
                  <a:lnTo>
                    <a:pt x="60" y="1015"/>
                  </a:lnTo>
                  <a:lnTo>
                    <a:pt x="54" y="1000"/>
                  </a:lnTo>
                  <a:lnTo>
                    <a:pt x="47" y="989"/>
                  </a:lnTo>
                  <a:lnTo>
                    <a:pt x="40" y="977"/>
                  </a:lnTo>
                  <a:lnTo>
                    <a:pt x="32" y="964"/>
                  </a:lnTo>
                  <a:lnTo>
                    <a:pt x="24" y="950"/>
                  </a:lnTo>
                  <a:lnTo>
                    <a:pt x="17" y="933"/>
                  </a:lnTo>
                  <a:lnTo>
                    <a:pt x="11" y="911"/>
                  </a:lnTo>
                  <a:lnTo>
                    <a:pt x="7" y="886"/>
                  </a:lnTo>
                  <a:lnTo>
                    <a:pt x="5" y="860"/>
                  </a:lnTo>
                  <a:lnTo>
                    <a:pt x="4" y="835"/>
                  </a:lnTo>
                  <a:lnTo>
                    <a:pt x="3" y="812"/>
                  </a:lnTo>
                  <a:lnTo>
                    <a:pt x="0" y="794"/>
                  </a:lnTo>
                  <a:lnTo>
                    <a:pt x="3" y="790"/>
                  </a:lnTo>
                  <a:lnTo>
                    <a:pt x="6" y="782"/>
                  </a:lnTo>
                  <a:lnTo>
                    <a:pt x="11" y="769"/>
                  </a:lnTo>
                  <a:lnTo>
                    <a:pt x="17" y="755"/>
                  </a:lnTo>
                  <a:lnTo>
                    <a:pt x="22" y="739"/>
                  </a:lnTo>
                  <a:lnTo>
                    <a:pt x="28" y="721"/>
                  </a:lnTo>
                  <a:lnTo>
                    <a:pt x="35" y="704"/>
                  </a:lnTo>
                  <a:lnTo>
                    <a:pt x="39" y="707"/>
                  </a:lnTo>
                  <a:lnTo>
                    <a:pt x="40" y="710"/>
                  </a:lnTo>
                  <a:lnTo>
                    <a:pt x="40" y="714"/>
                  </a:lnTo>
                  <a:lnTo>
                    <a:pt x="41" y="723"/>
                  </a:lnTo>
                  <a:lnTo>
                    <a:pt x="54" y="719"/>
                  </a:lnTo>
                  <a:lnTo>
                    <a:pt x="79" y="640"/>
                  </a:lnTo>
                  <a:lnTo>
                    <a:pt x="75" y="639"/>
                  </a:lnTo>
                  <a:lnTo>
                    <a:pt x="71" y="639"/>
                  </a:lnTo>
                  <a:lnTo>
                    <a:pt x="70" y="638"/>
                  </a:lnTo>
                  <a:lnTo>
                    <a:pt x="68" y="639"/>
                  </a:lnTo>
                  <a:lnTo>
                    <a:pt x="67" y="639"/>
                  </a:lnTo>
                  <a:lnTo>
                    <a:pt x="67" y="639"/>
                  </a:lnTo>
                  <a:lnTo>
                    <a:pt x="66" y="638"/>
                  </a:lnTo>
                  <a:lnTo>
                    <a:pt x="66" y="637"/>
                  </a:lnTo>
                  <a:lnTo>
                    <a:pt x="64" y="635"/>
                  </a:lnTo>
                  <a:lnTo>
                    <a:pt x="64" y="632"/>
                  </a:lnTo>
                  <a:lnTo>
                    <a:pt x="62" y="629"/>
                  </a:lnTo>
                  <a:lnTo>
                    <a:pt x="83" y="629"/>
                  </a:lnTo>
                  <a:lnTo>
                    <a:pt x="88" y="566"/>
                  </a:lnTo>
                  <a:lnTo>
                    <a:pt x="106" y="560"/>
                  </a:lnTo>
                  <a:lnTo>
                    <a:pt x="125" y="549"/>
                  </a:lnTo>
                  <a:lnTo>
                    <a:pt x="141" y="535"/>
                  </a:lnTo>
                  <a:lnTo>
                    <a:pt x="156" y="518"/>
                  </a:lnTo>
                  <a:lnTo>
                    <a:pt x="169" y="500"/>
                  </a:lnTo>
                  <a:lnTo>
                    <a:pt x="181" y="484"/>
                  </a:lnTo>
                  <a:lnTo>
                    <a:pt x="189" y="470"/>
                  </a:lnTo>
                  <a:lnTo>
                    <a:pt x="196" y="462"/>
                  </a:lnTo>
                  <a:lnTo>
                    <a:pt x="212" y="475"/>
                  </a:lnTo>
                  <a:lnTo>
                    <a:pt x="216" y="461"/>
                  </a:lnTo>
                  <a:lnTo>
                    <a:pt x="220" y="447"/>
                  </a:lnTo>
                  <a:lnTo>
                    <a:pt x="226" y="432"/>
                  </a:lnTo>
                  <a:lnTo>
                    <a:pt x="234" y="420"/>
                  </a:lnTo>
                  <a:lnTo>
                    <a:pt x="245" y="408"/>
                  </a:lnTo>
                  <a:lnTo>
                    <a:pt x="259" y="399"/>
                  </a:lnTo>
                  <a:lnTo>
                    <a:pt x="275" y="393"/>
                  </a:lnTo>
                  <a:lnTo>
                    <a:pt x="275" y="400"/>
                  </a:lnTo>
                  <a:lnTo>
                    <a:pt x="275" y="405"/>
                  </a:lnTo>
                  <a:lnTo>
                    <a:pt x="275" y="407"/>
                  </a:lnTo>
                  <a:lnTo>
                    <a:pt x="276" y="410"/>
                  </a:lnTo>
                  <a:lnTo>
                    <a:pt x="278" y="417"/>
                  </a:lnTo>
                  <a:lnTo>
                    <a:pt x="283" y="417"/>
                  </a:lnTo>
                  <a:lnTo>
                    <a:pt x="283" y="389"/>
                  </a:lnTo>
                  <a:lnTo>
                    <a:pt x="291" y="387"/>
                  </a:lnTo>
                  <a:lnTo>
                    <a:pt x="301" y="383"/>
                  </a:lnTo>
                  <a:lnTo>
                    <a:pt x="312" y="374"/>
                  </a:lnTo>
                  <a:lnTo>
                    <a:pt x="324" y="363"/>
                  </a:lnTo>
                  <a:lnTo>
                    <a:pt x="337" y="350"/>
                  </a:lnTo>
                  <a:lnTo>
                    <a:pt x="348" y="337"/>
                  </a:lnTo>
                  <a:lnTo>
                    <a:pt x="359" y="324"/>
                  </a:lnTo>
                  <a:lnTo>
                    <a:pt x="368" y="311"/>
                  </a:lnTo>
                  <a:lnTo>
                    <a:pt x="375" y="302"/>
                  </a:lnTo>
                  <a:lnTo>
                    <a:pt x="370" y="297"/>
                  </a:lnTo>
                  <a:lnTo>
                    <a:pt x="349" y="305"/>
                  </a:lnTo>
                  <a:lnTo>
                    <a:pt x="358" y="294"/>
                  </a:lnTo>
                  <a:lnTo>
                    <a:pt x="384" y="281"/>
                  </a:lnTo>
                  <a:lnTo>
                    <a:pt x="409" y="265"/>
                  </a:lnTo>
                  <a:lnTo>
                    <a:pt x="431" y="245"/>
                  </a:lnTo>
                  <a:lnTo>
                    <a:pt x="453" y="225"/>
                  </a:lnTo>
                  <a:lnTo>
                    <a:pt x="472" y="204"/>
                  </a:lnTo>
                  <a:lnTo>
                    <a:pt x="490" y="184"/>
                  </a:lnTo>
                  <a:lnTo>
                    <a:pt x="506" y="168"/>
                  </a:lnTo>
                  <a:lnTo>
                    <a:pt x="520" y="157"/>
                  </a:lnTo>
                  <a:lnTo>
                    <a:pt x="526" y="154"/>
                  </a:lnTo>
                  <a:lnTo>
                    <a:pt x="535" y="150"/>
                  </a:lnTo>
                  <a:lnTo>
                    <a:pt x="547" y="143"/>
                  </a:lnTo>
                  <a:lnTo>
                    <a:pt x="559" y="136"/>
                  </a:lnTo>
                  <a:lnTo>
                    <a:pt x="572" y="129"/>
                  </a:lnTo>
                  <a:lnTo>
                    <a:pt x="584" y="121"/>
                  </a:lnTo>
                  <a:lnTo>
                    <a:pt x="594" y="113"/>
                  </a:lnTo>
                  <a:lnTo>
                    <a:pt x="601" y="106"/>
                  </a:lnTo>
                  <a:lnTo>
                    <a:pt x="603" y="100"/>
                  </a:lnTo>
                  <a:lnTo>
                    <a:pt x="599" y="95"/>
                  </a:lnTo>
                  <a:lnTo>
                    <a:pt x="608" y="91"/>
                  </a:lnTo>
                  <a:lnTo>
                    <a:pt x="612" y="90"/>
                  </a:lnTo>
                  <a:lnTo>
                    <a:pt x="622" y="87"/>
                  </a:lnTo>
                  <a:lnTo>
                    <a:pt x="633" y="84"/>
                  </a:lnTo>
                  <a:lnTo>
                    <a:pt x="647" y="80"/>
                  </a:lnTo>
                  <a:lnTo>
                    <a:pt x="661" y="77"/>
                  </a:lnTo>
                  <a:lnTo>
                    <a:pt x="675" y="72"/>
                  </a:lnTo>
                  <a:lnTo>
                    <a:pt x="687" y="68"/>
                  </a:lnTo>
                  <a:lnTo>
                    <a:pt x="696" y="63"/>
                  </a:lnTo>
                  <a:lnTo>
                    <a:pt x="702" y="59"/>
                  </a:lnTo>
                  <a:lnTo>
                    <a:pt x="702" y="54"/>
                  </a:lnTo>
                  <a:lnTo>
                    <a:pt x="695" y="49"/>
                  </a:lnTo>
                  <a:lnTo>
                    <a:pt x="709" y="44"/>
                  </a:lnTo>
                  <a:lnTo>
                    <a:pt x="725" y="38"/>
                  </a:lnTo>
                  <a:lnTo>
                    <a:pt x="741" y="33"/>
                  </a:lnTo>
                  <a:lnTo>
                    <a:pt x="759" y="29"/>
                  </a:lnTo>
                  <a:lnTo>
                    <a:pt x="774" y="24"/>
                  </a:lnTo>
                  <a:lnTo>
                    <a:pt x="788" y="17"/>
                  </a:lnTo>
                  <a:lnTo>
                    <a:pt x="798" y="10"/>
                  </a:lnTo>
                  <a:lnTo>
                    <a:pt x="80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6" name="Freeform 10"/>
            <p:cNvSpPr>
              <a:spLocks/>
            </p:cNvSpPr>
            <p:nvPr userDrawn="1"/>
          </p:nvSpPr>
          <p:spPr bwMode="auto">
            <a:xfrm>
              <a:off x="11282363" y="5027613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4 h 8"/>
                <a:gd name="T12" fmla="*/ 4 w 5"/>
                <a:gd name="T13" fmla="*/ 5 h 8"/>
                <a:gd name="T14" fmla="*/ 3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4" y="5"/>
                  </a:lnTo>
                  <a:lnTo>
                    <a:pt x="3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7" name="Freeform 11"/>
            <p:cNvSpPr>
              <a:spLocks/>
            </p:cNvSpPr>
            <p:nvPr userDrawn="1"/>
          </p:nvSpPr>
          <p:spPr bwMode="auto">
            <a:xfrm>
              <a:off x="11202988" y="5084763"/>
              <a:ext cx="3175" cy="4763"/>
            </a:xfrm>
            <a:custGeom>
              <a:avLst/>
              <a:gdLst>
                <a:gd name="T0" fmla="*/ 0 w 8"/>
                <a:gd name="T1" fmla="*/ 0 h 9"/>
                <a:gd name="T2" fmla="*/ 8 w 8"/>
                <a:gd name="T3" fmla="*/ 0 h 9"/>
                <a:gd name="T4" fmla="*/ 7 w 8"/>
                <a:gd name="T5" fmla="*/ 2 h 9"/>
                <a:gd name="T6" fmla="*/ 6 w 8"/>
                <a:gd name="T7" fmla="*/ 4 h 9"/>
                <a:gd name="T8" fmla="*/ 6 w 8"/>
                <a:gd name="T9" fmla="*/ 4 h 9"/>
                <a:gd name="T10" fmla="*/ 5 w 8"/>
                <a:gd name="T11" fmla="*/ 6 h 9"/>
                <a:gd name="T12" fmla="*/ 5 w 8"/>
                <a:gd name="T13" fmla="*/ 6 h 9"/>
                <a:gd name="T14" fmla="*/ 5 w 8"/>
                <a:gd name="T15" fmla="*/ 6 h 9"/>
                <a:gd name="T16" fmla="*/ 3 w 8"/>
                <a:gd name="T17" fmla="*/ 7 h 9"/>
                <a:gd name="T18" fmla="*/ 0 w 8"/>
                <a:gd name="T19" fmla="*/ 9 h 9"/>
                <a:gd name="T20" fmla="*/ 0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0" y="0"/>
                  </a:moveTo>
                  <a:lnTo>
                    <a:pt x="8" y="0"/>
                  </a:lnTo>
                  <a:lnTo>
                    <a:pt x="7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8" name="Freeform 12"/>
            <p:cNvSpPr>
              <a:spLocks/>
            </p:cNvSpPr>
            <p:nvPr userDrawn="1"/>
          </p:nvSpPr>
          <p:spPr bwMode="auto">
            <a:xfrm>
              <a:off x="11215688" y="5091113"/>
              <a:ext cx="1588" cy="3175"/>
            </a:xfrm>
            <a:custGeom>
              <a:avLst/>
              <a:gdLst>
                <a:gd name="T0" fmla="*/ 4 w 6"/>
                <a:gd name="T1" fmla="*/ 0 h 8"/>
                <a:gd name="T2" fmla="*/ 5 w 6"/>
                <a:gd name="T3" fmla="*/ 2 h 8"/>
                <a:gd name="T4" fmla="*/ 6 w 6"/>
                <a:gd name="T5" fmla="*/ 4 h 8"/>
                <a:gd name="T6" fmla="*/ 6 w 6"/>
                <a:gd name="T7" fmla="*/ 5 h 8"/>
                <a:gd name="T8" fmla="*/ 6 w 6"/>
                <a:gd name="T9" fmla="*/ 5 h 8"/>
                <a:gd name="T10" fmla="*/ 5 w 6"/>
                <a:gd name="T11" fmla="*/ 5 h 8"/>
                <a:gd name="T12" fmla="*/ 4 w 6"/>
                <a:gd name="T13" fmla="*/ 5 h 8"/>
                <a:gd name="T14" fmla="*/ 2 w 6"/>
                <a:gd name="T15" fmla="*/ 6 h 8"/>
                <a:gd name="T16" fmla="*/ 0 w 6"/>
                <a:gd name="T17" fmla="*/ 8 h 8"/>
                <a:gd name="T18" fmla="*/ 4 w 6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5" y="2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9" name="Freeform 13"/>
            <p:cNvSpPr>
              <a:spLocks noEditPoints="1"/>
            </p:cNvSpPr>
            <p:nvPr userDrawn="1"/>
          </p:nvSpPr>
          <p:spPr bwMode="auto">
            <a:xfrm>
              <a:off x="11079163" y="5097463"/>
              <a:ext cx="582613" cy="715963"/>
            </a:xfrm>
            <a:custGeom>
              <a:avLst/>
              <a:gdLst>
                <a:gd name="T0" fmla="*/ 248 w 1469"/>
                <a:gd name="T1" fmla="*/ 1424 h 1803"/>
                <a:gd name="T2" fmla="*/ 394 w 1469"/>
                <a:gd name="T3" fmla="*/ 1418 h 1803"/>
                <a:gd name="T4" fmla="*/ 87 w 1469"/>
                <a:gd name="T5" fmla="*/ 1343 h 1803"/>
                <a:gd name="T6" fmla="*/ 299 w 1469"/>
                <a:gd name="T7" fmla="*/ 1350 h 1803"/>
                <a:gd name="T8" fmla="*/ 195 w 1469"/>
                <a:gd name="T9" fmla="*/ 1281 h 1803"/>
                <a:gd name="T10" fmla="*/ 395 w 1469"/>
                <a:gd name="T11" fmla="*/ 1260 h 1803"/>
                <a:gd name="T12" fmla="*/ 578 w 1469"/>
                <a:gd name="T13" fmla="*/ 1244 h 1803"/>
                <a:gd name="T14" fmla="*/ 351 w 1469"/>
                <a:gd name="T15" fmla="*/ 1465 h 1803"/>
                <a:gd name="T16" fmla="*/ 578 w 1469"/>
                <a:gd name="T17" fmla="*/ 1244 h 1803"/>
                <a:gd name="T18" fmla="*/ 437 w 1469"/>
                <a:gd name="T19" fmla="*/ 1227 h 1803"/>
                <a:gd name="T20" fmla="*/ 190 w 1469"/>
                <a:gd name="T21" fmla="*/ 1202 h 1803"/>
                <a:gd name="T22" fmla="*/ 553 w 1469"/>
                <a:gd name="T23" fmla="*/ 1186 h 1803"/>
                <a:gd name="T24" fmla="*/ 416 w 1469"/>
                <a:gd name="T25" fmla="*/ 1146 h 1803"/>
                <a:gd name="T26" fmla="*/ 763 w 1469"/>
                <a:gd name="T27" fmla="*/ 1134 h 1803"/>
                <a:gd name="T28" fmla="*/ 449 w 1469"/>
                <a:gd name="T29" fmla="*/ 1111 h 1803"/>
                <a:gd name="T30" fmla="*/ 542 w 1469"/>
                <a:gd name="T31" fmla="*/ 1136 h 1803"/>
                <a:gd name="T32" fmla="*/ 261 w 1469"/>
                <a:gd name="T33" fmla="*/ 1487 h 1803"/>
                <a:gd name="T34" fmla="*/ 413 w 1469"/>
                <a:gd name="T35" fmla="*/ 1322 h 1803"/>
                <a:gd name="T36" fmla="*/ 616 w 1469"/>
                <a:gd name="T37" fmla="*/ 1082 h 1803"/>
                <a:gd name="T38" fmla="*/ 309 w 1469"/>
                <a:gd name="T39" fmla="*/ 1056 h 1803"/>
                <a:gd name="T40" fmla="*/ 361 w 1469"/>
                <a:gd name="T41" fmla="*/ 996 h 1803"/>
                <a:gd name="T42" fmla="*/ 375 w 1469"/>
                <a:gd name="T43" fmla="*/ 985 h 1803"/>
                <a:gd name="T44" fmla="*/ 451 w 1469"/>
                <a:gd name="T45" fmla="*/ 907 h 1803"/>
                <a:gd name="T46" fmla="*/ 483 w 1469"/>
                <a:gd name="T47" fmla="*/ 877 h 1803"/>
                <a:gd name="T48" fmla="*/ 694 w 1469"/>
                <a:gd name="T49" fmla="*/ 864 h 1803"/>
                <a:gd name="T50" fmla="*/ 736 w 1469"/>
                <a:gd name="T51" fmla="*/ 847 h 1803"/>
                <a:gd name="T52" fmla="*/ 745 w 1469"/>
                <a:gd name="T53" fmla="*/ 814 h 1803"/>
                <a:gd name="T54" fmla="*/ 923 w 1469"/>
                <a:gd name="T55" fmla="*/ 744 h 1803"/>
                <a:gd name="T56" fmla="*/ 855 w 1469"/>
                <a:gd name="T57" fmla="*/ 634 h 1803"/>
                <a:gd name="T58" fmla="*/ 828 w 1469"/>
                <a:gd name="T59" fmla="*/ 674 h 1803"/>
                <a:gd name="T60" fmla="*/ 734 w 1469"/>
                <a:gd name="T61" fmla="*/ 720 h 1803"/>
                <a:gd name="T62" fmla="*/ 608 w 1469"/>
                <a:gd name="T63" fmla="*/ 840 h 1803"/>
                <a:gd name="T64" fmla="*/ 318 w 1469"/>
                <a:gd name="T65" fmla="*/ 1120 h 1803"/>
                <a:gd name="T66" fmla="*/ 397 w 1469"/>
                <a:gd name="T67" fmla="*/ 1079 h 1803"/>
                <a:gd name="T68" fmla="*/ 590 w 1469"/>
                <a:gd name="T69" fmla="*/ 896 h 1803"/>
                <a:gd name="T70" fmla="*/ 642 w 1469"/>
                <a:gd name="T71" fmla="*/ 851 h 1803"/>
                <a:gd name="T72" fmla="*/ 737 w 1469"/>
                <a:gd name="T73" fmla="*/ 764 h 1803"/>
                <a:gd name="T74" fmla="*/ 808 w 1469"/>
                <a:gd name="T75" fmla="*/ 701 h 1803"/>
                <a:gd name="T76" fmla="*/ 1066 w 1469"/>
                <a:gd name="T77" fmla="*/ 623 h 1803"/>
                <a:gd name="T78" fmla="*/ 914 w 1469"/>
                <a:gd name="T79" fmla="*/ 609 h 1803"/>
                <a:gd name="T80" fmla="*/ 827 w 1469"/>
                <a:gd name="T81" fmla="*/ 124 h 1803"/>
                <a:gd name="T82" fmla="*/ 1452 w 1469"/>
                <a:gd name="T83" fmla="*/ 203 h 1803"/>
                <a:gd name="T84" fmla="*/ 1228 w 1469"/>
                <a:gd name="T85" fmla="*/ 685 h 1803"/>
                <a:gd name="T86" fmla="*/ 1065 w 1469"/>
                <a:gd name="T87" fmla="*/ 888 h 1803"/>
                <a:gd name="T88" fmla="*/ 765 w 1469"/>
                <a:gd name="T89" fmla="*/ 1181 h 1803"/>
                <a:gd name="T90" fmla="*/ 709 w 1469"/>
                <a:gd name="T91" fmla="*/ 1187 h 1803"/>
                <a:gd name="T92" fmla="*/ 678 w 1469"/>
                <a:gd name="T93" fmla="*/ 1210 h 1803"/>
                <a:gd name="T94" fmla="*/ 565 w 1469"/>
                <a:gd name="T95" fmla="*/ 1326 h 1803"/>
                <a:gd name="T96" fmla="*/ 878 w 1469"/>
                <a:gd name="T97" fmla="*/ 1351 h 1803"/>
                <a:gd name="T98" fmla="*/ 174 w 1469"/>
                <a:gd name="T99" fmla="*/ 1802 h 1803"/>
                <a:gd name="T100" fmla="*/ 61 w 1469"/>
                <a:gd name="T101" fmla="*/ 1714 h 1803"/>
                <a:gd name="T102" fmla="*/ 18 w 1469"/>
                <a:gd name="T103" fmla="*/ 1551 h 1803"/>
                <a:gd name="T104" fmla="*/ 11 w 1469"/>
                <a:gd name="T105" fmla="*/ 1466 h 1803"/>
                <a:gd name="T106" fmla="*/ 74 w 1469"/>
                <a:gd name="T107" fmla="*/ 1380 h 1803"/>
                <a:gd name="T108" fmla="*/ 158 w 1469"/>
                <a:gd name="T109" fmla="*/ 1215 h 1803"/>
                <a:gd name="T110" fmla="*/ 253 w 1469"/>
                <a:gd name="T111" fmla="*/ 1066 h 1803"/>
                <a:gd name="T112" fmla="*/ 424 w 1469"/>
                <a:gd name="T113" fmla="*/ 914 h 1803"/>
                <a:gd name="T114" fmla="*/ 687 w 1469"/>
                <a:gd name="T115" fmla="*/ 648 h 1803"/>
                <a:gd name="T116" fmla="*/ 965 w 1469"/>
                <a:gd name="T117" fmla="*/ 417 h 1803"/>
                <a:gd name="T118" fmla="*/ 1201 w 1469"/>
                <a:gd name="T119" fmla="*/ 218 h 1803"/>
                <a:gd name="T120" fmla="*/ 791 w 1469"/>
                <a:gd name="T121" fmla="*/ 187 h 1803"/>
                <a:gd name="T122" fmla="*/ 749 w 1469"/>
                <a:gd name="T123" fmla="*/ 83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69" h="1803">
                  <a:moveTo>
                    <a:pt x="195" y="1748"/>
                  </a:moveTo>
                  <a:lnTo>
                    <a:pt x="187" y="1759"/>
                  </a:lnTo>
                  <a:lnTo>
                    <a:pt x="190" y="1769"/>
                  </a:lnTo>
                  <a:lnTo>
                    <a:pt x="203" y="1756"/>
                  </a:lnTo>
                  <a:lnTo>
                    <a:pt x="195" y="1748"/>
                  </a:lnTo>
                  <a:close/>
                  <a:moveTo>
                    <a:pt x="50" y="1562"/>
                  </a:moveTo>
                  <a:lnTo>
                    <a:pt x="45" y="1591"/>
                  </a:lnTo>
                  <a:lnTo>
                    <a:pt x="58" y="1591"/>
                  </a:lnTo>
                  <a:lnTo>
                    <a:pt x="50" y="1562"/>
                  </a:lnTo>
                  <a:close/>
                  <a:moveTo>
                    <a:pt x="237" y="1434"/>
                  </a:moveTo>
                  <a:lnTo>
                    <a:pt x="229" y="1463"/>
                  </a:lnTo>
                  <a:lnTo>
                    <a:pt x="240" y="1455"/>
                  </a:lnTo>
                  <a:lnTo>
                    <a:pt x="240" y="1447"/>
                  </a:lnTo>
                  <a:lnTo>
                    <a:pt x="242" y="1443"/>
                  </a:lnTo>
                  <a:lnTo>
                    <a:pt x="242" y="1441"/>
                  </a:lnTo>
                  <a:lnTo>
                    <a:pt x="240" y="1439"/>
                  </a:lnTo>
                  <a:lnTo>
                    <a:pt x="237" y="1434"/>
                  </a:lnTo>
                  <a:close/>
                  <a:moveTo>
                    <a:pt x="250" y="1409"/>
                  </a:moveTo>
                  <a:lnTo>
                    <a:pt x="245" y="1425"/>
                  </a:lnTo>
                  <a:lnTo>
                    <a:pt x="248" y="1424"/>
                  </a:lnTo>
                  <a:lnTo>
                    <a:pt x="251" y="1422"/>
                  </a:lnTo>
                  <a:lnTo>
                    <a:pt x="252" y="1421"/>
                  </a:lnTo>
                  <a:lnTo>
                    <a:pt x="253" y="1420"/>
                  </a:lnTo>
                  <a:lnTo>
                    <a:pt x="254" y="1420"/>
                  </a:lnTo>
                  <a:lnTo>
                    <a:pt x="254" y="1419"/>
                  </a:lnTo>
                  <a:lnTo>
                    <a:pt x="254" y="1418"/>
                  </a:lnTo>
                  <a:lnTo>
                    <a:pt x="255" y="1416"/>
                  </a:lnTo>
                  <a:lnTo>
                    <a:pt x="255" y="1413"/>
                  </a:lnTo>
                  <a:lnTo>
                    <a:pt x="258" y="1409"/>
                  </a:lnTo>
                  <a:lnTo>
                    <a:pt x="250" y="1409"/>
                  </a:lnTo>
                  <a:close/>
                  <a:moveTo>
                    <a:pt x="399" y="1401"/>
                  </a:moveTo>
                  <a:lnTo>
                    <a:pt x="389" y="1410"/>
                  </a:lnTo>
                  <a:lnTo>
                    <a:pt x="380" y="1419"/>
                  </a:lnTo>
                  <a:lnTo>
                    <a:pt x="372" y="1429"/>
                  </a:lnTo>
                  <a:lnTo>
                    <a:pt x="366" y="1442"/>
                  </a:lnTo>
                  <a:lnTo>
                    <a:pt x="369" y="1442"/>
                  </a:lnTo>
                  <a:lnTo>
                    <a:pt x="374" y="1437"/>
                  </a:lnTo>
                  <a:lnTo>
                    <a:pt x="380" y="1432"/>
                  </a:lnTo>
                  <a:lnTo>
                    <a:pt x="387" y="1425"/>
                  </a:lnTo>
                  <a:lnTo>
                    <a:pt x="394" y="1418"/>
                  </a:lnTo>
                  <a:lnTo>
                    <a:pt x="399" y="1411"/>
                  </a:lnTo>
                  <a:lnTo>
                    <a:pt x="401" y="1405"/>
                  </a:lnTo>
                  <a:lnTo>
                    <a:pt x="399" y="1401"/>
                  </a:lnTo>
                  <a:close/>
                  <a:moveTo>
                    <a:pt x="303" y="1388"/>
                  </a:moveTo>
                  <a:lnTo>
                    <a:pt x="295" y="1405"/>
                  </a:lnTo>
                  <a:lnTo>
                    <a:pt x="299" y="1402"/>
                  </a:lnTo>
                  <a:lnTo>
                    <a:pt x="301" y="1401"/>
                  </a:lnTo>
                  <a:lnTo>
                    <a:pt x="303" y="1399"/>
                  </a:lnTo>
                  <a:lnTo>
                    <a:pt x="304" y="1398"/>
                  </a:lnTo>
                  <a:lnTo>
                    <a:pt x="305" y="1398"/>
                  </a:lnTo>
                  <a:lnTo>
                    <a:pt x="305" y="1397"/>
                  </a:lnTo>
                  <a:lnTo>
                    <a:pt x="304" y="1395"/>
                  </a:lnTo>
                  <a:lnTo>
                    <a:pt x="304" y="1392"/>
                  </a:lnTo>
                  <a:lnTo>
                    <a:pt x="303" y="1388"/>
                  </a:lnTo>
                  <a:close/>
                  <a:moveTo>
                    <a:pt x="416" y="1322"/>
                  </a:moveTo>
                  <a:lnTo>
                    <a:pt x="411" y="1338"/>
                  </a:lnTo>
                  <a:lnTo>
                    <a:pt x="428" y="1327"/>
                  </a:lnTo>
                  <a:lnTo>
                    <a:pt x="416" y="1322"/>
                  </a:lnTo>
                  <a:close/>
                  <a:moveTo>
                    <a:pt x="95" y="1314"/>
                  </a:moveTo>
                  <a:lnTo>
                    <a:pt x="87" y="1343"/>
                  </a:lnTo>
                  <a:lnTo>
                    <a:pt x="90" y="1343"/>
                  </a:lnTo>
                  <a:lnTo>
                    <a:pt x="94" y="1339"/>
                  </a:lnTo>
                  <a:lnTo>
                    <a:pt x="97" y="1337"/>
                  </a:lnTo>
                  <a:lnTo>
                    <a:pt x="101" y="1335"/>
                  </a:lnTo>
                  <a:lnTo>
                    <a:pt x="103" y="1332"/>
                  </a:lnTo>
                  <a:lnTo>
                    <a:pt x="108" y="1330"/>
                  </a:lnTo>
                  <a:lnTo>
                    <a:pt x="95" y="1330"/>
                  </a:lnTo>
                  <a:lnTo>
                    <a:pt x="96" y="1327"/>
                  </a:lnTo>
                  <a:lnTo>
                    <a:pt x="97" y="1323"/>
                  </a:lnTo>
                  <a:lnTo>
                    <a:pt x="98" y="1321"/>
                  </a:lnTo>
                  <a:lnTo>
                    <a:pt x="100" y="1320"/>
                  </a:lnTo>
                  <a:lnTo>
                    <a:pt x="101" y="1319"/>
                  </a:lnTo>
                  <a:lnTo>
                    <a:pt x="101" y="1319"/>
                  </a:lnTo>
                  <a:lnTo>
                    <a:pt x="101" y="1317"/>
                  </a:lnTo>
                  <a:lnTo>
                    <a:pt x="100" y="1316"/>
                  </a:lnTo>
                  <a:lnTo>
                    <a:pt x="98" y="1315"/>
                  </a:lnTo>
                  <a:lnTo>
                    <a:pt x="95" y="1314"/>
                  </a:lnTo>
                  <a:close/>
                  <a:moveTo>
                    <a:pt x="329" y="1306"/>
                  </a:moveTo>
                  <a:lnTo>
                    <a:pt x="282" y="1359"/>
                  </a:lnTo>
                  <a:lnTo>
                    <a:pt x="299" y="1350"/>
                  </a:lnTo>
                  <a:lnTo>
                    <a:pt x="312" y="1338"/>
                  </a:lnTo>
                  <a:lnTo>
                    <a:pt x="325" y="1323"/>
                  </a:lnTo>
                  <a:lnTo>
                    <a:pt x="337" y="1306"/>
                  </a:lnTo>
                  <a:lnTo>
                    <a:pt x="329" y="1306"/>
                  </a:lnTo>
                  <a:close/>
                  <a:moveTo>
                    <a:pt x="100" y="1298"/>
                  </a:moveTo>
                  <a:lnTo>
                    <a:pt x="100" y="1309"/>
                  </a:lnTo>
                  <a:lnTo>
                    <a:pt x="111" y="1309"/>
                  </a:lnTo>
                  <a:lnTo>
                    <a:pt x="111" y="1306"/>
                  </a:lnTo>
                  <a:lnTo>
                    <a:pt x="100" y="1298"/>
                  </a:lnTo>
                  <a:close/>
                  <a:moveTo>
                    <a:pt x="195" y="1281"/>
                  </a:moveTo>
                  <a:lnTo>
                    <a:pt x="187" y="1298"/>
                  </a:lnTo>
                  <a:lnTo>
                    <a:pt x="190" y="1294"/>
                  </a:lnTo>
                  <a:lnTo>
                    <a:pt x="193" y="1293"/>
                  </a:lnTo>
                  <a:lnTo>
                    <a:pt x="195" y="1292"/>
                  </a:lnTo>
                  <a:lnTo>
                    <a:pt x="196" y="1291"/>
                  </a:lnTo>
                  <a:lnTo>
                    <a:pt x="197" y="1291"/>
                  </a:lnTo>
                  <a:lnTo>
                    <a:pt x="197" y="1289"/>
                  </a:lnTo>
                  <a:lnTo>
                    <a:pt x="196" y="1287"/>
                  </a:lnTo>
                  <a:lnTo>
                    <a:pt x="196" y="1285"/>
                  </a:lnTo>
                  <a:lnTo>
                    <a:pt x="195" y="1281"/>
                  </a:lnTo>
                  <a:close/>
                  <a:moveTo>
                    <a:pt x="458" y="1277"/>
                  </a:moveTo>
                  <a:lnTo>
                    <a:pt x="440" y="1289"/>
                  </a:lnTo>
                  <a:lnTo>
                    <a:pt x="449" y="1298"/>
                  </a:lnTo>
                  <a:lnTo>
                    <a:pt x="454" y="1292"/>
                  </a:lnTo>
                  <a:lnTo>
                    <a:pt x="458" y="1289"/>
                  </a:lnTo>
                  <a:lnTo>
                    <a:pt x="459" y="1284"/>
                  </a:lnTo>
                  <a:lnTo>
                    <a:pt x="458" y="1277"/>
                  </a:lnTo>
                  <a:close/>
                  <a:moveTo>
                    <a:pt x="382" y="1260"/>
                  </a:moveTo>
                  <a:lnTo>
                    <a:pt x="375" y="1266"/>
                  </a:lnTo>
                  <a:lnTo>
                    <a:pt x="367" y="1269"/>
                  </a:lnTo>
                  <a:lnTo>
                    <a:pt x="360" y="1272"/>
                  </a:lnTo>
                  <a:lnTo>
                    <a:pt x="352" y="1277"/>
                  </a:lnTo>
                  <a:lnTo>
                    <a:pt x="346" y="1285"/>
                  </a:lnTo>
                  <a:lnTo>
                    <a:pt x="340" y="1298"/>
                  </a:lnTo>
                  <a:lnTo>
                    <a:pt x="352" y="1294"/>
                  </a:lnTo>
                  <a:lnTo>
                    <a:pt x="364" y="1291"/>
                  </a:lnTo>
                  <a:lnTo>
                    <a:pt x="373" y="1287"/>
                  </a:lnTo>
                  <a:lnTo>
                    <a:pt x="382" y="1282"/>
                  </a:lnTo>
                  <a:lnTo>
                    <a:pt x="389" y="1274"/>
                  </a:lnTo>
                  <a:lnTo>
                    <a:pt x="395" y="1260"/>
                  </a:lnTo>
                  <a:lnTo>
                    <a:pt x="382" y="1260"/>
                  </a:lnTo>
                  <a:close/>
                  <a:moveTo>
                    <a:pt x="540" y="1252"/>
                  </a:moveTo>
                  <a:lnTo>
                    <a:pt x="524" y="1272"/>
                  </a:lnTo>
                  <a:lnTo>
                    <a:pt x="531" y="1268"/>
                  </a:lnTo>
                  <a:lnTo>
                    <a:pt x="538" y="1263"/>
                  </a:lnTo>
                  <a:lnTo>
                    <a:pt x="542" y="1257"/>
                  </a:lnTo>
                  <a:lnTo>
                    <a:pt x="540" y="1252"/>
                  </a:lnTo>
                  <a:close/>
                  <a:moveTo>
                    <a:pt x="411" y="1248"/>
                  </a:moveTo>
                  <a:lnTo>
                    <a:pt x="399" y="1260"/>
                  </a:lnTo>
                  <a:lnTo>
                    <a:pt x="403" y="1259"/>
                  </a:lnTo>
                  <a:lnTo>
                    <a:pt x="406" y="1257"/>
                  </a:lnTo>
                  <a:lnTo>
                    <a:pt x="408" y="1256"/>
                  </a:lnTo>
                  <a:lnTo>
                    <a:pt x="409" y="1256"/>
                  </a:lnTo>
                  <a:lnTo>
                    <a:pt x="409" y="1256"/>
                  </a:lnTo>
                  <a:lnTo>
                    <a:pt x="410" y="1256"/>
                  </a:lnTo>
                  <a:lnTo>
                    <a:pt x="410" y="1255"/>
                  </a:lnTo>
                  <a:lnTo>
                    <a:pt x="410" y="1254"/>
                  </a:lnTo>
                  <a:lnTo>
                    <a:pt x="411" y="1252"/>
                  </a:lnTo>
                  <a:lnTo>
                    <a:pt x="411" y="1248"/>
                  </a:lnTo>
                  <a:close/>
                  <a:moveTo>
                    <a:pt x="578" y="1244"/>
                  </a:moveTo>
                  <a:lnTo>
                    <a:pt x="560" y="1259"/>
                  </a:lnTo>
                  <a:lnTo>
                    <a:pt x="543" y="1268"/>
                  </a:lnTo>
                  <a:lnTo>
                    <a:pt x="527" y="1276"/>
                  </a:lnTo>
                  <a:lnTo>
                    <a:pt x="510" y="1284"/>
                  </a:lnTo>
                  <a:lnTo>
                    <a:pt x="494" y="1294"/>
                  </a:lnTo>
                  <a:lnTo>
                    <a:pt x="478" y="1309"/>
                  </a:lnTo>
                  <a:lnTo>
                    <a:pt x="459" y="1335"/>
                  </a:lnTo>
                  <a:lnTo>
                    <a:pt x="442" y="1361"/>
                  </a:lnTo>
                  <a:lnTo>
                    <a:pt x="425" y="1388"/>
                  </a:lnTo>
                  <a:lnTo>
                    <a:pt x="407" y="1414"/>
                  </a:lnTo>
                  <a:lnTo>
                    <a:pt x="387" y="1437"/>
                  </a:lnTo>
                  <a:lnTo>
                    <a:pt x="378" y="1444"/>
                  </a:lnTo>
                  <a:lnTo>
                    <a:pt x="371" y="1447"/>
                  </a:lnTo>
                  <a:lnTo>
                    <a:pt x="364" y="1448"/>
                  </a:lnTo>
                  <a:lnTo>
                    <a:pt x="358" y="1448"/>
                  </a:lnTo>
                  <a:lnTo>
                    <a:pt x="351" y="1449"/>
                  </a:lnTo>
                  <a:lnTo>
                    <a:pt x="344" y="1454"/>
                  </a:lnTo>
                  <a:lnTo>
                    <a:pt x="337" y="1463"/>
                  </a:lnTo>
                  <a:lnTo>
                    <a:pt x="340" y="1466"/>
                  </a:lnTo>
                  <a:lnTo>
                    <a:pt x="351" y="1465"/>
                  </a:lnTo>
                  <a:lnTo>
                    <a:pt x="360" y="1465"/>
                  </a:lnTo>
                  <a:lnTo>
                    <a:pt x="371" y="1465"/>
                  </a:lnTo>
                  <a:lnTo>
                    <a:pt x="381" y="1464"/>
                  </a:lnTo>
                  <a:lnTo>
                    <a:pt x="390" y="1458"/>
                  </a:lnTo>
                  <a:lnTo>
                    <a:pt x="396" y="1452"/>
                  </a:lnTo>
                  <a:lnTo>
                    <a:pt x="406" y="1444"/>
                  </a:lnTo>
                  <a:lnTo>
                    <a:pt x="416" y="1433"/>
                  </a:lnTo>
                  <a:lnTo>
                    <a:pt x="429" y="1418"/>
                  </a:lnTo>
                  <a:lnTo>
                    <a:pt x="444" y="1402"/>
                  </a:lnTo>
                  <a:lnTo>
                    <a:pt x="459" y="1384"/>
                  </a:lnTo>
                  <a:lnTo>
                    <a:pt x="476" y="1366"/>
                  </a:lnTo>
                  <a:lnTo>
                    <a:pt x="493" y="1346"/>
                  </a:lnTo>
                  <a:lnTo>
                    <a:pt x="509" y="1328"/>
                  </a:lnTo>
                  <a:lnTo>
                    <a:pt x="524" y="1309"/>
                  </a:lnTo>
                  <a:lnTo>
                    <a:pt x="539" y="1292"/>
                  </a:lnTo>
                  <a:lnTo>
                    <a:pt x="552" y="1277"/>
                  </a:lnTo>
                  <a:lnTo>
                    <a:pt x="563" y="1264"/>
                  </a:lnTo>
                  <a:lnTo>
                    <a:pt x="571" y="1254"/>
                  </a:lnTo>
                  <a:lnTo>
                    <a:pt x="577" y="1247"/>
                  </a:lnTo>
                  <a:lnTo>
                    <a:pt x="578" y="1244"/>
                  </a:lnTo>
                  <a:close/>
                  <a:moveTo>
                    <a:pt x="495" y="1239"/>
                  </a:moveTo>
                  <a:lnTo>
                    <a:pt x="490" y="1252"/>
                  </a:lnTo>
                  <a:lnTo>
                    <a:pt x="493" y="1249"/>
                  </a:lnTo>
                  <a:lnTo>
                    <a:pt x="494" y="1247"/>
                  </a:lnTo>
                  <a:lnTo>
                    <a:pt x="495" y="1247"/>
                  </a:lnTo>
                  <a:lnTo>
                    <a:pt x="496" y="1246"/>
                  </a:lnTo>
                  <a:lnTo>
                    <a:pt x="496" y="1246"/>
                  </a:lnTo>
                  <a:lnTo>
                    <a:pt x="496" y="1245"/>
                  </a:lnTo>
                  <a:lnTo>
                    <a:pt x="496" y="1242"/>
                  </a:lnTo>
                  <a:lnTo>
                    <a:pt x="495" y="1239"/>
                  </a:lnTo>
                  <a:close/>
                  <a:moveTo>
                    <a:pt x="240" y="1236"/>
                  </a:moveTo>
                  <a:lnTo>
                    <a:pt x="237" y="1244"/>
                  </a:lnTo>
                  <a:lnTo>
                    <a:pt x="245" y="1236"/>
                  </a:lnTo>
                  <a:lnTo>
                    <a:pt x="240" y="1236"/>
                  </a:lnTo>
                  <a:close/>
                  <a:moveTo>
                    <a:pt x="557" y="1231"/>
                  </a:moveTo>
                  <a:lnTo>
                    <a:pt x="553" y="1244"/>
                  </a:lnTo>
                  <a:lnTo>
                    <a:pt x="561" y="1231"/>
                  </a:lnTo>
                  <a:lnTo>
                    <a:pt x="557" y="1231"/>
                  </a:lnTo>
                  <a:close/>
                  <a:moveTo>
                    <a:pt x="428" y="1219"/>
                  </a:moveTo>
                  <a:lnTo>
                    <a:pt x="437" y="1227"/>
                  </a:lnTo>
                  <a:lnTo>
                    <a:pt x="435" y="1225"/>
                  </a:lnTo>
                  <a:lnTo>
                    <a:pt x="433" y="1223"/>
                  </a:lnTo>
                  <a:lnTo>
                    <a:pt x="433" y="1223"/>
                  </a:lnTo>
                  <a:lnTo>
                    <a:pt x="433" y="1222"/>
                  </a:lnTo>
                  <a:lnTo>
                    <a:pt x="432" y="1222"/>
                  </a:lnTo>
                  <a:lnTo>
                    <a:pt x="432" y="1222"/>
                  </a:lnTo>
                  <a:lnTo>
                    <a:pt x="431" y="1221"/>
                  </a:lnTo>
                  <a:lnTo>
                    <a:pt x="428" y="1219"/>
                  </a:lnTo>
                  <a:close/>
                  <a:moveTo>
                    <a:pt x="332" y="1199"/>
                  </a:moveTo>
                  <a:lnTo>
                    <a:pt x="332" y="1207"/>
                  </a:lnTo>
                  <a:lnTo>
                    <a:pt x="333" y="1204"/>
                  </a:lnTo>
                  <a:lnTo>
                    <a:pt x="335" y="1203"/>
                  </a:lnTo>
                  <a:lnTo>
                    <a:pt x="336" y="1202"/>
                  </a:lnTo>
                  <a:lnTo>
                    <a:pt x="336" y="1202"/>
                  </a:lnTo>
                  <a:lnTo>
                    <a:pt x="335" y="1202"/>
                  </a:lnTo>
                  <a:lnTo>
                    <a:pt x="333" y="1201"/>
                  </a:lnTo>
                  <a:lnTo>
                    <a:pt x="332" y="1199"/>
                  </a:lnTo>
                  <a:close/>
                  <a:moveTo>
                    <a:pt x="187" y="1194"/>
                  </a:moveTo>
                  <a:lnTo>
                    <a:pt x="182" y="1202"/>
                  </a:lnTo>
                  <a:lnTo>
                    <a:pt x="190" y="1202"/>
                  </a:lnTo>
                  <a:lnTo>
                    <a:pt x="187" y="1194"/>
                  </a:lnTo>
                  <a:close/>
                  <a:moveTo>
                    <a:pt x="449" y="1189"/>
                  </a:moveTo>
                  <a:lnTo>
                    <a:pt x="428" y="1215"/>
                  </a:lnTo>
                  <a:lnTo>
                    <a:pt x="437" y="1209"/>
                  </a:lnTo>
                  <a:lnTo>
                    <a:pt x="443" y="1203"/>
                  </a:lnTo>
                  <a:lnTo>
                    <a:pt x="449" y="1194"/>
                  </a:lnTo>
                  <a:lnTo>
                    <a:pt x="451" y="1194"/>
                  </a:lnTo>
                  <a:lnTo>
                    <a:pt x="451" y="1193"/>
                  </a:lnTo>
                  <a:lnTo>
                    <a:pt x="451" y="1193"/>
                  </a:lnTo>
                  <a:lnTo>
                    <a:pt x="450" y="1192"/>
                  </a:lnTo>
                  <a:lnTo>
                    <a:pt x="449" y="1189"/>
                  </a:lnTo>
                  <a:close/>
                  <a:moveTo>
                    <a:pt x="553" y="1186"/>
                  </a:moveTo>
                  <a:lnTo>
                    <a:pt x="553" y="1194"/>
                  </a:lnTo>
                  <a:lnTo>
                    <a:pt x="554" y="1192"/>
                  </a:lnTo>
                  <a:lnTo>
                    <a:pt x="556" y="1191"/>
                  </a:lnTo>
                  <a:lnTo>
                    <a:pt x="556" y="1191"/>
                  </a:lnTo>
                  <a:lnTo>
                    <a:pt x="556" y="1189"/>
                  </a:lnTo>
                  <a:lnTo>
                    <a:pt x="556" y="1189"/>
                  </a:lnTo>
                  <a:lnTo>
                    <a:pt x="554" y="1188"/>
                  </a:lnTo>
                  <a:lnTo>
                    <a:pt x="553" y="1186"/>
                  </a:lnTo>
                  <a:close/>
                  <a:moveTo>
                    <a:pt x="720" y="1165"/>
                  </a:moveTo>
                  <a:lnTo>
                    <a:pt x="711" y="1178"/>
                  </a:lnTo>
                  <a:lnTo>
                    <a:pt x="715" y="1176"/>
                  </a:lnTo>
                  <a:lnTo>
                    <a:pt x="718" y="1174"/>
                  </a:lnTo>
                  <a:lnTo>
                    <a:pt x="721" y="1174"/>
                  </a:lnTo>
                  <a:lnTo>
                    <a:pt x="722" y="1173"/>
                  </a:lnTo>
                  <a:lnTo>
                    <a:pt x="723" y="1172"/>
                  </a:lnTo>
                  <a:lnTo>
                    <a:pt x="724" y="1171"/>
                  </a:lnTo>
                  <a:lnTo>
                    <a:pt x="725" y="1169"/>
                  </a:lnTo>
                  <a:lnTo>
                    <a:pt x="728" y="1165"/>
                  </a:lnTo>
                  <a:lnTo>
                    <a:pt x="720" y="1165"/>
                  </a:lnTo>
                  <a:close/>
                  <a:moveTo>
                    <a:pt x="416" y="1144"/>
                  </a:moveTo>
                  <a:lnTo>
                    <a:pt x="408" y="1148"/>
                  </a:lnTo>
                  <a:lnTo>
                    <a:pt x="408" y="1152"/>
                  </a:lnTo>
                  <a:lnTo>
                    <a:pt x="411" y="1151"/>
                  </a:lnTo>
                  <a:lnTo>
                    <a:pt x="414" y="1149"/>
                  </a:lnTo>
                  <a:lnTo>
                    <a:pt x="415" y="1148"/>
                  </a:lnTo>
                  <a:lnTo>
                    <a:pt x="415" y="1147"/>
                  </a:lnTo>
                  <a:lnTo>
                    <a:pt x="416" y="1146"/>
                  </a:lnTo>
                  <a:lnTo>
                    <a:pt x="416" y="1146"/>
                  </a:lnTo>
                  <a:lnTo>
                    <a:pt x="416" y="1144"/>
                  </a:lnTo>
                  <a:close/>
                  <a:moveTo>
                    <a:pt x="661" y="1132"/>
                  </a:moveTo>
                  <a:lnTo>
                    <a:pt x="566" y="1227"/>
                  </a:lnTo>
                  <a:lnTo>
                    <a:pt x="580" y="1221"/>
                  </a:lnTo>
                  <a:lnTo>
                    <a:pt x="595" y="1211"/>
                  </a:lnTo>
                  <a:lnTo>
                    <a:pt x="611" y="1200"/>
                  </a:lnTo>
                  <a:lnTo>
                    <a:pt x="627" y="1187"/>
                  </a:lnTo>
                  <a:lnTo>
                    <a:pt x="639" y="1173"/>
                  </a:lnTo>
                  <a:lnTo>
                    <a:pt x="651" y="1158"/>
                  </a:lnTo>
                  <a:lnTo>
                    <a:pt x="658" y="1144"/>
                  </a:lnTo>
                  <a:lnTo>
                    <a:pt x="661" y="1132"/>
                  </a:lnTo>
                  <a:close/>
                  <a:moveTo>
                    <a:pt x="761" y="1128"/>
                  </a:moveTo>
                  <a:lnTo>
                    <a:pt x="753" y="1132"/>
                  </a:lnTo>
                  <a:lnTo>
                    <a:pt x="757" y="1144"/>
                  </a:lnTo>
                  <a:lnTo>
                    <a:pt x="759" y="1141"/>
                  </a:lnTo>
                  <a:lnTo>
                    <a:pt x="761" y="1140"/>
                  </a:lnTo>
                  <a:lnTo>
                    <a:pt x="763" y="1139"/>
                  </a:lnTo>
                  <a:lnTo>
                    <a:pt x="763" y="1137"/>
                  </a:lnTo>
                  <a:lnTo>
                    <a:pt x="763" y="1135"/>
                  </a:lnTo>
                  <a:lnTo>
                    <a:pt x="763" y="1134"/>
                  </a:lnTo>
                  <a:lnTo>
                    <a:pt x="763" y="1132"/>
                  </a:lnTo>
                  <a:lnTo>
                    <a:pt x="761" y="1128"/>
                  </a:lnTo>
                  <a:close/>
                  <a:moveTo>
                    <a:pt x="229" y="1120"/>
                  </a:moveTo>
                  <a:lnTo>
                    <a:pt x="208" y="1140"/>
                  </a:lnTo>
                  <a:lnTo>
                    <a:pt x="219" y="1144"/>
                  </a:lnTo>
                  <a:lnTo>
                    <a:pt x="223" y="1140"/>
                  </a:lnTo>
                  <a:lnTo>
                    <a:pt x="224" y="1137"/>
                  </a:lnTo>
                  <a:lnTo>
                    <a:pt x="225" y="1135"/>
                  </a:lnTo>
                  <a:lnTo>
                    <a:pt x="226" y="1134"/>
                  </a:lnTo>
                  <a:lnTo>
                    <a:pt x="226" y="1134"/>
                  </a:lnTo>
                  <a:lnTo>
                    <a:pt x="228" y="1134"/>
                  </a:lnTo>
                  <a:lnTo>
                    <a:pt x="229" y="1134"/>
                  </a:lnTo>
                  <a:lnTo>
                    <a:pt x="231" y="1135"/>
                  </a:lnTo>
                  <a:lnTo>
                    <a:pt x="233" y="1135"/>
                  </a:lnTo>
                  <a:lnTo>
                    <a:pt x="237" y="1136"/>
                  </a:lnTo>
                  <a:lnTo>
                    <a:pt x="229" y="1120"/>
                  </a:lnTo>
                  <a:close/>
                  <a:moveTo>
                    <a:pt x="449" y="1111"/>
                  </a:moveTo>
                  <a:lnTo>
                    <a:pt x="445" y="1120"/>
                  </a:lnTo>
                  <a:lnTo>
                    <a:pt x="453" y="1120"/>
                  </a:lnTo>
                  <a:lnTo>
                    <a:pt x="449" y="1111"/>
                  </a:lnTo>
                  <a:close/>
                  <a:moveTo>
                    <a:pt x="240" y="1107"/>
                  </a:moveTo>
                  <a:lnTo>
                    <a:pt x="237" y="1120"/>
                  </a:lnTo>
                  <a:lnTo>
                    <a:pt x="238" y="1117"/>
                  </a:lnTo>
                  <a:lnTo>
                    <a:pt x="240" y="1116"/>
                  </a:lnTo>
                  <a:lnTo>
                    <a:pt x="242" y="1114"/>
                  </a:lnTo>
                  <a:lnTo>
                    <a:pt x="243" y="1114"/>
                  </a:lnTo>
                  <a:lnTo>
                    <a:pt x="243" y="1113"/>
                  </a:lnTo>
                  <a:lnTo>
                    <a:pt x="243" y="1112"/>
                  </a:lnTo>
                  <a:lnTo>
                    <a:pt x="242" y="1111"/>
                  </a:lnTo>
                  <a:lnTo>
                    <a:pt x="240" y="1107"/>
                  </a:lnTo>
                  <a:close/>
                  <a:moveTo>
                    <a:pt x="461" y="1091"/>
                  </a:moveTo>
                  <a:lnTo>
                    <a:pt x="458" y="1103"/>
                  </a:lnTo>
                  <a:lnTo>
                    <a:pt x="461" y="1107"/>
                  </a:lnTo>
                  <a:lnTo>
                    <a:pt x="478" y="1099"/>
                  </a:lnTo>
                  <a:lnTo>
                    <a:pt x="474" y="1091"/>
                  </a:lnTo>
                  <a:lnTo>
                    <a:pt x="461" y="1091"/>
                  </a:lnTo>
                  <a:close/>
                  <a:moveTo>
                    <a:pt x="616" y="1082"/>
                  </a:moveTo>
                  <a:lnTo>
                    <a:pt x="592" y="1103"/>
                  </a:lnTo>
                  <a:lnTo>
                    <a:pt x="567" y="1120"/>
                  </a:lnTo>
                  <a:lnTo>
                    <a:pt x="542" y="1136"/>
                  </a:lnTo>
                  <a:lnTo>
                    <a:pt x="520" y="1152"/>
                  </a:lnTo>
                  <a:lnTo>
                    <a:pt x="507" y="1165"/>
                  </a:lnTo>
                  <a:lnTo>
                    <a:pt x="496" y="1181"/>
                  </a:lnTo>
                  <a:lnTo>
                    <a:pt x="486" y="1199"/>
                  </a:lnTo>
                  <a:lnTo>
                    <a:pt x="476" y="1216"/>
                  </a:lnTo>
                  <a:lnTo>
                    <a:pt x="466" y="1231"/>
                  </a:lnTo>
                  <a:lnTo>
                    <a:pt x="449" y="1251"/>
                  </a:lnTo>
                  <a:lnTo>
                    <a:pt x="428" y="1268"/>
                  </a:lnTo>
                  <a:lnTo>
                    <a:pt x="406" y="1284"/>
                  </a:lnTo>
                  <a:lnTo>
                    <a:pt x="385" y="1300"/>
                  </a:lnTo>
                  <a:lnTo>
                    <a:pt x="366" y="1317"/>
                  </a:lnTo>
                  <a:lnTo>
                    <a:pt x="347" y="1341"/>
                  </a:lnTo>
                  <a:lnTo>
                    <a:pt x="332" y="1365"/>
                  </a:lnTo>
                  <a:lnTo>
                    <a:pt x="318" y="1391"/>
                  </a:lnTo>
                  <a:lnTo>
                    <a:pt x="303" y="1417"/>
                  </a:lnTo>
                  <a:lnTo>
                    <a:pt x="288" y="1441"/>
                  </a:lnTo>
                  <a:lnTo>
                    <a:pt x="272" y="1462"/>
                  </a:lnTo>
                  <a:lnTo>
                    <a:pt x="253" y="1479"/>
                  </a:lnTo>
                  <a:lnTo>
                    <a:pt x="258" y="1487"/>
                  </a:lnTo>
                  <a:lnTo>
                    <a:pt x="261" y="1487"/>
                  </a:lnTo>
                  <a:lnTo>
                    <a:pt x="287" y="1479"/>
                  </a:lnTo>
                  <a:lnTo>
                    <a:pt x="305" y="1461"/>
                  </a:lnTo>
                  <a:lnTo>
                    <a:pt x="325" y="1439"/>
                  </a:lnTo>
                  <a:lnTo>
                    <a:pt x="345" y="1413"/>
                  </a:lnTo>
                  <a:lnTo>
                    <a:pt x="364" y="1387"/>
                  </a:lnTo>
                  <a:lnTo>
                    <a:pt x="380" y="1361"/>
                  </a:lnTo>
                  <a:lnTo>
                    <a:pt x="395" y="1338"/>
                  </a:lnTo>
                  <a:lnTo>
                    <a:pt x="397" y="1342"/>
                  </a:lnTo>
                  <a:lnTo>
                    <a:pt x="400" y="1343"/>
                  </a:lnTo>
                  <a:lnTo>
                    <a:pt x="400" y="1344"/>
                  </a:lnTo>
                  <a:lnTo>
                    <a:pt x="401" y="1345"/>
                  </a:lnTo>
                  <a:lnTo>
                    <a:pt x="401" y="1345"/>
                  </a:lnTo>
                  <a:lnTo>
                    <a:pt x="402" y="1345"/>
                  </a:lnTo>
                  <a:lnTo>
                    <a:pt x="402" y="1345"/>
                  </a:lnTo>
                  <a:lnTo>
                    <a:pt x="403" y="1346"/>
                  </a:lnTo>
                  <a:lnTo>
                    <a:pt x="404" y="1346"/>
                  </a:lnTo>
                  <a:lnTo>
                    <a:pt x="408" y="1346"/>
                  </a:lnTo>
                  <a:lnTo>
                    <a:pt x="407" y="1336"/>
                  </a:lnTo>
                  <a:lnTo>
                    <a:pt x="409" y="1328"/>
                  </a:lnTo>
                  <a:lnTo>
                    <a:pt x="413" y="1322"/>
                  </a:lnTo>
                  <a:lnTo>
                    <a:pt x="417" y="1317"/>
                  </a:lnTo>
                  <a:lnTo>
                    <a:pt x="423" y="1311"/>
                  </a:lnTo>
                  <a:lnTo>
                    <a:pt x="428" y="1301"/>
                  </a:lnTo>
                  <a:lnTo>
                    <a:pt x="395" y="1322"/>
                  </a:lnTo>
                  <a:lnTo>
                    <a:pt x="411" y="1301"/>
                  </a:lnTo>
                  <a:lnTo>
                    <a:pt x="417" y="1291"/>
                  </a:lnTo>
                  <a:lnTo>
                    <a:pt x="428" y="1278"/>
                  </a:lnTo>
                  <a:lnTo>
                    <a:pt x="440" y="1263"/>
                  </a:lnTo>
                  <a:lnTo>
                    <a:pt x="457" y="1247"/>
                  </a:lnTo>
                  <a:lnTo>
                    <a:pt x="474" y="1230"/>
                  </a:lnTo>
                  <a:lnTo>
                    <a:pt x="493" y="1211"/>
                  </a:lnTo>
                  <a:lnTo>
                    <a:pt x="513" y="1193"/>
                  </a:lnTo>
                  <a:lnTo>
                    <a:pt x="532" y="1174"/>
                  </a:lnTo>
                  <a:lnTo>
                    <a:pt x="552" y="1157"/>
                  </a:lnTo>
                  <a:lnTo>
                    <a:pt x="570" y="1140"/>
                  </a:lnTo>
                  <a:lnTo>
                    <a:pt x="585" y="1124"/>
                  </a:lnTo>
                  <a:lnTo>
                    <a:pt x="599" y="1110"/>
                  </a:lnTo>
                  <a:lnTo>
                    <a:pt x="608" y="1098"/>
                  </a:lnTo>
                  <a:lnTo>
                    <a:pt x="614" y="1089"/>
                  </a:lnTo>
                  <a:lnTo>
                    <a:pt x="616" y="1082"/>
                  </a:lnTo>
                  <a:close/>
                  <a:moveTo>
                    <a:pt x="487" y="1082"/>
                  </a:moveTo>
                  <a:lnTo>
                    <a:pt x="482" y="1095"/>
                  </a:lnTo>
                  <a:lnTo>
                    <a:pt x="495" y="1082"/>
                  </a:lnTo>
                  <a:lnTo>
                    <a:pt x="487" y="1082"/>
                  </a:lnTo>
                  <a:close/>
                  <a:moveTo>
                    <a:pt x="258" y="1074"/>
                  </a:moveTo>
                  <a:lnTo>
                    <a:pt x="253" y="1082"/>
                  </a:lnTo>
                  <a:lnTo>
                    <a:pt x="261" y="1074"/>
                  </a:lnTo>
                  <a:lnTo>
                    <a:pt x="258" y="1074"/>
                  </a:lnTo>
                  <a:close/>
                  <a:moveTo>
                    <a:pt x="732" y="1061"/>
                  </a:moveTo>
                  <a:lnTo>
                    <a:pt x="674" y="1124"/>
                  </a:lnTo>
                  <a:lnTo>
                    <a:pt x="741" y="1071"/>
                  </a:lnTo>
                  <a:lnTo>
                    <a:pt x="732" y="1061"/>
                  </a:lnTo>
                  <a:close/>
                  <a:moveTo>
                    <a:pt x="308" y="1053"/>
                  </a:moveTo>
                  <a:lnTo>
                    <a:pt x="308" y="1061"/>
                  </a:lnTo>
                  <a:lnTo>
                    <a:pt x="309" y="1059"/>
                  </a:lnTo>
                  <a:lnTo>
                    <a:pt x="310" y="1058"/>
                  </a:lnTo>
                  <a:lnTo>
                    <a:pt x="310" y="1058"/>
                  </a:lnTo>
                  <a:lnTo>
                    <a:pt x="310" y="1058"/>
                  </a:lnTo>
                  <a:lnTo>
                    <a:pt x="310" y="1057"/>
                  </a:lnTo>
                  <a:lnTo>
                    <a:pt x="309" y="1056"/>
                  </a:lnTo>
                  <a:lnTo>
                    <a:pt x="308" y="1053"/>
                  </a:lnTo>
                  <a:close/>
                  <a:moveTo>
                    <a:pt x="332" y="1029"/>
                  </a:moveTo>
                  <a:lnTo>
                    <a:pt x="324" y="1032"/>
                  </a:lnTo>
                  <a:lnTo>
                    <a:pt x="329" y="1042"/>
                  </a:lnTo>
                  <a:lnTo>
                    <a:pt x="340" y="1029"/>
                  </a:lnTo>
                  <a:lnTo>
                    <a:pt x="332" y="1029"/>
                  </a:lnTo>
                  <a:close/>
                  <a:moveTo>
                    <a:pt x="361" y="996"/>
                  </a:moveTo>
                  <a:lnTo>
                    <a:pt x="353" y="1000"/>
                  </a:lnTo>
                  <a:lnTo>
                    <a:pt x="353" y="1016"/>
                  </a:lnTo>
                  <a:lnTo>
                    <a:pt x="358" y="1016"/>
                  </a:lnTo>
                  <a:lnTo>
                    <a:pt x="361" y="1008"/>
                  </a:lnTo>
                  <a:lnTo>
                    <a:pt x="362" y="1005"/>
                  </a:lnTo>
                  <a:lnTo>
                    <a:pt x="365" y="1002"/>
                  </a:lnTo>
                  <a:lnTo>
                    <a:pt x="366" y="1001"/>
                  </a:lnTo>
                  <a:lnTo>
                    <a:pt x="367" y="1000"/>
                  </a:lnTo>
                  <a:lnTo>
                    <a:pt x="367" y="1000"/>
                  </a:lnTo>
                  <a:lnTo>
                    <a:pt x="367" y="999"/>
                  </a:lnTo>
                  <a:lnTo>
                    <a:pt x="366" y="999"/>
                  </a:lnTo>
                  <a:lnTo>
                    <a:pt x="365" y="998"/>
                  </a:lnTo>
                  <a:lnTo>
                    <a:pt x="361" y="996"/>
                  </a:lnTo>
                  <a:close/>
                  <a:moveTo>
                    <a:pt x="587" y="987"/>
                  </a:moveTo>
                  <a:lnTo>
                    <a:pt x="571" y="1002"/>
                  </a:lnTo>
                  <a:lnTo>
                    <a:pt x="553" y="1017"/>
                  </a:lnTo>
                  <a:lnTo>
                    <a:pt x="537" y="1034"/>
                  </a:lnTo>
                  <a:lnTo>
                    <a:pt x="521" y="1050"/>
                  </a:lnTo>
                  <a:lnTo>
                    <a:pt x="508" y="1067"/>
                  </a:lnTo>
                  <a:lnTo>
                    <a:pt x="499" y="1082"/>
                  </a:lnTo>
                  <a:lnTo>
                    <a:pt x="503" y="1082"/>
                  </a:lnTo>
                  <a:lnTo>
                    <a:pt x="599" y="992"/>
                  </a:lnTo>
                  <a:lnTo>
                    <a:pt x="587" y="987"/>
                  </a:lnTo>
                  <a:close/>
                  <a:moveTo>
                    <a:pt x="603" y="979"/>
                  </a:moveTo>
                  <a:lnTo>
                    <a:pt x="607" y="987"/>
                  </a:lnTo>
                  <a:lnTo>
                    <a:pt x="611" y="979"/>
                  </a:lnTo>
                  <a:lnTo>
                    <a:pt x="603" y="979"/>
                  </a:lnTo>
                  <a:close/>
                  <a:moveTo>
                    <a:pt x="374" y="979"/>
                  </a:moveTo>
                  <a:lnTo>
                    <a:pt x="369" y="987"/>
                  </a:lnTo>
                  <a:lnTo>
                    <a:pt x="372" y="986"/>
                  </a:lnTo>
                  <a:lnTo>
                    <a:pt x="374" y="985"/>
                  </a:lnTo>
                  <a:lnTo>
                    <a:pt x="375" y="985"/>
                  </a:lnTo>
                  <a:lnTo>
                    <a:pt x="375" y="985"/>
                  </a:lnTo>
                  <a:lnTo>
                    <a:pt x="375" y="984"/>
                  </a:lnTo>
                  <a:lnTo>
                    <a:pt x="375" y="984"/>
                  </a:lnTo>
                  <a:lnTo>
                    <a:pt x="375" y="982"/>
                  </a:lnTo>
                  <a:lnTo>
                    <a:pt x="374" y="979"/>
                  </a:lnTo>
                  <a:close/>
                  <a:moveTo>
                    <a:pt x="661" y="951"/>
                  </a:moveTo>
                  <a:lnTo>
                    <a:pt x="661" y="959"/>
                  </a:lnTo>
                  <a:lnTo>
                    <a:pt x="663" y="956"/>
                  </a:lnTo>
                  <a:lnTo>
                    <a:pt x="664" y="955"/>
                  </a:lnTo>
                  <a:lnTo>
                    <a:pt x="664" y="955"/>
                  </a:lnTo>
                  <a:lnTo>
                    <a:pt x="664" y="954"/>
                  </a:lnTo>
                  <a:lnTo>
                    <a:pt x="664" y="954"/>
                  </a:lnTo>
                  <a:lnTo>
                    <a:pt x="663" y="953"/>
                  </a:lnTo>
                  <a:lnTo>
                    <a:pt x="661" y="951"/>
                  </a:lnTo>
                  <a:close/>
                  <a:moveTo>
                    <a:pt x="732" y="914"/>
                  </a:moveTo>
                  <a:lnTo>
                    <a:pt x="720" y="930"/>
                  </a:lnTo>
                  <a:lnTo>
                    <a:pt x="724" y="930"/>
                  </a:lnTo>
                  <a:lnTo>
                    <a:pt x="732" y="914"/>
                  </a:lnTo>
                  <a:close/>
                  <a:moveTo>
                    <a:pt x="449" y="901"/>
                  </a:moveTo>
                  <a:lnTo>
                    <a:pt x="449" y="909"/>
                  </a:lnTo>
                  <a:lnTo>
                    <a:pt x="451" y="907"/>
                  </a:lnTo>
                  <a:lnTo>
                    <a:pt x="451" y="906"/>
                  </a:lnTo>
                  <a:lnTo>
                    <a:pt x="452" y="906"/>
                  </a:lnTo>
                  <a:lnTo>
                    <a:pt x="452" y="904"/>
                  </a:lnTo>
                  <a:lnTo>
                    <a:pt x="451" y="904"/>
                  </a:lnTo>
                  <a:lnTo>
                    <a:pt x="451" y="903"/>
                  </a:lnTo>
                  <a:lnTo>
                    <a:pt x="449" y="901"/>
                  </a:lnTo>
                  <a:close/>
                  <a:moveTo>
                    <a:pt x="470" y="880"/>
                  </a:moveTo>
                  <a:lnTo>
                    <a:pt x="461" y="885"/>
                  </a:lnTo>
                  <a:lnTo>
                    <a:pt x="466" y="904"/>
                  </a:lnTo>
                  <a:lnTo>
                    <a:pt x="478" y="901"/>
                  </a:lnTo>
                  <a:lnTo>
                    <a:pt x="476" y="893"/>
                  </a:lnTo>
                  <a:lnTo>
                    <a:pt x="475" y="888"/>
                  </a:lnTo>
                  <a:lnTo>
                    <a:pt x="473" y="885"/>
                  </a:lnTo>
                  <a:lnTo>
                    <a:pt x="470" y="880"/>
                  </a:lnTo>
                  <a:close/>
                  <a:moveTo>
                    <a:pt x="478" y="872"/>
                  </a:moveTo>
                  <a:lnTo>
                    <a:pt x="482" y="885"/>
                  </a:lnTo>
                  <a:lnTo>
                    <a:pt x="487" y="885"/>
                  </a:lnTo>
                  <a:lnTo>
                    <a:pt x="485" y="881"/>
                  </a:lnTo>
                  <a:lnTo>
                    <a:pt x="485" y="879"/>
                  </a:lnTo>
                  <a:lnTo>
                    <a:pt x="483" y="877"/>
                  </a:lnTo>
                  <a:lnTo>
                    <a:pt x="483" y="877"/>
                  </a:lnTo>
                  <a:lnTo>
                    <a:pt x="483" y="876"/>
                  </a:lnTo>
                  <a:lnTo>
                    <a:pt x="483" y="876"/>
                  </a:lnTo>
                  <a:lnTo>
                    <a:pt x="482" y="874"/>
                  </a:lnTo>
                  <a:lnTo>
                    <a:pt x="480" y="873"/>
                  </a:lnTo>
                  <a:lnTo>
                    <a:pt x="478" y="872"/>
                  </a:lnTo>
                  <a:close/>
                  <a:moveTo>
                    <a:pt x="899" y="867"/>
                  </a:moveTo>
                  <a:lnTo>
                    <a:pt x="894" y="876"/>
                  </a:lnTo>
                  <a:lnTo>
                    <a:pt x="896" y="874"/>
                  </a:lnTo>
                  <a:lnTo>
                    <a:pt x="899" y="873"/>
                  </a:lnTo>
                  <a:lnTo>
                    <a:pt x="899" y="873"/>
                  </a:lnTo>
                  <a:lnTo>
                    <a:pt x="900" y="872"/>
                  </a:lnTo>
                  <a:lnTo>
                    <a:pt x="900" y="872"/>
                  </a:lnTo>
                  <a:lnTo>
                    <a:pt x="900" y="872"/>
                  </a:lnTo>
                  <a:lnTo>
                    <a:pt x="900" y="870"/>
                  </a:lnTo>
                  <a:lnTo>
                    <a:pt x="899" y="867"/>
                  </a:lnTo>
                  <a:close/>
                  <a:moveTo>
                    <a:pt x="695" y="855"/>
                  </a:moveTo>
                  <a:lnTo>
                    <a:pt x="691" y="867"/>
                  </a:lnTo>
                  <a:lnTo>
                    <a:pt x="693" y="865"/>
                  </a:lnTo>
                  <a:lnTo>
                    <a:pt x="694" y="864"/>
                  </a:lnTo>
                  <a:lnTo>
                    <a:pt x="695" y="863"/>
                  </a:lnTo>
                  <a:lnTo>
                    <a:pt x="696" y="862"/>
                  </a:lnTo>
                  <a:lnTo>
                    <a:pt x="696" y="862"/>
                  </a:lnTo>
                  <a:lnTo>
                    <a:pt x="696" y="861"/>
                  </a:lnTo>
                  <a:lnTo>
                    <a:pt x="695" y="858"/>
                  </a:lnTo>
                  <a:lnTo>
                    <a:pt x="695" y="855"/>
                  </a:lnTo>
                  <a:close/>
                  <a:moveTo>
                    <a:pt x="770" y="839"/>
                  </a:moveTo>
                  <a:lnTo>
                    <a:pt x="767" y="849"/>
                  </a:lnTo>
                  <a:lnTo>
                    <a:pt x="765" y="857"/>
                  </a:lnTo>
                  <a:lnTo>
                    <a:pt x="759" y="865"/>
                  </a:lnTo>
                  <a:lnTo>
                    <a:pt x="753" y="876"/>
                  </a:lnTo>
                  <a:lnTo>
                    <a:pt x="765" y="876"/>
                  </a:lnTo>
                  <a:lnTo>
                    <a:pt x="770" y="865"/>
                  </a:lnTo>
                  <a:lnTo>
                    <a:pt x="773" y="858"/>
                  </a:lnTo>
                  <a:lnTo>
                    <a:pt x="779" y="854"/>
                  </a:lnTo>
                  <a:lnTo>
                    <a:pt x="786" y="847"/>
                  </a:lnTo>
                  <a:lnTo>
                    <a:pt x="786" y="843"/>
                  </a:lnTo>
                  <a:lnTo>
                    <a:pt x="770" y="839"/>
                  </a:lnTo>
                  <a:close/>
                  <a:moveTo>
                    <a:pt x="753" y="826"/>
                  </a:moveTo>
                  <a:lnTo>
                    <a:pt x="736" y="847"/>
                  </a:lnTo>
                  <a:lnTo>
                    <a:pt x="717" y="864"/>
                  </a:lnTo>
                  <a:lnTo>
                    <a:pt x="699" y="879"/>
                  </a:lnTo>
                  <a:lnTo>
                    <a:pt x="681" y="894"/>
                  </a:lnTo>
                  <a:lnTo>
                    <a:pt x="664" y="909"/>
                  </a:lnTo>
                  <a:lnTo>
                    <a:pt x="649" y="926"/>
                  </a:lnTo>
                  <a:lnTo>
                    <a:pt x="636" y="946"/>
                  </a:lnTo>
                  <a:lnTo>
                    <a:pt x="703" y="904"/>
                  </a:lnTo>
                  <a:lnTo>
                    <a:pt x="701" y="896"/>
                  </a:lnTo>
                  <a:lnTo>
                    <a:pt x="702" y="888"/>
                  </a:lnTo>
                  <a:lnTo>
                    <a:pt x="706" y="881"/>
                  </a:lnTo>
                  <a:lnTo>
                    <a:pt x="715" y="876"/>
                  </a:lnTo>
                  <a:lnTo>
                    <a:pt x="728" y="872"/>
                  </a:lnTo>
                  <a:lnTo>
                    <a:pt x="737" y="863"/>
                  </a:lnTo>
                  <a:lnTo>
                    <a:pt x="745" y="854"/>
                  </a:lnTo>
                  <a:lnTo>
                    <a:pt x="752" y="844"/>
                  </a:lnTo>
                  <a:lnTo>
                    <a:pt x="756" y="835"/>
                  </a:lnTo>
                  <a:lnTo>
                    <a:pt x="753" y="826"/>
                  </a:lnTo>
                  <a:close/>
                  <a:moveTo>
                    <a:pt x="736" y="810"/>
                  </a:moveTo>
                  <a:lnTo>
                    <a:pt x="736" y="822"/>
                  </a:lnTo>
                  <a:lnTo>
                    <a:pt x="745" y="814"/>
                  </a:lnTo>
                  <a:lnTo>
                    <a:pt x="736" y="810"/>
                  </a:lnTo>
                  <a:close/>
                  <a:moveTo>
                    <a:pt x="836" y="802"/>
                  </a:moveTo>
                  <a:lnTo>
                    <a:pt x="803" y="831"/>
                  </a:lnTo>
                  <a:lnTo>
                    <a:pt x="815" y="835"/>
                  </a:lnTo>
                  <a:lnTo>
                    <a:pt x="822" y="824"/>
                  </a:lnTo>
                  <a:lnTo>
                    <a:pt x="829" y="817"/>
                  </a:lnTo>
                  <a:lnTo>
                    <a:pt x="836" y="810"/>
                  </a:lnTo>
                  <a:lnTo>
                    <a:pt x="844" y="802"/>
                  </a:lnTo>
                  <a:lnTo>
                    <a:pt x="836" y="802"/>
                  </a:lnTo>
                  <a:close/>
                  <a:moveTo>
                    <a:pt x="587" y="776"/>
                  </a:moveTo>
                  <a:lnTo>
                    <a:pt x="582" y="786"/>
                  </a:lnTo>
                  <a:lnTo>
                    <a:pt x="590" y="776"/>
                  </a:lnTo>
                  <a:lnTo>
                    <a:pt x="587" y="776"/>
                  </a:lnTo>
                  <a:close/>
                  <a:moveTo>
                    <a:pt x="923" y="744"/>
                  </a:moveTo>
                  <a:lnTo>
                    <a:pt x="923" y="765"/>
                  </a:lnTo>
                  <a:lnTo>
                    <a:pt x="929" y="760"/>
                  </a:lnTo>
                  <a:lnTo>
                    <a:pt x="931" y="757"/>
                  </a:lnTo>
                  <a:lnTo>
                    <a:pt x="934" y="752"/>
                  </a:lnTo>
                  <a:lnTo>
                    <a:pt x="936" y="744"/>
                  </a:lnTo>
                  <a:lnTo>
                    <a:pt x="923" y="744"/>
                  </a:lnTo>
                  <a:close/>
                  <a:moveTo>
                    <a:pt x="661" y="711"/>
                  </a:moveTo>
                  <a:lnTo>
                    <a:pt x="661" y="723"/>
                  </a:lnTo>
                  <a:lnTo>
                    <a:pt x="674" y="715"/>
                  </a:lnTo>
                  <a:lnTo>
                    <a:pt x="661" y="711"/>
                  </a:lnTo>
                  <a:close/>
                  <a:moveTo>
                    <a:pt x="1162" y="698"/>
                  </a:moveTo>
                  <a:lnTo>
                    <a:pt x="1162" y="707"/>
                  </a:lnTo>
                  <a:lnTo>
                    <a:pt x="1163" y="705"/>
                  </a:lnTo>
                  <a:lnTo>
                    <a:pt x="1164" y="704"/>
                  </a:lnTo>
                  <a:lnTo>
                    <a:pt x="1164" y="702"/>
                  </a:lnTo>
                  <a:lnTo>
                    <a:pt x="1164" y="702"/>
                  </a:lnTo>
                  <a:lnTo>
                    <a:pt x="1164" y="702"/>
                  </a:lnTo>
                  <a:lnTo>
                    <a:pt x="1163" y="701"/>
                  </a:lnTo>
                  <a:lnTo>
                    <a:pt x="1162" y="698"/>
                  </a:lnTo>
                  <a:close/>
                  <a:moveTo>
                    <a:pt x="678" y="694"/>
                  </a:moveTo>
                  <a:lnTo>
                    <a:pt x="670" y="698"/>
                  </a:lnTo>
                  <a:lnTo>
                    <a:pt x="678" y="711"/>
                  </a:lnTo>
                  <a:lnTo>
                    <a:pt x="686" y="694"/>
                  </a:lnTo>
                  <a:lnTo>
                    <a:pt x="678" y="694"/>
                  </a:lnTo>
                  <a:close/>
                  <a:moveTo>
                    <a:pt x="857" y="632"/>
                  </a:moveTo>
                  <a:lnTo>
                    <a:pt x="855" y="634"/>
                  </a:lnTo>
                  <a:lnTo>
                    <a:pt x="853" y="635"/>
                  </a:lnTo>
                  <a:lnTo>
                    <a:pt x="853" y="637"/>
                  </a:lnTo>
                  <a:lnTo>
                    <a:pt x="853" y="638"/>
                  </a:lnTo>
                  <a:lnTo>
                    <a:pt x="852" y="638"/>
                  </a:lnTo>
                  <a:lnTo>
                    <a:pt x="852" y="638"/>
                  </a:lnTo>
                  <a:lnTo>
                    <a:pt x="850" y="638"/>
                  </a:lnTo>
                  <a:lnTo>
                    <a:pt x="848" y="639"/>
                  </a:lnTo>
                  <a:lnTo>
                    <a:pt x="844" y="640"/>
                  </a:lnTo>
                  <a:lnTo>
                    <a:pt x="848" y="644"/>
                  </a:lnTo>
                  <a:lnTo>
                    <a:pt x="851" y="645"/>
                  </a:lnTo>
                  <a:lnTo>
                    <a:pt x="852" y="646"/>
                  </a:lnTo>
                  <a:lnTo>
                    <a:pt x="855" y="646"/>
                  </a:lnTo>
                  <a:lnTo>
                    <a:pt x="855" y="646"/>
                  </a:lnTo>
                  <a:lnTo>
                    <a:pt x="856" y="646"/>
                  </a:lnTo>
                  <a:lnTo>
                    <a:pt x="856" y="647"/>
                  </a:lnTo>
                  <a:lnTo>
                    <a:pt x="855" y="648"/>
                  </a:lnTo>
                  <a:lnTo>
                    <a:pt x="855" y="649"/>
                  </a:lnTo>
                  <a:lnTo>
                    <a:pt x="853" y="653"/>
                  </a:lnTo>
                  <a:lnTo>
                    <a:pt x="853" y="657"/>
                  </a:lnTo>
                  <a:lnTo>
                    <a:pt x="828" y="674"/>
                  </a:lnTo>
                  <a:lnTo>
                    <a:pt x="818" y="665"/>
                  </a:lnTo>
                  <a:lnTo>
                    <a:pt x="809" y="663"/>
                  </a:lnTo>
                  <a:lnTo>
                    <a:pt x="801" y="665"/>
                  </a:lnTo>
                  <a:lnTo>
                    <a:pt x="792" y="670"/>
                  </a:lnTo>
                  <a:lnTo>
                    <a:pt x="784" y="677"/>
                  </a:lnTo>
                  <a:lnTo>
                    <a:pt x="774" y="684"/>
                  </a:lnTo>
                  <a:lnTo>
                    <a:pt x="765" y="690"/>
                  </a:lnTo>
                  <a:lnTo>
                    <a:pt x="765" y="686"/>
                  </a:lnTo>
                  <a:lnTo>
                    <a:pt x="765" y="685"/>
                  </a:lnTo>
                  <a:lnTo>
                    <a:pt x="765" y="684"/>
                  </a:lnTo>
                  <a:lnTo>
                    <a:pt x="766" y="683"/>
                  </a:lnTo>
                  <a:lnTo>
                    <a:pt x="766" y="683"/>
                  </a:lnTo>
                  <a:lnTo>
                    <a:pt x="766" y="683"/>
                  </a:lnTo>
                  <a:lnTo>
                    <a:pt x="766" y="682"/>
                  </a:lnTo>
                  <a:lnTo>
                    <a:pt x="765" y="682"/>
                  </a:lnTo>
                  <a:lnTo>
                    <a:pt x="764" y="681"/>
                  </a:lnTo>
                  <a:lnTo>
                    <a:pt x="761" y="678"/>
                  </a:lnTo>
                  <a:lnTo>
                    <a:pt x="754" y="692"/>
                  </a:lnTo>
                  <a:lnTo>
                    <a:pt x="744" y="706"/>
                  </a:lnTo>
                  <a:lnTo>
                    <a:pt x="734" y="720"/>
                  </a:lnTo>
                  <a:lnTo>
                    <a:pt x="723" y="732"/>
                  </a:lnTo>
                  <a:lnTo>
                    <a:pt x="717" y="745"/>
                  </a:lnTo>
                  <a:lnTo>
                    <a:pt x="716" y="757"/>
                  </a:lnTo>
                  <a:lnTo>
                    <a:pt x="702" y="757"/>
                  </a:lnTo>
                  <a:lnTo>
                    <a:pt x="693" y="757"/>
                  </a:lnTo>
                  <a:lnTo>
                    <a:pt x="686" y="759"/>
                  </a:lnTo>
                  <a:lnTo>
                    <a:pt x="680" y="762"/>
                  </a:lnTo>
                  <a:lnTo>
                    <a:pt x="674" y="768"/>
                  </a:lnTo>
                  <a:lnTo>
                    <a:pt x="678" y="797"/>
                  </a:lnTo>
                  <a:lnTo>
                    <a:pt x="653" y="810"/>
                  </a:lnTo>
                  <a:lnTo>
                    <a:pt x="657" y="797"/>
                  </a:lnTo>
                  <a:lnTo>
                    <a:pt x="620" y="814"/>
                  </a:lnTo>
                  <a:lnTo>
                    <a:pt x="629" y="813"/>
                  </a:lnTo>
                  <a:lnTo>
                    <a:pt x="635" y="813"/>
                  </a:lnTo>
                  <a:lnTo>
                    <a:pt x="637" y="813"/>
                  </a:lnTo>
                  <a:lnTo>
                    <a:pt x="640" y="814"/>
                  </a:lnTo>
                  <a:lnTo>
                    <a:pt x="645" y="818"/>
                  </a:lnTo>
                  <a:lnTo>
                    <a:pt x="636" y="821"/>
                  </a:lnTo>
                  <a:lnTo>
                    <a:pt x="623" y="829"/>
                  </a:lnTo>
                  <a:lnTo>
                    <a:pt x="608" y="840"/>
                  </a:lnTo>
                  <a:lnTo>
                    <a:pt x="589" y="854"/>
                  </a:lnTo>
                  <a:lnTo>
                    <a:pt x="568" y="870"/>
                  </a:lnTo>
                  <a:lnTo>
                    <a:pt x="547" y="888"/>
                  </a:lnTo>
                  <a:lnTo>
                    <a:pt x="524" y="908"/>
                  </a:lnTo>
                  <a:lnTo>
                    <a:pt x="502" y="927"/>
                  </a:lnTo>
                  <a:lnTo>
                    <a:pt x="479" y="948"/>
                  </a:lnTo>
                  <a:lnTo>
                    <a:pt x="457" y="968"/>
                  </a:lnTo>
                  <a:lnTo>
                    <a:pt x="436" y="986"/>
                  </a:lnTo>
                  <a:lnTo>
                    <a:pt x="417" y="1004"/>
                  </a:lnTo>
                  <a:lnTo>
                    <a:pt x="401" y="1020"/>
                  </a:lnTo>
                  <a:lnTo>
                    <a:pt x="388" y="1031"/>
                  </a:lnTo>
                  <a:lnTo>
                    <a:pt x="379" y="1042"/>
                  </a:lnTo>
                  <a:lnTo>
                    <a:pt x="371" y="1062"/>
                  </a:lnTo>
                  <a:lnTo>
                    <a:pt x="359" y="1082"/>
                  </a:lnTo>
                  <a:lnTo>
                    <a:pt x="343" y="1099"/>
                  </a:lnTo>
                  <a:lnTo>
                    <a:pt x="324" y="1111"/>
                  </a:lnTo>
                  <a:lnTo>
                    <a:pt x="337" y="1124"/>
                  </a:lnTo>
                  <a:lnTo>
                    <a:pt x="326" y="1122"/>
                  </a:lnTo>
                  <a:lnTo>
                    <a:pt x="322" y="1120"/>
                  </a:lnTo>
                  <a:lnTo>
                    <a:pt x="318" y="1120"/>
                  </a:lnTo>
                  <a:lnTo>
                    <a:pt x="315" y="1121"/>
                  </a:lnTo>
                  <a:lnTo>
                    <a:pt x="308" y="1124"/>
                  </a:lnTo>
                  <a:lnTo>
                    <a:pt x="307" y="1137"/>
                  </a:lnTo>
                  <a:lnTo>
                    <a:pt x="304" y="1146"/>
                  </a:lnTo>
                  <a:lnTo>
                    <a:pt x="302" y="1151"/>
                  </a:lnTo>
                  <a:lnTo>
                    <a:pt x="299" y="1155"/>
                  </a:lnTo>
                  <a:lnTo>
                    <a:pt x="294" y="1156"/>
                  </a:lnTo>
                  <a:lnTo>
                    <a:pt x="290" y="1158"/>
                  </a:lnTo>
                  <a:lnTo>
                    <a:pt x="286" y="1162"/>
                  </a:lnTo>
                  <a:lnTo>
                    <a:pt x="282" y="1167"/>
                  </a:lnTo>
                  <a:lnTo>
                    <a:pt x="279" y="1178"/>
                  </a:lnTo>
                  <a:lnTo>
                    <a:pt x="290" y="1181"/>
                  </a:lnTo>
                  <a:lnTo>
                    <a:pt x="303" y="1173"/>
                  </a:lnTo>
                  <a:lnTo>
                    <a:pt x="316" y="1152"/>
                  </a:lnTo>
                  <a:lnTo>
                    <a:pt x="331" y="1135"/>
                  </a:lnTo>
                  <a:lnTo>
                    <a:pt x="349" y="1120"/>
                  </a:lnTo>
                  <a:lnTo>
                    <a:pt x="366" y="1106"/>
                  </a:lnTo>
                  <a:lnTo>
                    <a:pt x="383" y="1094"/>
                  </a:lnTo>
                  <a:lnTo>
                    <a:pt x="399" y="1082"/>
                  </a:lnTo>
                  <a:lnTo>
                    <a:pt x="397" y="1079"/>
                  </a:lnTo>
                  <a:lnTo>
                    <a:pt x="396" y="1076"/>
                  </a:lnTo>
                  <a:lnTo>
                    <a:pt x="396" y="1075"/>
                  </a:lnTo>
                  <a:lnTo>
                    <a:pt x="395" y="1074"/>
                  </a:lnTo>
                  <a:lnTo>
                    <a:pt x="395" y="1073"/>
                  </a:lnTo>
                  <a:lnTo>
                    <a:pt x="395" y="1072"/>
                  </a:lnTo>
                  <a:lnTo>
                    <a:pt x="395" y="1069"/>
                  </a:lnTo>
                  <a:lnTo>
                    <a:pt x="395" y="1066"/>
                  </a:lnTo>
                  <a:lnTo>
                    <a:pt x="424" y="1046"/>
                  </a:lnTo>
                  <a:lnTo>
                    <a:pt x="452" y="1024"/>
                  </a:lnTo>
                  <a:lnTo>
                    <a:pt x="479" y="1001"/>
                  </a:lnTo>
                  <a:lnTo>
                    <a:pt x="504" y="979"/>
                  </a:lnTo>
                  <a:lnTo>
                    <a:pt x="529" y="961"/>
                  </a:lnTo>
                  <a:lnTo>
                    <a:pt x="553" y="946"/>
                  </a:lnTo>
                  <a:lnTo>
                    <a:pt x="545" y="925"/>
                  </a:lnTo>
                  <a:lnTo>
                    <a:pt x="557" y="922"/>
                  </a:lnTo>
                  <a:lnTo>
                    <a:pt x="565" y="918"/>
                  </a:lnTo>
                  <a:lnTo>
                    <a:pt x="571" y="914"/>
                  </a:lnTo>
                  <a:lnTo>
                    <a:pt x="575" y="908"/>
                  </a:lnTo>
                  <a:lnTo>
                    <a:pt x="581" y="902"/>
                  </a:lnTo>
                  <a:lnTo>
                    <a:pt x="590" y="896"/>
                  </a:lnTo>
                  <a:lnTo>
                    <a:pt x="574" y="925"/>
                  </a:lnTo>
                  <a:lnTo>
                    <a:pt x="587" y="922"/>
                  </a:lnTo>
                  <a:lnTo>
                    <a:pt x="603" y="914"/>
                  </a:lnTo>
                  <a:lnTo>
                    <a:pt x="618" y="904"/>
                  </a:lnTo>
                  <a:lnTo>
                    <a:pt x="634" y="894"/>
                  </a:lnTo>
                  <a:lnTo>
                    <a:pt x="645" y="882"/>
                  </a:lnTo>
                  <a:lnTo>
                    <a:pt x="653" y="872"/>
                  </a:lnTo>
                  <a:lnTo>
                    <a:pt x="638" y="881"/>
                  </a:lnTo>
                  <a:lnTo>
                    <a:pt x="623" y="889"/>
                  </a:lnTo>
                  <a:lnTo>
                    <a:pt x="607" y="894"/>
                  </a:lnTo>
                  <a:lnTo>
                    <a:pt x="590" y="896"/>
                  </a:lnTo>
                  <a:lnTo>
                    <a:pt x="603" y="880"/>
                  </a:lnTo>
                  <a:lnTo>
                    <a:pt x="623" y="876"/>
                  </a:lnTo>
                  <a:lnTo>
                    <a:pt x="638" y="869"/>
                  </a:lnTo>
                  <a:lnTo>
                    <a:pt x="653" y="862"/>
                  </a:lnTo>
                  <a:lnTo>
                    <a:pt x="670" y="855"/>
                  </a:lnTo>
                  <a:lnTo>
                    <a:pt x="670" y="851"/>
                  </a:lnTo>
                  <a:lnTo>
                    <a:pt x="657" y="850"/>
                  </a:lnTo>
                  <a:lnTo>
                    <a:pt x="649" y="851"/>
                  </a:lnTo>
                  <a:lnTo>
                    <a:pt x="642" y="851"/>
                  </a:lnTo>
                  <a:lnTo>
                    <a:pt x="635" y="852"/>
                  </a:lnTo>
                  <a:lnTo>
                    <a:pt x="624" y="855"/>
                  </a:lnTo>
                  <a:lnTo>
                    <a:pt x="645" y="839"/>
                  </a:lnTo>
                  <a:lnTo>
                    <a:pt x="666" y="843"/>
                  </a:lnTo>
                  <a:lnTo>
                    <a:pt x="661" y="835"/>
                  </a:lnTo>
                  <a:lnTo>
                    <a:pt x="659" y="831"/>
                  </a:lnTo>
                  <a:lnTo>
                    <a:pt x="660" y="828"/>
                  </a:lnTo>
                  <a:lnTo>
                    <a:pt x="664" y="826"/>
                  </a:lnTo>
                  <a:lnTo>
                    <a:pt x="674" y="822"/>
                  </a:lnTo>
                  <a:lnTo>
                    <a:pt x="679" y="814"/>
                  </a:lnTo>
                  <a:lnTo>
                    <a:pt x="682" y="809"/>
                  </a:lnTo>
                  <a:lnTo>
                    <a:pt x="689" y="805"/>
                  </a:lnTo>
                  <a:lnTo>
                    <a:pt x="699" y="802"/>
                  </a:lnTo>
                  <a:lnTo>
                    <a:pt x="678" y="826"/>
                  </a:lnTo>
                  <a:lnTo>
                    <a:pt x="682" y="826"/>
                  </a:lnTo>
                  <a:lnTo>
                    <a:pt x="703" y="818"/>
                  </a:lnTo>
                  <a:lnTo>
                    <a:pt x="708" y="804"/>
                  </a:lnTo>
                  <a:lnTo>
                    <a:pt x="716" y="789"/>
                  </a:lnTo>
                  <a:lnTo>
                    <a:pt x="725" y="775"/>
                  </a:lnTo>
                  <a:lnTo>
                    <a:pt x="737" y="764"/>
                  </a:lnTo>
                  <a:lnTo>
                    <a:pt x="749" y="757"/>
                  </a:lnTo>
                  <a:lnTo>
                    <a:pt x="741" y="747"/>
                  </a:lnTo>
                  <a:lnTo>
                    <a:pt x="728" y="760"/>
                  </a:lnTo>
                  <a:lnTo>
                    <a:pt x="728" y="744"/>
                  </a:lnTo>
                  <a:lnTo>
                    <a:pt x="741" y="739"/>
                  </a:lnTo>
                  <a:lnTo>
                    <a:pt x="748" y="745"/>
                  </a:lnTo>
                  <a:lnTo>
                    <a:pt x="752" y="750"/>
                  </a:lnTo>
                  <a:lnTo>
                    <a:pt x="756" y="752"/>
                  </a:lnTo>
                  <a:lnTo>
                    <a:pt x="759" y="751"/>
                  </a:lnTo>
                  <a:lnTo>
                    <a:pt x="765" y="747"/>
                  </a:lnTo>
                  <a:lnTo>
                    <a:pt x="782" y="744"/>
                  </a:lnTo>
                  <a:lnTo>
                    <a:pt x="770" y="727"/>
                  </a:lnTo>
                  <a:lnTo>
                    <a:pt x="785" y="728"/>
                  </a:lnTo>
                  <a:lnTo>
                    <a:pt x="798" y="727"/>
                  </a:lnTo>
                  <a:lnTo>
                    <a:pt x="809" y="723"/>
                  </a:lnTo>
                  <a:lnTo>
                    <a:pt x="820" y="715"/>
                  </a:lnTo>
                  <a:lnTo>
                    <a:pt x="811" y="707"/>
                  </a:lnTo>
                  <a:lnTo>
                    <a:pt x="782" y="715"/>
                  </a:lnTo>
                  <a:lnTo>
                    <a:pt x="786" y="707"/>
                  </a:lnTo>
                  <a:lnTo>
                    <a:pt x="808" y="701"/>
                  </a:lnTo>
                  <a:lnTo>
                    <a:pt x="827" y="694"/>
                  </a:lnTo>
                  <a:lnTo>
                    <a:pt x="843" y="686"/>
                  </a:lnTo>
                  <a:lnTo>
                    <a:pt x="859" y="676"/>
                  </a:lnTo>
                  <a:lnTo>
                    <a:pt x="875" y="667"/>
                  </a:lnTo>
                  <a:lnTo>
                    <a:pt x="894" y="657"/>
                  </a:lnTo>
                  <a:lnTo>
                    <a:pt x="886" y="645"/>
                  </a:lnTo>
                  <a:lnTo>
                    <a:pt x="878" y="646"/>
                  </a:lnTo>
                  <a:lnTo>
                    <a:pt x="873" y="646"/>
                  </a:lnTo>
                  <a:lnTo>
                    <a:pt x="870" y="645"/>
                  </a:lnTo>
                  <a:lnTo>
                    <a:pt x="864" y="640"/>
                  </a:lnTo>
                  <a:lnTo>
                    <a:pt x="857" y="632"/>
                  </a:lnTo>
                  <a:close/>
                  <a:moveTo>
                    <a:pt x="1065" y="619"/>
                  </a:moveTo>
                  <a:lnTo>
                    <a:pt x="1062" y="629"/>
                  </a:lnTo>
                  <a:lnTo>
                    <a:pt x="1063" y="626"/>
                  </a:lnTo>
                  <a:lnTo>
                    <a:pt x="1065" y="625"/>
                  </a:lnTo>
                  <a:lnTo>
                    <a:pt x="1066" y="625"/>
                  </a:lnTo>
                  <a:lnTo>
                    <a:pt x="1066" y="625"/>
                  </a:lnTo>
                  <a:lnTo>
                    <a:pt x="1066" y="624"/>
                  </a:lnTo>
                  <a:lnTo>
                    <a:pt x="1066" y="624"/>
                  </a:lnTo>
                  <a:lnTo>
                    <a:pt x="1066" y="623"/>
                  </a:lnTo>
                  <a:lnTo>
                    <a:pt x="1065" y="619"/>
                  </a:lnTo>
                  <a:close/>
                  <a:moveTo>
                    <a:pt x="912" y="608"/>
                  </a:moveTo>
                  <a:lnTo>
                    <a:pt x="907" y="632"/>
                  </a:lnTo>
                  <a:lnTo>
                    <a:pt x="912" y="632"/>
                  </a:lnTo>
                  <a:lnTo>
                    <a:pt x="913" y="627"/>
                  </a:lnTo>
                  <a:lnTo>
                    <a:pt x="913" y="625"/>
                  </a:lnTo>
                  <a:lnTo>
                    <a:pt x="913" y="623"/>
                  </a:lnTo>
                  <a:lnTo>
                    <a:pt x="914" y="622"/>
                  </a:lnTo>
                  <a:lnTo>
                    <a:pt x="914" y="620"/>
                  </a:lnTo>
                  <a:lnTo>
                    <a:pt x="915" y="620"/>
                  </a:lnTo>
                  <a:lnTo>
                    <a:pt x="915" y="619"/>
                  </a:lnTo>
                  <a:lnTo>
                    <a:pt x="917" y="618"/>
                  </a:lnTo>
                  <a:lnTo>
                    <a:pt x="920" y="616"/>
                  </a:lnTo>
                  <a:lnTo>
                    <a:pt x="917" y="614"/>
                  </a:lnTo>
                  <a:lnTo>
                    <a:pt x="917" y="612"/>
                  </a:lnTo>
                  <a:lnTo>
                    <a:pt x="916" y="611"/>
                  </a:lnTo>
                  <a:lnTo>
                    <a:pt x="916" y="611"/>
                  </a:lnTo>
                  <a:lnTo>
                    <a:pt x="916" y="610"/>
                  </a:lnTo>
                  <a:lnTo>
                    <a:pt x="915" y="610"/>
                  </a:lnTo>
                  <a:lnTo>
                    <a:pt x="914" y="609"/>
                  </a:lnTo>
                  <a:lnTo>
                    <a:pt x="912" y="608"/>
                  </a:lnTo>
                  <a:close/>
                  <a:moveTo>
                    <a:pt x="986" y="603"/>
                  </a:moveTo>
                  <a:lnTo>
                    <a:pt x="991" y="611"/>
                  </a:lnTo>
                  <a:lnTo>
                    <a:pt x="989" y="610"/>
                  </a:lnTo>
                  <a:lnTo>
                    <a:pt x="989" y="609"/>
                  </a:lnTo>
                  <a:lnTo>
                    <a:pt x="991" y="609"/>
                  </a:lnTo>
                  <a:lnTo>
                    <a:pt x="991" y="608"/>
                  </a:lnTo>
                  <a:lnTo>
                    <a:pt x="991" y="608"/>
                  </a:lnTo>
                  <a:lnTo>
                    <a:pt x="989" y="607"/>
                  </a:lnTo>
                  <a:lnTo>
                    <a:pt x="988" y="605"/>
                  </a:lnTo>
                  <a:lnTo>
                    <a:pt x="986" y="603"/>
                  </a:lnTo>
                  <a:close/>
                  <a:moveTo>
                    <a:pt x="1123" y="574"/>
                  </a:moveTo>
                  <a:lnTo>
                    <a:pt x="1120" y="590"/>
                  </a:lnTo>
                  <a:lnTo>
                    <a:pt x="1123" y="590"/>
                  </a:lnTo>
                  <a:lnTo>
                    <a:pt x="1131" y="582"/>
                  </a:lnTo>
                  <a:lnTo>
                    <a:pt x="1123" y="574"/>
                  </a:lnTo>
                  <a:close/>
                  <a:moveTo>
                    <a:pt x="811" y="120"/>
                  </a:moveTo>
                  <a:lnTo>
                    <a:pt x="818" y="123"/>
                  </a:lnTo>
                  <a:lnTo>
                    <a:pt x="823" y="125"/>
                  </a:lnTo>
                  <a:lnTo>
                    <a:pt x="827" y="124"/>
                  </a:lnTo>
                  <a:lnTo>
                    <a:pt x="832" y="120"/>
                  </a:lnTo>
                  <a:lnTo>
                    <a:pt x="811" y="120"/>
                  </a:lnTo>
                  <a:close/>
                  <a:moveTo>
                    <a:pt x="1049" y="0"/>
                  </a:moveTo>
                  <a:lnTo>
                    <a:pt x="1085" y="1"/>
                  </a:lnTo>
                  <a:lnTo>
                    <a:pt x="1122" y="3"/>
                  </a:lnTo>
                  <a:lnTo>
                    <a:pt x="1159" y="9"/>
                  </a:lnTo>
                  <a:lnTo>
                    <a:pt x="1198" y="17"/>
                  </a:lnTo>
                  <a:lnTo>
                    <a:pt x="1236" y="27"/>
                  </a:lnTo>
                  <a:lnTo>
                    <a:pt x="1272" y="39"/>
                  </a:lnTo>
                  <a:lnTo>
                    <a:pt x="1307" y="53"/>
                  </a:lnTo>
                  <a:lnTo>
                    <a:pt x="1340" y="69"/>
                  </a:lnTo>
                  <a:lnTo>
                    <a:pt x="1369" y="86"/>
                  </a:lnTo>
                  <a:lnTo>
                    <a:pt x="1394" y="106"/>
                  </a:lnTo>
                  <a:lnTo>
                    <a:pt x="1415" y="127"/>
                  </a:lnTo>
                  <a:lnTo>
                    <a:pt x="1430" y="149"/>
                  </a:lnTo>
                  <a:lnTo>
                    <a:pt x="1441" y="173"/>
                  </a:lnTo>
                  <a:lnTo>
                    <a:pt x="1444" y="197"/>
                  </a:lnTo>
                  <a:lnTo>
                    <a:pt x="1440" y="224"/>
                  </a:lnTo>
                  <a:lnTo>
                    <a:pt x="1452" y="224"/>
                  </a:lnTo>
                  <a:lnTo>
                    <a:pt x="1452" y="203"/>
                  </a:lnTo>
                  <a:lnTo>
                    <a:pt x="1457" y="203"/>
                  </a:lnTo>
                  <a:lnTo>
                    <a:pt x="1469" y="372"/>
                  </a:lnTo>
                  <a:lnTo>
                    <a:pt x="1464" y="389"/>
                  </a:lnTo>
                  <a:lnTo>
                    <a:pt x="1454" y="408"/>
                  </a:lnTo>
                  <a:lnTo>
                    <a:pt x="1441" y="430"/>
                  </a:lnTo>
                  <a:lnTo>
                    <a:pt x="1426" y="454"/>
                  </a:lnTo>
                  <a:lnTo>
                    <a:pt x="1408" y="480"/>
                  </a:lnTo>
                  <a:lnTo>
                    <a:pt x="1391" y="506"/>
                  </a:lnTo>
                  <a:lnTo>
                    <a:pt x="1371" y="532"/>
                  </a:lnTo>
                  <a:lnTo>
                    <a:pt x="1352" y="556"/>
                  </a:lnTo>
                  <a:lnTo>
                    <a:pt x="1335" y="578"/>
                  </a:lnTo>
                  <a:lnTo>
                    <a:pt x="1319" y="596"/>
                  </a:lnTo>
                  <a:lnTo>
                    <a:pt x="1305" y="612"/>
                  </a:lnTo>
                  <a:lnTo>
                    <a:pt x="1294" y="624"/>
                  </a:lnTo>
                  <a:lnTo>
                    <a:pt x="1278" y="638"/>
                  </a:lnTo>
                  <a:lnTo>
                    <a:pt x="1263" y="648"/>
                  </a:lnTo>
                  <a:lnTo>
                    <a:pt x="1248" y="659"/>
                  </a:lnTo>
                  <a:lnTo>
                    <a:pt x="1234" y="670"/>
                  </a:lnTo>
                  <a:lnTo>
                    <a:pt x="1220" y="686"/>
                  </a:lnTo>
                  <a:lnTo>
                    <a:pt x="1228" y="685"/>
                  </a:lnTo>
                  <a:lnTo>
                    <a:pt x="1233" y="683"/>
                  </a:lnTo>
                  <a:lnTo>
                    <a:pt x="1235" y="682"/>
                  </a:lnTo>
                  <a:lnTo>
                    <a:pt x="1236" y="683"/>
                  </a:lnTo>
                  <a:lnTo>
                    <a:pt x="1237" y="686"/>
                  </a:lnTo>
                  <a:lnTo>
                    <a:pt x="1241" y="694"/>
                  </a:lnTo>
                  <a:lnTo>
                    <a:pt x="1231" y="690"/>
                  </a:lnTo>
                  <a:lnTo>
                    <a:pt x="1223" y="704"/>
                  </a:lnTo>
                  <a:lnTo>
                    <a:pt x="1212" y="720"/>
                  </a:lnTo>
                  <a:lnTo>
                    <a:pt x="1197" y="738"/>
                  </a:lnTo>
                  <a:lnTo>
                    <a:pt x="1179" y="759"/>
                  </a:lnTo>
                  <a:lnTo>
                    <a:pt x="1159" y="780"/>
                  </a:lnTo>
                  <a:lnTo>
                    <a:pt x="1140" y="802"/>
                  </a:lnTo>
                  <a:lnTo>
                    <a:pt x="1119" y="824"/>
                  </a:lnTo>
                  <a:lnTo>
                    <a:pt x="1098" y="843"/>
                  </a:lnTo>
                  <a:lnTo>
                    <a:pt x="1078" y="862"/>
                  </a:lnTo>
                  <a:lnTo>
                    <a:pt x="1058" y="877"/>
                  </a:lnTo>
                  <a:lnTo>
                    <a:pt x="1042" y="888"/>
                  </a:lnTo>
                  <a:lnTo>
                    <a:pt x="1028" y="896"/>
                  </a:lnTo>
                  <a:lnTo>
                    <a:pt x="1028" y="901"/>
                  </a:lnTo>
                  <a:lnTo>
                    <a:pt x="1065" y="888"/>
                  </a:lnTo>
                  <a:lnTo>
                    <a:pt x="1028" y="931"/>
                  </a:lnTo>
                  <a:lnTo>
                    <a:pt x="988" y="969"/>
                  </a:lnTo>
                  <a:lnTo>
                    <a:pt x="948" y="1006"/>
                  </a:lnTo>
                  <a:lnTo>
                    <a:pt x="905" y="1043"/>
                  </a:lnTo>
                  <a:lnTo>
                    <a:pt x="862" y="1080"/>
                  </a:lnTo>
                  <a:lnTo>
                    <a:pt x="817" y="1119"/>
                  </a:lnTo>
                  <a:lnTo>
                    <a:pt x="774" y="1161"/>
                  </a:lnTo>
                  <a:lnTo>
                    <a:pt x="745" y="1148"/>
                  </a:lnTo>
                  <a:lnTo>
                    <a:pt x="745" y="1165"/>
                  </a:lnTo>
                  <a:lnTo>
                    <a:pt x="748" y="1167"/>
                  </a:lnTo>
                  <a:lnTo>
                    <a:pt x="749" y="1169"/>
                  </a:lnTo>
                  <a:lnTo>
                    <a:pt x="750" y="1169"/>
                  </a:lnTo>
                  <a:lnTo>
                    <a:pt x="750" y="1170"/>
                  </a:lnTo>
                  <a:lnTo>
                    <a:pt x="750" y="1170"/>
                  </a:lnTo>
                  <a:lnTo>
                    <a:pt x="750" y="1171"/>
                  </a:lnTo>
                  <a:lnTo>
                    <a:pt x="751" y="1172"/>
                  </a:lnTo>
                  <a:lnTo>
                    <a:pt x="751" y="1174"/>
                  </a:lnTo>
                  <a:lnTo>
                    <a:pt x="753" y="1178"/>
                  </a:lnTo>
                  <a:lnTo>
                    <a:pt x="774" y="1173"/>
                  </a:lnTo>
                  <a:lnTo>
                    <a:pt x="765" y="1181"/>
                  </a:lnTo>
                  <a:lnTo>
                    <a:pt x="754" y="1185"/>
                  </a:lnTo>
                  <a:lnTo>
                    <a:pt x="744" y="1188"/>
                  </a:lnTo>
                  <a:lnTo>
                    <a:pt x="732" y="1194"/>
                  </a:lnTo>
                  <a:lnTo>
                    <a:pt x="724" y="1203"/>
                  </a:lnTo>
                  <a:lnTo>
                    <a:pt x="715" y="1216"/>
                  </a:lnTo>
                  <a:lnTo>
                    <a:pt x="704" y="1232"/>
                  </a:lnTo>
                  <a:lnTo>
                    <a:pt x="693" y="1248"/>
                  </a:lnTo>
                  <a:lnTo>
                    <a:pt x="678" y="1264"/>
                  </a:lnTo>
                  <a:lnTo>
                    <a:pt x="661" y="1277"/>
                  </a:lnTo>
                  <a:lnTo>
                    <a:pt x="649" y="1277"/>
                  </a:lnTo>
                  <a:lnTo>
                    <a:pt x="657" y="1260"/>
                  </a:lnTo>
                  <a:lnTo>
                    <a:pt x="707" y="1223"/>
                  </a:lnTo>
                  <a:lnTo>
                    <a:pt x="699" y="1223"/>
                  </a:lnTo>
                  <a:lnTo>
                    <a:pt x="695" y="1224"/>
                  </a:lnTo>
                  <a:lnTo>
                    <a:pt x="693" y="1224"/>
                  </a:lnTo>
                  <a:lnTo>
                    <a:pt x="692" y="1223"/>
                  </a:lnTo>
                  <a:lnTo>
                    <a:pt x="686" y="1219"/>
                  </a:lnTo>
                  <a:lnTo>
                    <a:pt x="716" y="1186"/>
                  </a:lnTo>
                  <a:lnTo>
                    <a:pt x="711" y="1187"/>
                  </a:lnTo>
                  <a:lnTo>
                    <a:pt x="709" y="1187"/>
                  </a:lnTo>
                  <a:lnTo>
                    <a:pt x="707" y="1187"/>
                  </a:lnTo>
                  <a:lnTo>
                    <a:pt x="706" y="1187"/>
                  </a:lnTo>
                  <a:lnTo>
                    <a:pt x="704" y="1186"/>
                  </a:lnTo>
                  <a:lnTo>
                    <a:pt x="704" y="1186"/>
                  </a:lnTo>
                  <a:lnTo>
                    <a:pt x="703" y="1186"/>
                  </a:lnTo>
                  <a:lnTo>
                    <a:pt x="703" y="1186"/>
                  </a:lnTo>
                  <a:lnTo>
                    <a:pt x="702" y="1187"/>
                  </a:lnTo>
                  <a:lnTo>
                    <a:pt x="701" y="1188"/>
                  </a:lnTo>
                  <a:lnTo>
                    <a:pt x="699" y="1189"/>
                  </a:lnTo>
                  <a:lnTo>
                    <a:pt x="697" y="1192"/>
                  </a:lnTo>
                  <a:lnTo>
                    <a:pt x="697" y="1193"/>
                  </a:lnTo>
                  <a:lnTo>
                    <a:pt x="696" y="1194"/>
                  </a:lnTo>
                  <a:lnTo>
                    <a:pt x="697" y="1195"/>
                  </a:lnTo>
                  <a:lnTo>
                    <a:pt x="697" y="1195"/>
                  </a:lnTo>
                  <a:lnTo>
                    <a:pt x="699" y="1194"/>
                  </a:lnTo>
                  <a:lnTo>
                    <a:pt x="694" y="1201"/>
                  </a:lnTo>
                  <a:lnTo>
                    <a:pt x="691" y="1204"/>
                  </a:lnTo>
                  <a:lnTo>
                    <a:pt x="687" y="1204"/>
                  </a:lnTo>
                  <a:lnTo>
                    <a:pt x="684" y="1207"/>
                  </a:lnTo>
                  <a:lnTo>
                    <a:pt x="678" y="1210"/>
                  </a:lnTo>
                  <a:lnTo>
                    <a:pt x="680" y="1216"/>
                  </a:lnTo>
                  <a:lnTo>
                    <a:pt x="681" y="1219"/>
                  </a:lnTo>
                  <a:lnTo>
                    <a:pt x="681" y="1222"/>
                  </a:lnTo>
                  <a:lnTo>
                    <a:pt x="680" y="1226"/>
                  </a:lnTo>
                  <a:lnTo>
                    <a:pt x="678" y="1236"/>
                  </a:lnTo>
                  <a:lnTo>
                    <a:pt x="675" y="1233"/>
                  </a:lnTo>
                  <a:lnTo>
                    <a:pt x="673" y="1231"/>
                  </a:lnTo>
                  <a:lnTo>
                    <a:pt x="672" y="1229"/>
                  </a:lnTo>
                  <a:lnTo>
                    <a:pt x="672" y="1227"/>
                  </a:lnTo>
                  <a:lnTo>
                    <a:pt x="672" y="1226"/>
                  </a:lnTo>
                  <a:lnTo>
                    <a:pt x="671" y="1225"/>
                  </a:lnTo>
                  <a:lnTo>
                    <a:pt x="670" y="1224"/>
                  </a:lnTo>
                  <a:lnTo>
                    <a:pt x="668" y="1223"/>
                  </a:lnTo>
                  <a:lnTo>
                    <a:pt x="665" y="1221"/>
                  </a:lnTo>
                  <a:lnTo>
                    <a:pt x="661" y="1219"/>
                  </a:lnTo>
                  <a:lnTo>
                    <a:pt x="650" y="1244"/>
                  </a:lnTo>
                  <a:lnTo>
                    <a:pt x="632" y="1267"/>
                  </a:lnTo>
                  <a:lnTo>
                    <a:pt x="613" y="1287"/>
                  </a:lnTo>
                  <a:lnTo>
                    <a:pt x="589" y="1307"/>
                  </a:lnTo>
                  <a:lnTo>
                    <a:pt x="565" y="1326"/>
                  </a:lnTo>
                  <a:lnTo>
                    <a:pt x="540" y="1344"/>
                  </a:lnTo>
                  <a:lnTo>
                    <a:pt x="517" y="1362"/>
                  </a:lnTo>
                  <a:lnTo>
                    <a:pt x="495" y="1383"/>
                  </a:lnTo>
                  <a:lnTo>
                    <a:pt x="476" y="1405"/>
                  </a:lnTo>
                  <a:lnTo>
                    <a:pt x="461" y="1429"/>
                  </a:lnTo>
                  <a:lnTo>
                    <a:pt x="586" y="1383"/>
                  </a:lnTo>
                  <a:lnTo>
                    <a:pt x="704" y="1335"/>
                  </a:lnTo>
                  <a:lnTo>
                    <a:pt x="818" y="1286"/>
                  </a:lnTo>
                  <a:lnTo>
                    <a:pt x="928" y="1236"/>
                  </a:lnTo>
                  <a:lnTo>
                    <a:pt x="1086" y="1140"/>
                  </a:lnTo>
                  <a:lnTo>
                    <a:pt x="1063" y="1173"/>
                  </a:lnTo>
                  <a:lnTo>
                    <a:pt x="1036" y="1204"/>
                  </a:lnTo>
                  <a:lnTo>
                    <a:pt x="1008" y="1232"/>
                  </a:lnTo>
                  <a:lnTo>
                    <a:pt x="979" y="1259"/>
                  </a:lnTo>
                  <a:lnTo>
                    <a:pt x="949" y="1285"/>
                  </a:lnTo>
                  <a:lnTo>
                    <a:pt x="920" y="1311"/>
                  </a:lnTo>
                  <a:lnTo>
                    <a:pt x="891" y="1338"/>
                  </a:lnTo>
                  <a:lnTo>
                    <a:pt x="888" y="1342"/>
                  </a:lnTo>
                  <a:lnTo>
                    <a:pt x="884" y="1346"/>
                  </a:lnTo>
                  <a:lnTo>
                    <a:pt x="878" y="1351"/>
                  </a:lnTo>
                  <a:lnTo>
                    <a:pt x="872" y="1356"/>
                  </a:lnTo>
                  <a:lnTo>
                    <a:pt x="865" y="1359"/>
                  </a:lnTo>
                  <a:lnTo>
                    <a:pt x="860" y="1359"/>
                  </a:lnTo>
                  <a:lnTo>
                    <a:pt x="857" y="1356"/>
                  </a:lnTo>
                  <a:lnTo>
                    <a:pt x="811" y="1412"/>
                  </a:lnTo>
                  <a:lnTo>
                    <a:pt x="759" y="1467"/>
                  </a:lnTo>
                  <a:lnTo>
                    <a:pt x="702" y="1522"/>
                  </a:lnTo>
                  <a:lnTo>
                    <a:pt x="642" y="1575"/>
                  </a:lnTo>
                  <a:lnTo>
                    <a:pt x="579" y="1624"/>
                  </a:lnTo>
                  <a:lnTo>
                    <a:pt x="514" y="1673"/>
                  </a:lnTo>
                  <a:lnTo>
                    <a:pt x="447" y="1717"/>
                  </a:lnTo>
                  <a:lnTo>
                    <a:pt x="383" y="1757"/>
                  </a:lnTo>
                  <a:lnTo>
                    <a:pt x="319" y="1793"/>
                  </a:lnTo>
                  <a:lnTo>
                    <a:pt x="308" y="1798"/>
                  </a:lnTo>
                  <a:lnTo>
                    <a:pt x="292" y="1800"/>
                  </a:lnTo>
                  <a:lnTo>
                    <a:pt x="271" y="1802"/>
                  </a:lnTo>
                  <a:lnTo>
                    <a:pt x="246" y="1802"/>
                  </a:lnTo>
                  <a:lnTo>
                    <a:pt x="222" y="1803"/>
                  </a:lnTo>
                  <a:lnTo>
                    <a:pt x="197" y="1803"/>
                  </a:lnTo>
                  <a:lnTo>
                    <a:pt x="174" y="1802"/>
                  </a:lnTo>
                  <a:lnTo>
                    <a:pt x="153" y="1802"/>
                  </a:lnTo>
                  <a:lnTo>
                    <a:pt x="136" y="1801"/>
                  </a:lnTo>
                  <a:lnTo>
                    <a:pt x="124" y="1801"/>
                  </a:lnTo>
                  <a:lnTo>
                    <a:pt x="124" y="1772"/>
                  </a:lnTo>
                  <a:lnTo>
                    <a:pt x="116" y="1789"/>
                  </a:lnTo>
                  <a:lnTo>
                    <a:pt x="109" y="1785"/>
                  </a:lnTo>
                  <a:lnTo>
                    <a:pt x="105" y="1784"/>
                  </a:lnTo>
                  <a:lnTo>
                    <a:pt x="103" y="1783"/>
                  </a:lnTo>
                  <a:lnTo>
                    <a:pt x="102" y="1784"/>
                  </a:lnTo>
                  <a:lnTo>
                    <a:pt x="100" y="1785"/>
                  </a:lnTo>
                  <a:lnTo>
                    <a:pt x="95" y="1785"/>
                  </a:lnTo>
                  <a:lnTo>
                    <a:pt x="87" y="1785"/>
                  </a:lnTo>
                  <a:lnTo>
                    <a:pt x="95" y="1723"/>
                  </a:lnTo>
                  <a:lnTo>
                    <a:pt x="82" y="1719"/>
                  </a:lnTo>
                  <a:lnTo>
                    <a:pt x="76" y="1725"/>
                  </a:lnTo>
                  <a:lnTo>
                    <a:pt x="74" y="1729"/>
                  </a:lnTo>
                  <a:lnTo>
                    <a:pt x="72" y="1732"/>
                  </a:lnTo>
                  <a:lnTo>
                    <a:pt x="68" y="1731"/>
                  </a:lnTo>
                  <a:lnTo>
                    <a:pt x="61" y="1727"/>
                  </a:lnTo>
                  <a:lnTo>
                    <a:pt x="61" y="1714"/>
                  </a:lnTo>
                  <a:lnTo>
                    <a:pt x="55" y="1701"/>
                  </a:lnTo>
                  <a:lnTo>
                    <a:pt x="46" y="1686"/>
                  </a:lnTo>
                  <a:lnTo>
                    <a:pt x="36" y="1671"/>
                  </a:lnTo>
                  <a:lnTo>
                    <a:pt x="26" y="1654"/>
                  </a:lnTo>
                  <a:lnTo>
                    <a:pt x="17" y="1638"/>
                  </a:lnTo>
                  <a:lnTo>
                    <a:pt x="12" y="1621"/>
                  </a:lnTo>
                  <a:lnTo>
                    <a:pt x="12" y="1604"/>
                  </a:lnTo>
                  <a:lnTo>
                    <a:pt x="20" y="1586"/>
                  </a:lnTo>
                  <a:lnTo>
                    <a:pt x="20" y="1594"/>
                  </a:lnTo>
                  <a:lnTo>
                    <a:pt x="29" y="1612"/>
                  </a:lnTo>
                  <a:lnTo>
                    <a:pt x="29" y="1602"/>
                  </a:lnTo>
                  <a:lnTo>
                    <a:pt x="32" y="1598"/>
                  </a:lnTo>
                  <a:lnTo>
                    <a:pt x="34" y="1596"/>
                  </a:lnTo>
                  <a:lnTo>
                    <a:pt x="36" y="1591"/>
                  </a:lnTo>
                  <a:lnTo>
                    <a:pt x="37" y="1583"/>
                  </a:lnTo>
                  <a:lnTo>
                    <a:pt x="24" y="1537"/>
                  </a:lnTo>
                  <a:lnTo>
                    <a:pt x="16" y="1541"/>
                  </a:lnTo>
                  <a:lnTo>
                    <a:pt x="8" y="1537"/>
                  </a:lnTo>
                  <a:lnTo>
                    <a:pt x="14" y="1545"/>
                  </a:lnTo>
                  <a:lnTo>
                    <a:pt x="18" y="1551"/>
                  </a:lnTo>
                  <a:lnTo>
                    <a:pt x="20" y="1555"/>
                  </a:lnTo>
                  <a:lnTo>
                    <a:pt x="22" y="1561"/>
                  </a:lnTo>
                  <a:lnTo>
                    <a:pt x="22" y="1569"/>
                  </a:lnTo>
                  <a:lnTo>
                    <a:pt x="20" y="1583"/>
                  </a:lnTo>
                  <a:lnTo>
                    <a:pt x="11" y="1586"/>
                  </a:lnTo>
                  <a:lnTo>
                    <a:pt x="0" y="1591"/>
                  </a:lnTo>
                  <a:lnTo>
                    <a:pt x="16" y="1553"/>
                  </a:lnTo>
                  <a:lnTo>
                    <a:pt x="0" y="1562"/>
                  </a:lnTo>
                  <a:lnTo>
                    <a:pt x="3" y="1549"/>
                  </a:lnTo>
                  <a:lnTo>
                    <a:pt x="1" y="1541"/>
                  </a:lnTo>
                  <a:lnTo>
                    <a:pt x="0" y="1532"/>
                  </a:lnTo>
                  <a:lnTo>
                    <a:pt x="0" y="1524"/>
                  </a:lnTo>
                  <a:lnTo>
                    <a:pt x="3" y="1517"/>
                  </a:lnTo>
                  <a:lnTo>
                    <a:pt x="9" y="1511"/>
                  </a:lnTo>
                  <a:lnTo>
                    <a:pt x="20" y="1508"/>
                  </a:lnTo>
                  <a:lnTo>
                    <a:pt x="24" y="1533"/>
                  </a:lnTo>
                  <a:lnTo>
                    <a:pt x="24" y="1495"/>
                  </a:lnTo>
                  <a:lnTo>
                    <a:pt x="20" y="1495"/>
                  </a:lnTo>
                  <a:lnTo>
                    <a:pt x="8" y="1504"/>
                  </a:lnTo>
                  <a:lnTo>
                    <a:pt x="11" y="1466"/>
                  </a:lnTo>
                  <a:lnTo>
                    <a:pt x="45" y="1495"/>
                  </a:lnTo>
                  <a:lnTo>
                    <a:pt x="45" y="1484"/>
                  </a:lnTo>
                  <a:lnTo>
                    <a:pt x="43" y="1478"/>
                  </a:lnTo>
                  <a:lnTo>
                    <a:pt x="41" y="1469"/>
                  </a:lnTo>
                  <a:lnTo>
                    <a:pt x="43" y="1456"/>
                  </a:lnTo>
                  <a:lnTo>
                    <a:pt x="44" y="1441"/>
                  </a:lnTo>
                  <a:lnTo>
                    <a:pt x="46" y="1425"/>
                  </a:lnTo>
                  <a:lnTo>
                    <a:pt x="48" y="1410"/>
                  </a:lnTo>
                  <a:lnTo>
                    <a:pt x="51" y="1396"/>
                  </a:lnTo>
                  <a:lnTo>
                    <a:pt x="53" y="1386"/>
                  </a:lnTo>
                  <a:lnTo>
                    <a:pt x="53" y="1380"/>
                  </a:lnTo>
                  <a:lnTo>
                    <a:pt x="55" y="1379"/>
                  </a:lnTo>
                  <a:lnTo>
                    <a:pt x="58" y="1377"/>
                  </a:lnTo>
                  <a:lnTo>
                    <a:pt x="58" y="1376"/>
                  </a:lnTo>
                  <a:lnTo>
                    <a:pt x="59" y="1376"/>
                  </a:lnTo>
                  <a:lnTo>
                    <a:pt x="59" y="1376"/>
                  </a:lnTo>
                  <a:lnTo>
                    <a:pt x="59" y="1375"/>
                  </a:lnTo>
                  <a:lnTo>
                    <a:pt x="60" y="1374"/>
                  </a:lnTo>
                  <a:lnTo>
                    <a:pt x="61" y="1372"/>
                  </a:lnTo>
                  <a:lnTo>
                    <a:pt x="74" y="1380"/>
                  </a:lnTo>
                  <a:lnTo>
                    <a:pt x="74" y="1343"/>
                  </a:lnTo>
                  <a:lnTo>
                    <a:pt x="61" y="1346"/>
                  </a:lnTo>
                  <a:lnTo>
                    <a:pt x="83" y="1315"/>
                  </a:lnTo>
                  <a:lnTo>
                    <a:pt x="104" y="1284"/>
                  </a:lnTo>
                  <a:lnTo>
                    <a:pt x="125" y="1253"/>
                  </a:lnTo>
                  <a:lnTo>
                    <a:pt x="150" y="1223"/>
                  </a:lnTo>
                  <a:lnTo>
                    <a:pt x="150" y="1237"/>
                  </a:lnTo>
                  <a:lnTo>
                    <a:pt x="150" y="1246"/>
                  </a:lnTo>
                  <a:lnTo>
                    <a:pt x="152" y="1255"/>
                  </a:lnTo>
                  <a:lnTo>
                    <a:pt x="158" y="1264"/>
                  </a:lnTo>
                  <a:lnTo>
                    <a:pt x="161" y="1264"/>
                  </a:lnTo>
                  <a:lnTo>
                    <a:pt x="158" y="1252"/>
                  </a:lnTo>
                  <a:lnTo>
                    <a:pt x="161" y="1248"/>
                  </a:lnTo>
                  <a:lnTo>
                    <a:pt x="162" y="1242"/>
                  </a:lnTo>
                  <a:lnTo>
                    <a:pt x="164" y="1234"/>
                  </a:lnTo>
                  <a:lnTo>
                    <a:pt x="166" y="1225"/>
                  </a:lnTo>
                  <a:lnTo>
                    <a:pt x="171" y="1215"/>
                  </a:lnTo>
                  <a:lnTo>
                    <a:pt x="162" y="1215"/>
                  </a:lnTo>
                  <a:lnTo>
                    <a:pt x="159" y="1215"/>
                  </a:lnTo>
                  <a:lnTo>
                    <a:pt x="158" y="1215"/>
                  </a:lnTo>
                  <a:lnTo>
                    <a:pt x="154" y="1214"/>
                  </a:lnTo>
                  <a:lnTo>
                    <a:pt x="150" y="1210"/>
                  </a:lnTo>
                  <a:lnTo>
                    <a:pt x="166" y="1181"/>
                  </a:lnTo>
                  <a:lnTo>
                    <a:pt x="173" y="1187"/>
                  </a:lnTo>
                  <a:lnTo>
                    <a:pt x="176" y="1189"/>
                  </a:lnTo>
                  <a:lnTo>
                    <a:pt x="181" y="1189"/>
                  </a:lnTo>
                  <a:lnTo>
                    <a:pt x="187" y="1189"/>
                  </a:lnTo>
                  <a:lnTo>
                    <a:pt x="195" y="1189"/>
                  </a:lnTo>
                  <a:lnTo>
                    <a:pt x="189" y="1186"/>
                  </a:lnTo>
                  <a:lnTo>
                    <a:pt x="182" y="1184"/>
                  </a:lnTo>
                  <a:lnTo>
                    <a:pt x="176" y="1181"/>
                  </a:lnTo>
                  <a:lnTo>
                    <a:pt x="173" y="1178"/>
                  </a:lnTo>
                  <a:lnTo>
                    <a:pt x="174" y="1173"/>
                  </a:lnTo>
                  <a:lnTo>
                    <a:pt x="211" y="1173"/>
                  </a:lnTo>
                  <a:lnTo>
                    <a:pt x="187" y="1161"/>
                  </a:lnTo>
                  <a:lnTo>
                    <a:pt x="200" y="1144"/>
                  </a:lnTo>
                  <a:lnTo>
                    <a:pt x="214" y="1127"/>
                  </a:lnTo>
                  <a:lnTo>
                    <a:pt x="229" y="1109"/>
                  </a:lnTo>
                  <a:lnTo>
                    <a:pt x="243" y="1089"/>
                  </a:lnTo>
                  <a:lnTo>
                    <a:pt x="253" y="1066"/>
                  </a:lnTo>
                  <a:lnTo>
                    <a:pt x="260" y="1066"/>
                  </a:lnTo>
                  <a:lnTo>
                    <a:pt x="264" y="1066"/>
                  </a:lnTo>
                  <a:lnTo>
                    <a:pt x="267" y="1065"/>
                  </a:lnTo>
                  <a:lnTo>
                    <a:pt x="271" y="1064"/>
                  </a:lnTo>
                  <a:lnTo>
                    <a:pt x="279" y="1061"/>
                  </a:lnTo>
                  <a:lnTo>
                    <a:pt x="261" y="1099"/>
                  </a:lnTo>
                  <a:lnTo>
                    <a:pt x="282" y="1082"/>
                  </a:lnTo>
                  <a:lnTo>
                    <a:pt x="289" y="1068"/>
                  </a:lnTo>
                  <a:lnTo>
                    <a:pt x="299" y="1056"/>
                  </a:lnTo>
                  <a:lnTo>
                    <a:pt x="309" y="1042"/>
                  </a:lnTo>
                  <a:lnTo>
                    <a:pt x="321" y="1028"/>
                  </a:lnTo>
                  <a:lnTo>
                    <a:pt x="331" y="1014"/>
                  </a:lnTo>
                  <a:lnTo>
                    <a:pt x="340" y="998"/>
                  </a:lnTo>
                  <a:lnTo>
                    <a:pt x="347" y="982"/>
                  </a:lnTo>
                  <a:lnTo>
                    <a:pt x="349" y="963"/>
                  </a:lnTo>
                  <a:lnTo>
                    <a:pt x="360" y="961"/>
                  </a:lnTo>
                  <a:lnTo>
                    <a:pt x="373" y="954"/>
                  </a:lnTo>
                  <a:lnTo>
                    <a:pt x="389" y="944"/>
                  </a:lnTo>
                  <a:lnTo>
                    <a:pt x="406" y="930"/>
                  </a:lnTo>
                  <a:lnTo>
                    <a:pt x="424" y="914"/>
                  </a:lnTo>
                  <a:lnTo>
                    <a:pt x="443" y="896"/>
                  </a:lnTo>
                  <a:lnTo>
                    <a:pt x="461" y="879"/>
                  </a:lnTo>
                  <a:lnTo>
                    <a:pt x="480" y="861"/>
                  </a:lnTo>
                  <a:lnTo>
                    <a:pt x="497" y="843"/>
                  </a:lnTo>
                  <a:lnTo>
                    <a:pt x="513" y="826"/>
                  </a:lnTo>
                  <a:lnTo>
                    <a:pt x="528" y="812"/>
                  </a:lnTo>
                  <a:lnTo>
                    <a:pt x="539" y="801"/>
                  </a:lnTo>
                  <a:lnTo>
                    <a:pt x="549" y="794"/>
                  </a:lnTo>
                  <a:lnTo>
                    <a:pt x="532" y="781"/>
                  </a:lnTo>
                  <a:lnTo>
                    <a:pt x="552" y="774"/>
                  </a:lnTo>
                  <a:lnTo>
                    <a:pt x="574" y="762"/>
                  </a:lnTo>
                  <a:lnTo>
                    <a:pt x="596" y="749"/>
                  </a:lnTo>
                  <a:lnTo>
                    <a:pt x="618" y="731"/>
                  </a:lnTo>
                  <a:lnTo>
                    <a:pt x="640" y="714"/>
                  </a:lnTo>
                  <a:lnTo>
                    <a:pt x="659" y="696"/>
                  </a:lnTo>
                  <a:lnTo>
                    <a:pt x="677" y="677"/>
                  </a:lnTo>
                  <a:lnTo>
                    <a:pt x="691" y="661"/>
                  </a:lnTo>
                  <a:lnTo>
                    <a:pt x="688" y="654"/>
                  </a:lnTo>
                  <a:lnTo>
                    <a:pt x="687" y="650"/>
                  </a:lnTo>
                  <a:lnTo>
                    <a:pt x="687" y="648"/>
                  </a:lnTo>
                  <a:lnTo>
                    <a:pt x="688" y="645"/>
                  </a:lnTo>
                  <a:lnTo>
                    <a:pt x="693" y="641"/>
                  </a:lnTo>
                  <a:lnTo>
                    <a:pt x="699" y="637"/>
                  </a:lnTo>
                  <a:lnTo>
                    <a:pt x="701" y="634"/>
                  </a:lnTo>
                  <a:lnTo>
                    <a:pt x="708" y="629"/>
                  </a:lnTo>
                  <a:lnTo>
                    <a:pt x="718" y="620"/>
                  </a:lnTo>
                  <a:lnTo>
                    <a:pt x="731" y="610"/>
                  </a:lnTo>
                  <a:lnTo>
                    <a:pt x="748" y="596"/>
                  </a:lnTo>
                  <a:lnTo>
                    <a:pt x="766" y="581"/>
                  </a:lnTo>
                  <a:lnTo>
                    <a:pt x="786" y="565"/>
                  </a:lnTo>
                  <a:lnTo>
                    <a:pt x="807" y="548"/>
                  </a:lnTo>
                  <a:lnTo>
                    <a:pt x="829" y="530"/>
                  </a:lnTo>
                  <a:lnTo>
                    <a:pt x="851" y="512"/>
                  </a:lnTo>
                  <a:lnTo>
                    <a:pt x="873" y="495"/>
                  </a:lnTo>
                  <a:lnTo>
                    <a:pt x="893" y="477"/>
                  </a:lnTo>
                  <a:lnTo>
                    <a:pt x="913" y="461"/>
                  </a:lnTo>
                  <a:lnTo>
                    <a:pt x="930" y="447"/>
                  </a:lnTo>
                  <a:lnTo>
                    <a:pt x="945" y="435"/>
                  </a:lnTo>
                  <a:lnTo>
                    <a:pt x="957" y="424"/>
                  </a:lnTo>
                  <a:lnTo>
                    <a:pt x="965" y="417"/>
                  </a:lnTo>
                  <a:lnTo>
                    <a:pt x="970" y="413"/>
                  </a:lnTo>
                  <a:lnTo>
                    <a:pt x="966" y="412"/>
                  </a:lnTo>
                  <a:lnTo>
                    <a:pt x="965" y="410"/>
                  </a:lnTo>
                  <a:lnTo>
                    <a:pt x="964" y="410"/>
                  </a:lnTo>
                  <a:lnTo>
                    <a:pt x="964" y="409"/>
                  </a:lnTo>
                  <a:lnTo>
                    <a:pt x="965" y="409"/>
                  </a:lnTo>
                  <a:lnTo>
                    <a:pt x="966" y="408"/>
                  </a:lnTo>
                  <a:lnTo>
                    <a:pt x="967" y="406"/>
                  </a:lnTo>
                  <a:lnTo>
                    <a:pt x="969" y="404"/>
                  </a:lnTo>
                  <a:lnTo>
                    <a:pt x="970" y="401"/>
                  </a:lnTo>
                  <a:lnTo>
                    <a:pt x="986" y="393"/>
                  </a:lnTo>
                  <a:lnTo>
                    <a:pt x="1006" y="380"/>
                  </a:lnTo>
                  <a:lnTo>
                    <a:pt x="1028" y="365"/>
                  </a:lnTo>
                  <a:lnTo>
                    <a:pt x="1052" y="347"/>
                  </a:lnTo>
                  <a:lnTo>
                    <a:pt x="1079" y="327"/>
                  </a:lnTo>
                  <a:lnTo>
                    <a:pt x="1105" y="307"/>
                  </a:lnTo>
                  <a:lnTo>
                    <a:pt x="1131" y="284"/>
                  </a:lnTo>
                  <a:lnTo>
                    <a:pt x="1157" y="262"/>
                  </a:lnTo>
                  <a:lnTo>
                    <a:pt x="1180" y="240"/>
                  </a:lnTo>
                  <a:lnTo>
                    <a:pt x="1201" y="218"/>
                  </a:lnTo>
                  <a:lnTo>
                    <a:pt x="1219" y="198"/>
                  </a:lnTo>
                  <a:lnTo>
                    <a:pt x="1231" y="181"/>
                  </a:lnTo>
                  <a:lnTo>
                    <a:pt x="1241" y="166"/>
                  </a:lnTo>
                  <a:lnTo>
                    <a:pt x="1209" y="159"/>
                  </a:lnTo>
                  <a:lnTo>
                    <a:pt x="1178" y="157"/>
                  </a:lnTo>
                  <a:lnTo>
                    <a:pt x="1145" y="158"/>
                  </a:lnTo>
                  <a:lnTo>
                    <a:pt x="1112" y="162"/>
                  </a:lnTo>
                  <a:lnTo>
                    <a:pt x="1079" y="168"/>
                  </a:lnTo>
                  <a:lnTo>
                    <a:pt x="1046" y="176"/>
                  </a:lnTo>
                  <a:lnTo>
                    <a:pt x="1014" y="185"/>
                  </a:lnTo>
                  <a:lnTo>
                    <a:pt x="982" y="195"/>
                  </a:lnTo>
                  <a:lnTo>
                    <a:pt x="951" y="203"/>
                  </a:lnTo>
                  <a:lnTo>
                    <a:pt x="922" y="210"/>
                  </a:lnTo>
                  <a:lnTo>
                    <a:pt x="895" y="215"/>
                  </a:lnTo>
                  <a:lnTo>
                    <a:pt x="870" y="219"/>
                  </a:lnTo>
                  <a:lnTo>
                    <a:pt x="846" y="219"/>
                  </a:lnTo>
                  <a:lnTo>
                    <a:pt x="825" y="215"/>
                  </a:lnTo>
                  <a:lnTo>
                    <a:pt x="807" y="206"/>
                  </a:lnTo>
                  <a:lnTo>
                    <a:pt x="799" y="169"/>
                  </a:lnTo>
                  <a:lnTo>
                    <a:pt x="791" y="187"/>
                  </a:lnTo>
                  <a:lnTo>
                    <a:pt x="786" y="177"/>
                  </a:lnTo>
                  <a:lnTo>
                    <a:pt x="770" y="140"/>
                  </a:lnTo>
                  <a:lnTo>
                    <a:pt x="782" y="137"/>
                  </a:lnTo>
                  <a:lnTo>
                    <a:pt x="792" y="134"/>
                  </a:lnTo>
                  <a:lnTo>
                    <a:pt x="800" y="129"/>
                  </a:lnTo>
                  <a:lnTo>
                    <a:pt x="807" y="120"/>
                  </a:lnTo>
                  <a:lnTo>
                    <a:pt x="796" y="125"/>
                  </a:lnTo>
                  <a:lnTo>
                    <a:pt x="786" y="129"/>
                  </a:lnTo>
                  <a:lnTo>
                    <a:pt x="773" y="131"/>
                  </a:lnTo>
                  <a:lnTo>
                    <a:pt x="757" y="132"/>
                  </a:lnTo>
                  <a:lnTo>
                    <a:pt x="753" y="112"/>
                  </a:lnTo>
                  <a:lnTo>
                    <a:pt x="778" y="104"/>
                  </a:lnTo>
                  <a:lnTo>
                    <a:pt x="757" y="75"/>
                  </a:lnTo>
                  <a:lnTo>
                    <a:pt x="754" y="77"/>
                  </a:lnTo>
                  <a:lnTo>
                    <a:pt x="752" y="79"/>
                  </a:lnTo>
                  <a:lnTo>
                    <a:pt x="751" y="80"/>
                  </a:lnTo>
                  <a:lnTo>
                    <a:pt x="750" y="82"/>
                  </a:lnTo>
                  <a:lnTo>
                    <a:pt x="750" y="83"/>
                  </a:lnTo>
                  <a:lnTo>
                    <a:pt x="750" y="83"/>
                  </a:lnTo>
                  <a:lnTo>
                    <a:pt x="749" y="83"/>
                  </a:lnTo>
                  <a:lnTo>
                    <a:pt x="748" y="83"/>
                  </a:lnTo>
                  <a:lnTo>
                    <a:pt x="744" y="83"/>
                  </a:lnTo>
                  <a:lnTo>
                    <a:pt x="741" y="83"/>
                  </a:lnTo>
                  <a:lnTo>
                    <a:pt x="741" y="75"/>
                  </a:lnTo>
                  <a:lnTo>
                    <a:pt x="753" y="67"/>
                  </a:lnTo>
                  <a:lnTo>
                    <a:pt x="781" y="53"/>
                  </a:lnTo>
                  <a:lnTo>
                    <a:pt x="813" y="44"/>
                  </a:lnTo>
                  <a:lnTo>
                    <a:pt x="845" y="37"/>
                  </a:lnTo>
                  <a:lnTo>
                    <a:pt x="878" y="33"/>
                  </a:lnTo>
                  <a:lnTo>
                    <a:pt x="913" y="29"/>
                  </a:lnTo>
                  <a:lnTo>
                    <a:pt x="946" y="25"/>
                  </a:lnTo>
                  <a:lnTo>
                    <a:pt x="981" y="19"/>
                  </a:lnTo>
                  <a:lnTo>
                    <a:pt x="1015" y="11"/>
                  </a:lnTo>
                  <a:lnTo>
                    <a:pt x="104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0" name="Freeform 14"/>
            <p:cNvSpPr>
              <a:spLocks/>
            </p:cNvSpPr>
            <p:nvPr userDrawn="1"/>
          </p:nvSpPr>
          <p:spPr bwMode="auto">
            <a:xfrm>
              <a:off x="11179176" y="5121275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5 h 8"/>
                <a:gd name="T12" fmla="*/ 4 w 5"/>
                <a:gd name="T13" fmla="*/ 6 h 8"/>
                <a:gd name="T14" fmla="*/ 2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1" name="Freeform 15"/>
            <p:cNvSpPr>
              <a:spLocks/>
            </p:cNvSpPr>
            <p:nvPr userDrawn="1"/>
          </p:nvSpPr>
          <p:spPr bwMode="auto">
            <a:xfrm>
              <a:off x="11172826" y="5124450"/>
              <a:ext cx="3175" cy="7938"/>
            </a:xfrm>
            <a:custGeom>
              <a:avLst/>
              <a:gdLst>
                <a:gd name="T0" fmla="*/ 8 w 8"/>
                <a:gd name="T1" fmla="*/ 0 h 17"/>
                <a:gd name="T2" fmla="*/ 8 w 8"/>
                <a:gd name="T3" fmla="*/ 17 h 17"/>
                <a:gd name="T4" fmla="*/ 0 w 8"/>
                <a:gd name="T5" fmla="*/ 13 h 17"/>
                <a:gd name="T6" fmla="*/ 8 w 8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7">
                  <a:moveTo>
                    <a:pt x="8" y="0"/>
                  </a:moveTo>
                  <a:lnTo>
                    <a:pt x="8" y="17"/>
                  </a:lnTo>
                  <a:lnTo>
                    <a:pt x="0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2" name="Freeform 16"/>
            <p:cNvSpPr>
              <a:spLocks/>
            </p:cNvSpPr>
            <p:nvPr userDrawn="1"/>
          </p:nvSpPr>
          <p:spPr bwMode="auto">
            <a:xfrm>
              <a:off x="11303001" y="5124450"/>
              <a:ext cx="3175" cy="3175"/>
            </a:xfrm>
            <a:custGeom>
              <a:avLst/>
              <a:gdLst>
                <a:gd name="T0" fmla="*/ 0 w 8"/>
                <a:gd name="T1" fmla="*/ 0 h 8"/>
                <a:gd name="T2" fmla="*/ 8 w 8"/>
                <a:gd name="T3" fmla="*/ 0 h 8"/>
                <a:gd name="T4" fmla="*/ 6 w 8"/>
                <a:gd name="T5" fmla="*/ 2 h 8"/>
                <a:gd name="T6" fmla="*/ 6 w 8"/>
                <a:gd name="T7" fmla="*/ 5 h 8"/>
                <a:gd name="T8" fmla="*/ 5 w 8"/>
                <a:gd name="T9" fmla="*/ 5 h 8"/>
                <a:gd name="T10" fmla="*/ 5 w 8"/>
                <a:gd name="T11" fmla="*/ 6 h 8"/>
                <a:gd name="T12" fmla="*/ 5 w 8"/>
                <a:gd name="T13" fmla="*/ 6 h 8"/>
                <a:gd name="T14" fmla="*/ 4 w 8"/>
                <a:gd name="T15" fmla="*/ 6 h 8"/>
                <a:gd name="T16" fmla="*/ 2 w 8"/>
                <a:gd name="T17" fmla="*/ 7 h 8"/>
                <a:gd name="T18" fmla="*/ 0 w 8"/>
                <a:gd name="T19" fmla="*/ 8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3" name="Freeform 17"/>
            <p:cNvSpPr>
              <a:spLocks/>
            </p:cNvSpPr>
            <p:nvPr userDrawn="1"/>
          </p:nvSpPr>
          <p:spPr bwMode="auto">
            <a:xfrm>
              <a:off x="11241088" y="5251450"/>
              <a:ext cx="4763" cy="3175"/>
            </a:xfrm>
            <a:custGeom>
              <a:avLst/>
              <a:gdLst>
                <a:gd name="T0" fmla="*/ 3 w 11"/>
                <a:gd name="T1" fmla="*/ 0 h 8"/>
                <a:gd name="T2" fmla="*/ 11 w 11"/>
                <a:gd name="T3" fmla="*/ 0 h 8"/>
                <a:gd name="T4" fmla="*/ 0 w 11"/>
                <a:gd name="T5" fmla="*/ 8 h 8"/>
                <a:gd name="T6" fmla="*/ 3 w 11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8">
                  <a:moveTo>
                    <a:pt x="3" y="0"/>
                  </a:moveTo>
                  <a:lnTo>
                    <a:pt x="11" y="0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4" name="Freeform 18"/>
            <p:cNvSpPr>
              <a:spLocks/>
            </p:cNvSpPr>
            <p:nvPr userDrawn="1"/>
          </p:nvSpPr>
          <p:spPr bwMode="auto">
            <a:xfrm>
              <a:off x="11404601" y="5303838"/>
              <a:ext cx="3175" cy="1588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0 h 4"/>
                <a:gd name="T4" fmla="*/ 5 w 8"/>
                <a:gd name="T5" fmla="*/ 2 h 4"/>
                <a:gd name="T6" fmla="*/ 4 w 8"/>
                <a:gd name="T7" fmla="*/ 4 h 4"/>
                <a:gd name="T8" fmla="*/ 4 w 8"/>
                <a:gd name="T9" fmla="*/ 4 h 4"/>
                <a:gd name="T10" fmla="*/ 4 w 8"/>
                <a:gd name="T11" fmla="*/ 4 h 4"/>
                <a:gd name="T12" fmla="*/ 3 w 8"/>
                <a:gd name="T13" fmla="*/ 4 h 4"/>
                <a:gd name="T14" fmla="*/ 2 w 8"/>
                <a:gd name="T15" fmla="*/ 2 h 4"/>
                <a:gd name="T16" fmla="*/ 0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5" name="Freeform 19"/>
            <p:cNvSpPr>
              <a:spLocks/>
            </p:cNvSpPr>
            <p:nvPr userDrawn="1"/>
          </p:nvSpPr>
          <p:spPr bwMode="auto">
            <a:xfrm>
              <a:off x="11147426" y="5613400"/>
              <a:ext cx="3175" cy="11113"/>
            </a:xfrm>
            <a:custGeom>
              <a:avLst/>
              <a:gdLst>
                <a:gd name="T0" fmla="*/ 0 w 7"/>
                <a:gd name="T1" fmla="*/ 0 h 26"/>
                <a:gd name="T2" fmla="*/ 7 w 7"/>
                <a:gd name="T3" fmla="*/ 26 h 26"/>
                <a:gd name="T4" fmla="*/ 0 w 7"/>
                <a:gd name="T5" fmla="*/ 26 h 26"/>
                <a:gd name="T6" fmla="*/ 0 w 7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6">
                  <a:moveTo>
                    <a:pt x="0" y="0"/>
                  </a:moveTo>
                  <a:lnTo>
                    <a:pt x="7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6" name="Freeform 20"/>
            <p:cNvSpPr>
              <a:spLocks/>
            </p:cNvSpPr>
            <p:nvPr userDrawn="1"/>
          </p:nvSpPr>
          <p:spPr bwMode="auto">
            <a:xfrm>
              <a:off x="11395076" y="5364163"/>
              <a:ext cx="3175" cy="1588"/>
            </a:xfrm>
            <a:custGeom>
              <a:avLst/>
              <a:gdLst>
                <a:gd name="T0" fmla="*/ 8 w 8"/>
                <a:gd name="T1" fmla="*/ 0 h 4"/>
                <a:gd name="T2" fmla="*/ 7 w 8"/>
                <a:gd name="T3" fmla="*/ 1 h 4"/>
                <a:gd name="T4" fmla="*/ 7 w 8"/>
                <a:gd name="T5" fmla="*/ 2 h 4"/>
                <a:gd name="T6" fmla="*/ 7 w 8"/>
                <a:gd name="T7" fmla="*/ 3 h 4"/>
                <a:gd name="T8" fmla="*/ 6 w 8"/>
                <a:gd name="T9" fmla="*/ 4 h 4"/>
                <a:gd name="T10" fmla="*/ 4 w 8"/>
                <a:gd name="T11" fmla="*/ 4 h 4"/>
                <a:gd name="T12" fmla="*/ 3 w 8"/>
                <a:gd name="T13" fmla="*/ 4 h 4"/>
                <a:gd name="T14" fmla="*/ 0 w 8"/>
                <a:gd name="T15" fmla="*/ 4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lnTo>
                    <a:pt x="7" y="1"/>
                  </a:lnTo>
                  <a:lnTo>
                    <a:pt x="7" y="2"/>
                  </a:lnTo>
                  <a:lnTo>
                    <a:pt x="7" y="3"/>
                  </a:lnTo>
                  <a:lnTo>
                    <a:pt x="6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7" name="Freeform 21"/>
            <p:cNvSpPr>
              <a:spLocks/>
            </p:cNvSpPr>
            <p:nvPr userDrawn="1"/>
          </p:nvSpPr>
          <p:spPr bwMode="auto">
            <a:xfrm>
              <a:off x="11860213" y="5365750"/>
              <a:ext cx="3175" cy="1588"/>
            </a:xfrm>
            <a:custGeom>
              <a:avLst/>
              <a:gdLst>
                <a:gd name="T0" fmla="*/ 0 w 8"/>
                <a:gd name="T1" fmla="*/ 0 h 3"/>
                <a:gd name="T2" fmla="*/ 8 w 8"/>
                <a:gd name="T3" fmla="*/ 0 h 3"/>
                <a:gd name="T4" fmla="*/ 6 w 8"/>
                <a:gd name="T5" fmla="*/ 1 h 3"/>
                <a:gd name="T6" fmla="*/ 5 w 8"/>
                <a:gd name="T7" fmla="*/ 3 h 3"/>
                <a:gd name="T8" fmla="*/ 5 w 8"/>
                <a:gd name="T9" fmla="*/ 3 h 3"/>
                <a:gd name="T10" fmla="*/ 5 w 8"/>
                <a:gd name="T11" fmla="*/ 3 h 3"/>
                <a:gd name="T12" fmla="*/ 3 w 8"/>
                <a:gd name="T13" fmla="*/ 3 h 3"/>
                <a:gd name="T14" fmla="*/ 2 w 8"/>
                <a:gd name="T15" fmla="*/ 1 h 3"/>
                <a:gd name="T16" fmla="*/ 0 w 8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">
                  <a:moveTo>
                    <a:pt x="0" y="0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8" name="Freeform 22"/>
            <p:cNvSpPr>
              <a:spLocks noEditPoints="1"/>
            </p:cNvSpPr>
            <p:nvPr userDrawn="1"/>
          </p:nvSpPr>
          <p:spPr bwMode="auto">
            <a:xfrm>
              <a:off x="10929938" y="5370513"/>
              <a:ext cx="966788" cy="938213"/>
            </a:xfrm>
            <a:custGeom>
              <a:avLst/>
              <a:gdLst>
                <a:gd name="T0" fmla="*/ 486 w 2436"/>
                <a:gd name="T1" fmla="*/ 2168 h 2362"/>
                <a:gd name="T2" fmla="*/ 316 w 2436"/>
                <a:gd name="T3" fmla="*/ 2069 h 2362"/>
                <a:gd name="T4" fmla="*/ 518 w 2436"/>
                <a:gd name="T5" fmla="*/ 2080 h 2362"/>
                <a:gd name="T6" fmla="*/ 585 w 2436"/>
                <a:gd name="T7" fmla="*/ 2095 h 2362"/>
                <a:gd name="T8" fmla="*/ 720 w 2436"/>
                <a:gd name="T9" fmla="*/ 2011 h 2362"/>
                <a:gd name="T10" fmla="*/ 701 w 2436"/>
                <a:gd name="T11" fmla="*/ 2060 h 2362"/>
                <a:gd name="T12" fmla="*/ 949 w 2436"/>
                <a:gd name="T13" fmla="*/ 1985 h 2362"/>
                <a:gd name="T14" fmla="*/ 1182 w 2436"/>
                <a:gd name="T15" fmla="*/ 1936 h 2362"/>
                <a:gd name="T16" fmla="*/ 1121 w 2436"/>
                <a:gd name="T17" fmla="*/ 1898 h 2362"/>
                <a:gd name="T18" fmla="*/ 949 w 2436"/>
                <a:gd name="T19" fmla="*/ 1899 h 2362"/>
                <a:gd name="T20" fmla="*/ 1047 w 2436"/>
                <a:gd name="T21" fmla="*/ 1870 h 2362"/>
                <a:gd name="T22" fmla="*/ 1216 w 2436"/>
                <a:gd name="T23" fmla="*/ 1862 h 2362"/>
                <a:gd name="T24" fmla="*/ 1408 w 2436"/>
                <a:gd name="T25" fmla="*/ 1821 h 2362"/>
                <a:gd name="T26" fmla="*/ 1374 w 2436"/>
                <a:gd name="T27" fmla="*/ 1795 h 2362"/>
                <a:gd name="T28" fmla="*/ 1328 w 2436"/>
                <a:gd name="T29" fmla="*/ 1734 h 2362"/>
                <a:gd name="T30" fmla="*/ 1240 w 2436"/>
                <a:gd name="T31" fmla="*/ 1672 h 2362"/>
                <a:gd name="T32" fmla="*/ 1387 w 2436"/>
                <a:gd name="T33" fmla="*/ 1659 h 2362"/>
                <a:gd name="T34" fmla="*/ 1524 w 2436"/>
                <a:gd name="T35" fmla="*/ 1614 h 2362"/>
                <a:gd name="T36" fmla="*/ 1537 w 2436"/>
                <a:gd name="T37" fmla="*/ 1598 h 2362"/>
                <a:gd name="T38" fmla="*/ 1627 w 2436"/>
                <a:gd name="T39" fmla="*/ 1565 h 2362"/>
                <a:gd name="T40" fmla="*/ 1111 w 2436"/>
                <a:gd name="T41" fmla="*/ 1672 h 2362"/>
                <a:gd name="T42" fmla="*/ 1424 w 2436"/>
                <a:gd name="T43" fmla="*/ 1523 h 2362"/>
                <a:gd name="T44" fmla="*/ 1432 w 2436"/>
                <a:gd name="T45" fmla="*/ 1499 h 2362"/>
                <a:gd name="T46" fmla="*/ 1711 w 2436"/>
                <a:gd name="T47" fmla="*/ 1437 h 2362"/>
                <a:gd name="T48" fmla="*/ 1790 w 2436"/>
                <a:gd name="T49" fmla="*/ 1300 h 2362"/>
                <a:gd name="T50" fmla="*/ 1537 w 2436"/>
                <a:gd name="T51" fmla="*/ 1428 h 2362"/>
                <a:gd name="T52" fmla="*/ 1516 w 2436"/>
                <a:gd name="T53" fmla="*/ 1482 h 2362"/>
                <a:gd name="T54" fmla="*/ 1679 w 2436"/>
                <a:gd name="T55" fmla="*/ 1370 h 2362"/>
                <a:gd name="T56" fmla="*/ 1598 w 2436"/>
                <a:gd name="T57" fmla="*/ 1317 h 2362"/>
                <a:gd name="T58" fmla="*/ 1806 w 2436"/>
                <a:gd name="T59" fmla="*/ 1246 h 2362"/>
                <a:gd name="T60" fmla="*/ 1524 w 2436"/>
                <a:gd name="T61" fmla="*/ 655 h 2362"/>
                <a:gd name="T62" fmla="*/ 1634 w 2436"/>
                <a:gd name="T63" fmla="*/ 489 h 2362"/>
                <a:gd name="T64" fmla="*/ 1587 w 2436"/>
                <a:gd name="T65" fmla="*/ 444 h 2362"/>
                <a:gd name="T66" fmla="*/ 1815 w 2436"/>
                <a:gd name="T67" fmla="*/ 383 h 2362"/>
                <a:gd name="T68" fmla="*/ 1766 w 2436"/>
                <a:gd name="T69" fmla="*/ 446 h 2362"/>
                <a:gd name="T70" fmla="*/ 1677 w 2436"/>
                <a:gd name="T71" fmla="*/ 520 h 2362"/>
                <a:gd name="T72" fmla="*/ 1896 w 2436"/>
                <a:gd name="T73" fmla="*/ 330 h 2362"/>
                <a:gd name="T74" fmla="*/ 1983 w 2436"/>
                <a:gd name="T75" fmla="*/ 205 h 2362"/>
                <a:gd name="T76" fmla="*/ 1674 w 2436"/>
                <a:gd name="T77" fmla="*/ 396 h 2362"/>
                <a:gd name="T78" fmla="*/ 1850 w 2436"/>
                <a:gd name="T79" fmla="*/ 306 h 2362"/>
                <a:gd name="T80" fmla="*/ 2036 w 2436"/>
                <a:gd name="T81" fmla="*/ 231 h 2362"/>
                <a:gd name="T82" fmla="*/ 2059 w 2436"/>
                <a:gd name="T83" fmla="*/ 133 h 2362"/>
                <a:gd name="T84" fmla="*/ 2224 w 2436"/>
                <a:gd name="T85" fmla="*/ 325 h 2362"/>
                <a:gd name="T86" fmla="*/ 2299 w 2436"/>
                <a:gd name="T87" fmla="*/ 903 h 2362"/>
                <a:gd name="T88" fmla="*/ 2036 w 2436"/>
                <a:gd name="T89" fmla="*/ 1417 h 2362"/>
                <a:gd name="T90" fmla="*/ 1086 w 2436"/>
                <a:gd name="T91" fmla="*/ 2027 h 2362"/>
                <a:gd name="T92" fmla="*/ 1059 w 2436"/>
                <a:gd name="T93" fmla="*/ 1978 h 2362"/>
                <a:gd name="T94" fmla="*/ 1067 w 2436"/>
                <a:gd name="T95" fmla="*/ 1941 h 2362"/>
                <a:gd name="T96" fmla="*/ 522 w 2436"/>
                <a:gd name="T97" fmla="*/ 2243 h 2362"/>
                <a:gd name="T98" fmla="*/ 183 w 2436"/>
                <a:gd name="T99" fmla="*/ 2325 h 2362"/>
                <a:gd name="T100" fmla="*/ 3 w 2436"/>
                <a:gd name="T101" fmla="*/ 2350 h 2362"/>
                <a:gd name="T102" fmla="*/ 629 w 2436"/>
                <a:gd name="T103" fmla="*/ 1914 h 2362"/>
                <a:gd name="T104" fmla="*/ 808 w 2436"/>
                <a:gd name="T105" fmla="*/ 1903 h 2362"/>
                <a:gd name="T106" fmla="*/ 1066 w 2436"/>
                <a:gd name="T107" fmla="*/ 1731 h 2362"/>
                <a:gd name="T108" fmla="*/ 740 w 2436"/>
                <a:gd name="T109" fmla="*/ 1874 h 2362"/>
                <a:gd name="T110" fmla="*/ 781 w 2436"/>
                <a:gd name="T111" fmla="*/ 1833 h 2362"/>
                <a:gd name="T112" fmla="*/ 1403 w 2436"/>
                <a:gd name="T113" fmla="*/ 1457 h 2362"/>
                <a:gd name="T114" fmla="*/ 1876 w 2436"/>
                <a:gd name="T115" fmla="*/ 1068 h 2362"/>
                <a:gd name="T116" fmla="*/ 1395 w 2436"/>
                <a:gd name="T117" fmla="*/ 937 h 2362"/>
                <a:gd name="T118" fmla="*/ 1446 w 2436"/>
                <a:gd name="T119" fmla="*/ 521 h 2362"/>
                <a:gd name="T120" fmla="*/ 1598 w 2436"/>
                <a:gd name="T121" fmla="*/ 359 h 2362"/>
                <a:gd name="T122" fmla="*/ 2086 w 2436"/>
                <a:gd name="T123" fmla="*/ 106 h 2362"/>
                <a:gd name="T124" fmla="*/ 2299 w 2436"/>
                <a:gd name="T125" fmla="*/ 20 h 2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36" h="2362">
                  <a:moveTo>
                    <a:pt x="254" y="2284"/>
                  </a:moveTo>
                  <a:lnTo>
                    <a:pt x="237" y="2304"/>
                  </a:lnTo>
                  <a:lnTo>
                    <a:pt x="262" y="2300"/>
                  </a:lnTo>
                  <a:lnTo>
                    <a:pt x="254" y="2284"/>
                  </a:lnTo>
                  <a:close/>
                  <a:moveTo>
                    <a:pt x="283" y="2267"/>
                  </a:moveTo>
                  <a:lnTo>
                    <a:pt x="270" y="2284"/>
                  </a:lnTo>
                  <a:lnTo>
                    <a:pt x="278" y="2280"/>
                  </a:lnTo>
                  <a:lnTo>
                    <a:pt x="283" y="2278"/>
                  </a:lnTo>
                  <a:lnTo>
                    <a:pt x="286" y="2274"/>
                  </a:lnTo>
                  <a:lnTo>
                    <a:pt x="291" y="2267"/>
                  </a:lnTo>
                  <a:lnTo>
                    <a:pt x="283" y="2267"/>
                  </a:lnTo>
                  <a:close/>
                  <a:moveTo>
                    <a:pt x="512" y="2229"/>
                  </a:moveTo>
                  <a:lnTo>
                    <a:pt x="507" y="2239"/>
                  </a:lnTo>
                  <a:lnTo>
                    <a:pt x="515" y="2229"/>
                  </a:lnTo>
                  <a:lnTo>
                    <a:pt x="512" y="2229"/>
                  </a:lnTo>
                  <a:close/>
                  <a:moveTo>
                    <a:pt x="491" y="2205"/>
                  </a:moveTo>
                  <a:lnTo>
                    <a:pt x="483" y="2210"/>
                  </a:lnTo>
                  <a:lnTo>
                    <a:pt x="491" y="2226"/>
                  </a:lnTo>
                  <a:lnTo>
                    <a:pt x="491" y="2205"/>
                  </a:lnTo>
                  <a:close/>
                  <a:moveTo>
                    <a:pt x="245" y="2192"/>
                  </a:moveTo>
                  <a:lnTo>
                    <a:pt x="237" y="2205"/>
                  </a:lnTo>
                  <a:lnTo>
                    <a:pt x="241" y="2203"/>
                  </a:lnTo>
                  <a:lnTo>
                    <a:pt x="243" y="2202"/>
                  </a:lnTo>
                  <a:lnTo>
                    <a:pt x="244" y="2200"/>
                  </a:lnTo>
                  <a:lnTo>
                    <a:pt x="245" y="2199"/>
                  </a:lnTo>
                  <a:lnTo>
                    <a:pt x="245" y="2199"/>
                  </a:lnTo>
                  <a:lnTo>
                    <a:pt x="245" y="2198"/>
                  </a:lnTo>
                  <a:lnTo>
                    <a:pt x="244" y="2197"/>
                  </a:lnTo>
                  <a:lnTo>
                    <a:pt x="244" y="2195"/>
                  </a:lnTo>
                  <a:lnTo>
                    <a:pt x="245" y="2192"/>
                  </a:lnTo>
                  <a:close/>
                  <a:moveTo>
                    <a:pt x="486" y="2168"/>
                  </a:moveTo>
                  <a:lnTo>
                    <a:pt x="470" y="2181"/>
                  </a:lnTo>
                  <a:lnTo>
                    <a:pt x="463" y="2187"/>
                  </a:lnTo>
                  <a:lnTo>
                    <a:pt x="458" y="2194"/>
                  </a:lnTo>
                  <a:lnTo>
                    <a:pt x="454" y="2200"/>
                  </a:lnTo>
                  <a:lnTo>
                    <a:pt x="465" y="2200"/>
                  </a:lnTo>
                  <a:lnTo>
                    <a:pt x="499" y="2172"/>
                  </a:lnTo>
                  <a:lnTo>
                    <a:pt x="486" y="2168"/>
                  </a:lnTo>
                  <a:close/>
                  <a:moveTo>
                    <a:pt x="287" y="2085"/>
                  </a:moveTo>
                  <a:lnTo>
                    <a:pt x="271" y="2095"/>
                  </a:lnTo>
                  <a:lnTo>
                    <a:pt x="251" y="2104"/>
                  </a:lnTo>
                  <a:lnTo>
                    <a:pt x="230" y="2112"/>
                  </a:lnTo>
                  <a:lnTo>
                    <a:pt x="212" y="2119"/>
                  </a:lnTo>
                  <a:lnTo>
                    <a:pt x="212" y="2122"/>
                  </a:lnTo>
                  <a:lnTo>
                    <a:pt x="222" y="2120"/>
                  </a:lnTo>
                  <a:lnTo>
                    <a:pt x="228" y="2117"/>
                  </a:lnTo>
                  <a:lnTo>
                    <a:pt x="233" y="2117"/>
                  </a:lnTo>
                  <a:lnTo>
                    <a:pt x="237" y="2119"/>
                  </a:lnTo>
                  <a:lnTo>
                    <a:pt x="245" y="2122"/>
                  </a:lnTo>
                  <a:lnTo>
                    <a:pt x="233" y="2125"/>
                  </a:lnTo>
                  <a:lnTo>
                    <a:pt x="225" y="2129"/>
                  </a:lnTo>
                  <a:lnTo>
                    <a:pt x="218" y="2135"/>
                  </a:lnTo>
                  <a:lnTo>
                    <a:pt x="212" y="2143"/>
                  </a:lnTo>
                  <a:lnTo>
                    <a:pt x="231" y="2135"/>
                  </a:lnTo>
                  <a:lnTo>
                    <a:pt x="250" y="2125"/>
                  </a:lnTo>
                  <a:lnTo>
                    <a:pt x="269" y="2115"/>
                  </a:lnTo>
                  <a:lnTo>
                    <a:pt x="285" y="2104"/>
                  </a:lnTo>
                  <a:lnTo>
                    <a:pt x="299" y="2090"/>
                  </a:lnTo>
                  <a:lnTo>
                    <a:pt x="287" y="2085"/>
                  </a:lnTo>
                  <a:close/>
                  <a:moveTo>
                    <a:pt x="378" y="2077"/>
                  </a:moveTo>
                  <a:lnTo>
                    <a:pt x="375" y="2085"/>
                  </a:lnTo>
                  <a:lnTo>
                    <a:pt x="383" y="2077"/>
                  </a:lnTo>
                  <a:lnTo>
                    <a:pt x="378" y="2077"/>
                  </a:lnTo>
                  <a:close/>
                  <a:moveTo>
                    <a:pt x="316" y="2069"/>
                  </a:moveTo>
                  <a:lnTo>
                    <a:pt x="315" y="2072"/>
                  </a:lnTo>
                  <a:lnTo>
                    <a:pt x="315" y="2076"/>
                  </a:lnTo>
                  <a:lnTo>
                    <a:pt x="315" y="2077"/>
                  </a:lnTo>
                  <a:lnTo>
                    <a:pt x="315" y="2078"/>
                  </a:lnTo>
                  <a:lnTo>
                    <a:pt x="316" y="2078"/>
                  </a:lnTo>
                  <a:lnTo>
                    <a:pt x="316" y="2078"/>
                  </a:lnTo>
                  <a:lnTo>
                    <a:pt x="315" y="2079"/>
                  </a:lnTo>
                  <a:lnTo>
                    <a:pt x="315" y="2080"/>
                  </a:lnTo>
                  <a:lnTo>
                    <a:pt x="314" y="2082"/>
                  </a:lnTo>
                  <a:lnTo>
                    <a:pt x="312" y="2085"/>
                  </a:lnTo>
                  <a:lnTo>
                    <a:pt x="333" y="2069"/>
                  </a:lnTo>
                  <a:lnTo>
                    <a:pt x="316" y="2069"/>
                  </a:lnTo>
                  <a:close/>
                  <a:moveTo>
                    <a:pt x="416" y="2053"/>
                  </a:moveTo>
                  <a:lnTo>
                    <a:pt x="378" y="2093"/>
                  </a:lnTo>
                  <a:lnTo>
                    <a:pt x="436" y="2061"/>
                  </a:lnTo>
                  <a:lnTo>
                    <a:pt x="432" y="2056"/>
                  </a:lnTo>
                  <a:lnTo>
                    <a:pt x="429" y="2055"/>
                  </a:lnTo>
                  <a:lnTo>
                    <a:pt x="425" y="2054"/>
                  </a:lnTo>
                  <a:lnTo>
                    <a:pt x="416" y="2053"/>
                  </a:lnTo>
                  <a:close/>
                  <a:moveTo>
                    <a:pt x="744" y="2035"/>
                  </a:moveTo>
                  <a:lnTo>
                    <a:pt x="741" y="2044"/>
                  </a:lnTo>
                  <a:lnTo>
                    <a:pt x="757" y="2035"/>
                  </a:lnTo>
                  <a:lnTo>
                    <a:pt x="744" y="2035"/>
                  </a:lnTo>
                  <a:close/>
                  <a:moveTo>
                    <a:pt x="454" y="2032"/>
                  </a:moveTo>
                  <a:lnTo>
                    <a:pt x="441" y="2056"/>
                  </a:lnTo>
                  <a:lnTo>
                    <a:pt x="475" y="2040"/>
                  </a:lnTo>
                  <a:lnTo>
                    <a:pt x="454" y="2032"/>
                  </a:lnTo>
                  <a:close/>
                  <a:moveTo>
                    <a:pt x="625" y="2023"/>
                  </a:moveTo>
                  <a:lnTo>
                    <a:pt x="599" y="2044"/>
                  </a:lnTo>
                  <a:lnTo>
                    <a:pt x="603" y="2046"/>
                  </a:lnTo>
                  <a:lnTo>
                    <a:pt x="605" y="2047"/>
                  </a:lnTo>
                  <a:lnTo>
                    <a:pt x="606" y="2047"/>
                  </a:lnTo>
                  <a:lnTo>
                    <a:pt x="607" y="2047"/>
                  </a:lnTo>
                  <a:lnTo>
                    <a:pt x="607" y="2047"/>
                  </a:lnTo>
                  <a:lnTo>
                    <a:pt x="607" y="2048"/>
                  </a:lnTo>
                  <a:lnTo>
                    <a:pt x="606" y="2048"/>
                  </a:lnTo>
                  <a:lnTo>
                    <a:pt x="606" y="2050"/>
                  </a:lnTo>
                  <a:lnTo>
                    <a:pt x="607" y="2053"/>
                  </a:lnTo>
                  <a:lnTo>
                    <a:pt x="607" y="2056"/>
                  </a:lnTo>
                  <a:lnTo>
                    <a:pt x="599" y="2057"/>
                  </a:lnTo>
                  <a:lnTo>
                    <a:pt x="592" y="2063"/>
                  </a:lnTo>
                  <a:lnTo>
                    <a:pt x="584" y="2070"/>
                  </a:lnTo>
                  <a:lnTo>
                    <a:pt x="576" y="2076"/>
                  </a:lnTo>
                  <a:lnTo>
                    <a:pt x="566" y="2080"/>
                  </a:lnTo>
                  <a:lnTo>
                    <a:pt x="557" y="2082"/>
                  </a:lnTo>
                  <a:lnTo>
                    <a:pt x="575" y="2053"/>
                  </a:lnTo>
                  <a:lnTo>
                    <a:pt x="558" y="2057"/>
                  </a:lnTo>
                  <a:lnTo>
                    <a:pt x="544" y="2064"/>
                  </a:lnTo>
                  <a:lnTo>
                    <a:pt x="530" y="2072"/>
                  </a:lnTo>
                  <a:lnTo>
                    <a:pt x="518" y="2080"/>
                  </a:lnTo>
                  <a:lnTo>
                    <a:pt x="507" y="2085"/>
                  </a:lnTo>
                  <a:lnTo>
                    <a:pt x="499" y="2085"/>
                  </a:lnTo>
                  <a:lnTo>
                    <a:pt x="491" y="2082"/>
                  </a:lnTo>
                  <a:lnTo>
                    <a:pt x="491" y="2077"/>
                  </a:lnTo>
                  <a:lnTo>
                    <a:pt x="508" y="2072"/>
                  </a:lnTo>
                  <a:lnTo>
                    <a:pt x="526" y="2067"/>
                  </a:lnTo>
                  <a:lnTo>
                    <a:pt x="539" y="2056"/>
                  </a:lnTo>
                  <a:lnTo>
                    <a:pt x="549" y="2044"/>
                  </a:lnTo>
                  <a:lnTo>
                    <a:pt x="541" y="2035"/>
                  </a:lnTo>
                  <a:lnTo>
                    <a:pt x="522" y="2047"/>
                  </a:lnTo>
                  <a:lnTo>
                    <a:pt x="507" y="2055"/>
                  </a:lnTo>
                  <a:lnTo>
                    <a:pt x="493" y="2062"/>
                  </a:lnTo>
                  <a:lnTo>
                    <a:pt x="478" y="2069"/>
                  </a:lnTo>
                  <a:lnTo>
                    <a:pt x="462" y="2077"/>
                  </a:lnTo>
                  <a:lnTo>
                    <a:pt x="478" y="2085"/>
                  </a:lnTo>
                  <a:lnTo>
                    <a:pt x="455" y="2093"/>
                  </a:lnTo>
                  <a:lnTo>
                    <a:pt x="432" y="2105"/>
                  </a:lnTo>
                  <a:lnTo>
                    <a:pt x="407" y="2120"/>
                  </a:lnTo>
                  <a:lnTo>
                    <a:pt x="386" y="2136"/>
                  </a:lnTo>
                  <a:lnTo>
                    <a:pt x="368" y="2154"/>
                  </a:lnTo>
                  <a:lnTo>
                    <a:pt x="354" y="2172"/>
                  </a:lnTo>
                  <a:lnTo>
                    <a:pt x="457" y="2127"/>
                  </a:lnTo>
                  <a:lnTo>
                    <a:pt x="444" y="2143"/>
                  </a:lnTo>
                  <a:lnTo>
                    <a:pt x="430" y="2153"/>
                  </a:lnTo>
                  <a:lnTo>
                    <a:pt x="418" y="2161"/>
                  </a:lnTo>
                  <a:lnTo>
                    <a:pt x="404" y="2168"/>
                  </a:lnTo>
                  <a:lnTo>
                    <a:pt x="391" y="2177"/>
                  </a:lnTo>
                  <a:lnTo>
                    <a:pt x="378" y="2192"/>
                  </a:lnTo>
                  <a:lnTo>
                    <a:pt x="393" y="2188"/>
                  </a:lnTo>
                  <a:lnTo>
                    <a:pt x="412" y="2181"/>
                  </a:lnTo>
                  <a:lnTo>
                    <a:pt x="433" y="2170"/>
                  </a:lnTo>
                  <a:lnTo>
                    <a:pt x="457" y="2160"/>
                  </a:lnTo>
                  <a:lnTo>
                    <a:pt x="482" y="2149"/>
                  </a:lnTo>
                  <a:lnTo>
                    <a:pt x="506" y="2137"/>
                  </a:lnTo>
                  <a:lnTo>
                    <a:pt x="530" y="2124"/>
                  </a:lnTo>
                  <a:lnTo>
                    <a:pt x="551" y="2114"/>
                  </a:lnTo>
                  <a:lnTo>
                    <a:pt x="571" y="2104"/>
                  </a:lnTo>
                  <a:lnTo>
                    <a:pt x="585" y="2095"/>
                  </a:lnTo>
                  <a:lnTo>
                    <a:pt x="594" y="2090"/>
                  </a:lnTo>
                  <a:lnTo>
                    <a:pt x="594" y="2083"/>
                  </a:lnTo>
                  <a:lnTo>
                    <a:pt x="593" y="2079"/>
                  </a:lnTo>
                  <a:lnTo>
                    <a:pt x="594" y="2076"/>
                  </a:lnTo>
                  <a:lnTo>
                    <a:pt x="597" y="2074"/>
                  </a:lnTo>
                  <a:lnTo>
                    <a:pt x="604" y="2069"/>
                  </a:lnTo>
                  <a:lnTo>
                    <a:pt x="599" y="2077"/>
                  </a:lnTo>
                  <a:lnTo>
                    <a:pt x="613" y="2067"/>
                  </a:lnTo>
                  <a:lnTo>
                    <a:pt x="623" y="2055"/>
                  </a:lnTo>
                  <a:lnTo>
                    <a:pt x="633" y="2040"/>
                  </a:lnTo>
                  <a:lnTo>
                    <a:pt x="632" y="2035"/>
                  </a:lnTo>
                  <a:lnTo>
                    <a:pt x="630" y="2033"/>
                  </a:lnTo>
                  <a:lnTo>
                    <a:pt x="630" y="2031"/>
                  </a:lnTo>
                  <a:lnTo>
                    <a:pt x="630" y="2030"/>
                  </a:lnTo>
                  <a:lnTo>
                    <a:pt x="629" y="2029"/>
                  </a:lnTo>
                  <a:lnTo>
                    <a:pt x="629" y="2027"/>
                  </a:lnTo>
                  <a:lnTo>
                    <a:pt x="628" y="2026"/>
                  </a:lnTo>
                  <a:lnTo>
                    <a:pt x="627" y="2025"/>
                  </a:lnTo>
                  <a:lnTo>
                    <a:pt x="625" y="2023"/>
                  </a:lnTo>
                  <a:close/>
                  <a:moveTo>
                    <a:pt x="857" y="2015"/>
                  </a:moveTo>
                  <a:lnTo>
                    <a:pt x="845" y="2027"/>
                  </a:lnTo>
                  <a:lnTo>
                    <a:pt x="845" y="2032"/>
                  </a:lnTo>
                  <a:lnTo>
                    <a:pt x="849" y="2032"/>
                  </a:lnTo>
                  <a:lnTo>
                    <a:pt x="857" y="2019"/>
                  </a:lnTo>
                  <a:lnTo>
                    <a:pt x="865" y="2015"/>
                  </a:lnTo>
                  <a:lnTo>
                    <a:pt x="857" y="2015"/>
                  </a:lnTo>
                  <a:close/>
                  <a:moveTo>
                    <a:pt x="720" y="2011"/>
                  </a:moveTo>
                  <a:lnTo>
                    <a:pt x="713" y="2019"/>
                  </a:lnTo>
                  <a:lnTo>
                    <a:pt x="704" y="2025"/>
                  </a:lnTo>
                  <a:lnTo>
                    <a:pt x="693" y="2030"/>
                  </a:lnTo>
                  <a:lnTo>
                    <a:pt x="682" y="2034"/>
                  </a:lnTo>
                  <a:lnTo>
                    <a:pt x="669" y="2042"/>
                  </a:lnTo>
                  <a:lnTo>
                    <a:pt x="657" y="2053"/>
                  </a:lnTo>
                  <a:lnTo>
                    <a:pt x="680" y="2047"/>
                  </a:lnTo>
                  <a:lnTo>
                    <a:pt x="700" y="2039"/>
                  </a:lnTo>
                  <a:lnTo>
                    <a:pt x="717" y="2030"/>
                  </a:lnTo>
                  <a:lnTo>
                    <a:pt x="733" y="2019"/>
                  </a:lnTo>
                  <a:lnTo>
                    <a:pt x="720" y="2011"/>
                  </a:lnTo>
                  <a:close/>
                  <a:moveTo>
                    <a:pt x="615" y="1986"/>
                  </a:moveTo>
                  <a:lnTo>
                    <a:pt x="611" y="1994"/>
                  </a:lnTo>
                  <a:lnTo>
                    <a:pt x="606" y="2000"/>
                  </a:lnTo>
                  <a:lnTo>
                    <a:pt x="604" y="2002"/>
                  </a:lnTo>
                  <a:lnTo>
                    <a:pt x="604" y="2004"/>
                  </a:lnTo>
                  <a:lnTo>
                    <a:pt x="607" y="2007"/>
                  </a:lnTo>
                  <a:lnTo>
                    <a:pt x="615" y="2011"/>
                  </a:lnTo>
                  <a:lnTo>
                    <a:pt x="628" y="1986"/>
                  </a:lnTo>
                  <a:lnTo>
                    <a:pt x="615" y="1986"/>
                  </a:lnTo>
                  <a:close/>
                  <a:moveTo>
                    <a:pt x="874" y="1982"/>
                  </a:moveTo>
                  <a:lnTo>
                    <a:pt x="803" y="2019"/>
                  </a:lnTo>
                  <a:lnTo>
                    <a:pt x="803" y="2016"/>
                  </a:lnTo>
                  <a:lnTo>
                    <a:pt x="803" y="2014"/>
                  </a:lnTo>
                  <a:lnTo>
                    <a:pt x="803" y="2012"/>
                  </a:lnTo>
                  <a:lnTo>
                    <a:pt x="804" y="2012"/>
                  </a:lnTo>
                  <a:lnTo>
                    <a:pt x="804" y="2011"/>
                  </a:lnTo>
                  <a:lnTo>
                    <a:pt x="804" y="2011"/>
                  </a:lnTo>
                  <a:lnTo>
                    <a:pt x="804" y="2011"/>
                  </a:lnTo>
                  <a:lnTo>
                    <a:pt x="803" y="2010"/>
                  </a:lnTo>
                  <a:lnTo>
                    <a:pt x="801" y="2009"/>
                  </a:lnTo>
                  <a:lnTo>
                    <a:pt x="799" y="2007"/>
                  </a:lnTo>
                  <a:lnTo>
                    <a:pt x="788" y="2026"/>
                  </a:lnTo>
                  <a:lnTo>
                    <a:pt x="771" y="2041"/>
                  </a:lnTo>
                  <a:lnTo>
                    <a:pt x="751" y="2053"/>
                  </a:lnTo>
                  <a:lnTo>
                    <a:pt x="728" y="2061"/>
                  </a:lnTo>
                  <a:lnTo>
                    <a:pt x="736" y="2044"/>
                  </a:lnTo>
                  <a:lnTo>
                    <a:pt x="726" y="2049"/>
                  </a:lnTo>
                  <a:lnTo>
                    <a:pt x="719" y="2054"/>
                  </a:lnTo>
                  <a:lnTo>
                    <a:pt x="714" y="2061"/>
                  </a:lnTo>
                  <a:lnTo>
                    <a:pt x="707" y="2069"/>
                  </a:lnTo>
                  <a:lnTo>
                    <a:pt x="706" y="2065"/>
                  </a:lnTo>
                  <a:lnTo>
                    <a:pt x="705" y="2063"/>
                  </a:lnTo>
                  <a:lnTo>
                    <a:pt x="704" y="2061"/>
                  </a:lnTo>
                  <a:lnTo>
                    <a:pt x="704" y="2060"/>
                  </a:lnTo>
                  <a:lnTo>
                    <a:pt x="704" y="2060"/>
                  </a:lnTo>
                  <a:lnTo>
                    <a:pt x="704" y="2060"/>
                  </a:lnTo>
                  <a:lnTo>
                    <a:pt x="703" y="2060"/>
                  </a:lnTo>
                  <a:lnTo>
                    <a:pt x="701" y="2060"/>
                  </a:lnTo>
                  <a:lnTo>
                    <a:pt x="699" y="2060"/>
                  </a:lnTo>
                  <a:lnTo>
                    <a:pt x="694" y="2061"/>
                  </a:lnTo>
                  <a:lnTo>
                    <a:pt x="689" y="2062"/>
                  </a:lnTo>
                  <a:lnTo>
                    <a:pt x="679" y="2067"/>
                  </a:lnTo>
                  <a:lnTo>
                    <a:pt x="665" y="2074"/>
                  </a:lnTo>
                  <a:lnTo>
                    <a:pt x="650" y="2084"/>
                  </a:lnTo>
                  <a:lnTo>
                    <a:pt x="633" y="2094"/>
                  </a:lnTo>
                  <a:lnTo>
                    <a:pt x="614" y="2107"/>
                  </a:lnTo>
                  <a:lnTo>
                    <a:pt x="596" y="2121"/>
                  </a:lnTo>
                  <a:lnTo>
                    <a:pt x="577" y="2135"/>
                  </a:lnTo>
                  <a:lnTo>
                    <a:pt x="560" y="2147"/>
                  </a:lnTo>
                  <a:lnTo>
                    <a:pt x="544" y="2159"/>
                  </a:lnTo>
                  <a:lnTo>
                    <a:pt x="532" y="2169"/>
                  </a:lnTo>
                  <a:lnTo>
                    <a:pt x="521" y="2179"/>
                  </a:lnTo>
                  <a:lnTo>
                    <a:pt x="515" y="2184"/>
                  </a:lnTo>
                  <a:lnTo>
                    <a:pt x="536" y="2181"/>
                  </a:lnTo>
                  <a:lnTo>
                    <a:pt x="527" y="2190"/>
                  </a:lnTo>
                  <a:lnTo>
                    <a:pt x="516" y="2198"/>
                  </a:lnTo>
                  <a:lnTo>
                    <a:pt x="507" y="2210"/>
                  </a:lnTo>
                  <a:lnTo>
                    <a:pt x="512" y="2210"/>
                  </a:lnTo>
                  <a:lnTo>
                    <a:pt x="632" y="2138"/>
                  </a:lnTo>
                  <a:lnTo>
                    <a:pt x="753" y="2068"/>
                  </a:lnTo>
                  <a:lnTo>
                    <a:pt x="878" y="1999"/>
                  </a:lnTo>
                  <a:lnTo>
                    <a:pt x="878" y="1995"/>
                  </a:lnTo>
                  <a:lnTo>
                    <a:pt x="879" y="1993"/>
                  </a:lnTo>
                  <a:lnTo>
                    <a:pt x="879" y="1990"/>
                  </a:lnTo>
                  <a:lnTo>
                    <a:pt x="881" y="1988"/>
                  </a:lnTo>
                  <a:lnTo>
                    <a:pt x="882" y="1987"/>
                  </a:lnTo>
                  <a:lnTo>
                    <a:pt x="882" y="1987"/>
                  </a:lnTo>
                  <a:lnTo>
                    <a:pt x="882" y="1986"/>
                  </a:lnTo>
                  <a:lnTo>
                    <a:pt x="879" y="1985"/>
                  </a:lnTo>
                  <a:lnTo>
                    <a:pt x="877" y="1984"/>
                  </a:lnTo>
                  <a:lnTo>
                    <a:pt x="874" y="1982"/>
                  </a:lnTo>
                  <a:close/>
                  <a:moveTo>
                    <a:pt x="957" y="1978"/>
                  </a:moveTo>
                  <a:lnTo>
                    <a:pt x="955" y="1980"/>
                  </a:lnTo>
                  <a:lnTo>
                    <a:pt x="953" y="1982"/>
                  </a:lnTo>
                  <a:lnTo>
                    <a:pt x="950" y="1984"/>
                  </a:lnTo>
                  <a:lnTo>
                    <a:pt x="949" y="1985"/>
                  </a:lnTo>
                  <a:lnTo>
                    <a:pt x="947" y="1987"/>
                  </a:lnTo>
                  <a:lnTo>
                    <a:pt x="945" y="1990"/>
                  </a:lnTo>
                  <a:lnTo>
                    <a:pt x="947" y="1989"/>
                  </a:lnTo>
                  <a:lnTo>
                    <a:pt x="948" y="1988"/>
                  </a:lnTo>
                  <a:lnTo>
                    <a:pt x="952" y="1987"/>
                  </a:lnTo>
                  <a:lnTo>
                    <a:pt x="954" y="1986"/>
                  </a:lnTo>
                  <a:lnTo>
                    <a:pt x="956" y="1985"/>
                  </a:lnTo>
                  <a:lnTo>
                    <a:pt x="958" y="1984"/>
                  </a:lnTo>
                  <a:lnTo>
                    <a:pt x="960" y="1981"/>
                  </a:lnTo>
                  <a:lnTo>
                    <a:pt x="961" y="1980"/>
                  </a:lnTo>
                  <a:lnTo>
                    <a:pt x="960" y="1979"/>
                  </a:lnTo>
                  <a:lnTo>
                    <a:pt x="957" y="1978"/>
                  </a:lnTo>
                  <a:close/>
                  <a:moveTo>
                    <a:pt x="628" y="1957"/>
                  </a:moveTo>
                  <a:lnTo>
                    <a:pt x="615" y="1965"/>
                  </a:lnTo>
                  <a:lnTo>
                    <a:pt x="615" y="1970"/>
                  </a:lnTo>
                  <a:lnTo>
                    <a:pt x="625" y="1967"/>
                  </a:lnTo>
                  <a:lnTo>
                    <a:pt x="628" y="1965"/>
                  </a:lnTo>
                  <a:lnTo>
                    <a:pt x="632" y="1963"/>
                  </a:lnTo>
                  <a:lnTo>
                    <a:pt x="636" y="1957"/>
                  </a:lnTo>
                  <a:lnTo>
                    <a:pt x="628" y="1957"/>
                  </a:lnTo>
                  <a:close/>
                  <a:moveTo>
                    <a:pt x="1166" y="1949"/>
                  </a:moveTo>
                  <a:lnTo>
                    <a:pt x="1162" y="1951"/>
                  </a:lnTo>
                  <a:lnTo>
                    <a:pt x="1160" y="1954"/>
                  </a:lnTo>
                  <a:lnTo>
                    <a:pt x="1157" y="1955"/>
                  </a:lnTo>
                  <a:lnTo>
                    <a:pt x="1155" y="1957"/>
                  </a:lnTo>
                  <a:lnTo>
                    <a:pt x="1154" y="1958"/>
                  </a:lnTo>
                  <a:lnTo>
                    <a:pt x="1152" y="1962"/>
                  </a:lnTo>
                  <a:lnTo>
                    <a:pt x="1149" y="1965"/>
                  </a:lnTo>
                  <a:lnTo>
                    <a:pt x="1154" y="1963"/>
                  </a:lnTo>
                  <a:lnTo>
                    <a:pt x="1159" y="1960"/>
                  </a:lnTo>
                  <a:lnTo>
                    <a:pt x="1161" y="1958"/>
                  </a:lnTo>
                  <a:lnTo>
                    <a:pt x="1163" y="1957"/>
                  </a:lnTo>
                  <a:lnTo>
                    <a:pt x="1164" y="1956"/>
                  </a:lnTo>
                  <a:lnTo>
                    <a:pt x="1166" y="1955"/>
                  </a:lnTo>
                  <a:lnTo>
                    <a:pt x="1166" y="1952"/>
                  </a:lnTo>
                  <a:lnTo>
                    <a:pt x="1166" y="1951"/>
                  </a:lnTo>
                  <a:lnTo>
                    <a:pt x="1166" y="1949"/>
                  </a:lnTo>
                  <a:close/>
                  <a:moveTo>
                    <a:pt x="1182" y="1936"/>
                  </a:moveTo>
                  <a:lnTo>
                    <a:pt x="1178" y="1949"/>
                  </a:lnTo>
                  <a:lnTo>
                    <a:pt x="1190" y="1949"/>
                  </a:lnTo>
                  <a:lnTo>
                    <a:pt x="1190" y="1936"/>
                  </a:lnTo>
                  <a:lnTo>
                    <a:pt x="1182" y="1936"/>
                  </a:lnTo>
                  <a:close/>
                  <a:moveTo>
                    <a:pt x="1061" y="1912"/>
                  </a:moveTo>
                  <a:lnTo>
                    <a:pt x="1035" y="1924"/>
                  </a:lnTo>
                  <a:lnTo>
                    <a:pt x="1007" y="1935"/>
                  </a:lnTo>
                  <a:lnTo>
                    <a:pt x="981" y="1948"/>
                  </a:lnTo>
                  <a:lnTo>
                    <a:pt x="955" y="1962"/>
                  </a:lnTo>
                  <a:lnTo>
                    <a:pt x="932" y="1977"/>
                  </a:lnTo>
                  <a:lnTo>
                    <a:pt x="912" y="1994"/>
                  </a:lnTo>
                  <a:lnTo>
                    <a:pt x="950" y="1978"/>
                  </a:lnTo>
                  <a:lnTo>
                    <a:pt x="988" y="1964"/>
                  </a:lnTo>
                  <a:lnTo>
                    <a:pt x="1022" y="1950"/>
                  </a:lnTo>
                  <a:lnTo>
                    <a:pt x="1056" y="1934"/>
                  </a:lnTo>
                  <a:lnTo>
                    <a:pt x="1091" y="1912"/>
                  </a:lnTo>
                  <a:lnTo>
                    <a:pt x="1061" y="1912"/>
                  </a:lnTo>
                  <a:close/>
                  <a:moveTo>
                    <a:pt x="995" y="1899"/>
                  </a:moveTo>
                  <a:lnTo>
                    <a:pt x="991" y="1907"/>
                  </a:lnTo>
                  <a:lnTo>
                    <a:pt x="999" y="1907"/>
                  </a:lnTo>
                  <a:lnTo>
                    <a:pt x="995" y="1899"/>
                  </a:lnTo>
                  <a:close/>
                  <a:moveTo>
                    <a:pt x="1020" y="1891"/>
                  </a:moveTo>
                  <a:lnTo>
                    <a:pt x="1015" y="1899"/>
                  </a:lnTo>
                  <a:lnTo>
                    <a:pt x="1018" y="1898"/>
                  </a:lnTo>
                  <a:lnTo>
                    <a:pt x="1019" y="1897"/>
                  </a:lnTo>
                  <a:lnTo>
                    <a:pt x="1020" y="1896"/>
                  </a:lnTo>
                  <a:lnTo>
                    <a:pt x="1020" y="1895"/>
                  </a:lnTo>
                  <a:lnTo>
                    <a:pt x="1020" y="1895"/>
                  </a:lnTo>
                  <a:lnTo>
                    <a:pt x="1019" y="1894"/>
                  </a:lnTo>
                  <a:lnTo>
                    <a:pt x="1019" y="1892"/>
                  </a:lnTo>
                  <a:lnTo>
                    <a:pt x="1020" y="1891"/>
                  </a:lnTo>
                  <a:close/>
                  <a:moveTo>
                    <a:pt x="1120" y="1887"/>
                  </a:moveTo>
                  <a:lnTo>
                    <a:pt x="1113" y="1895"/>
                  </a:lnTo>
                  <a:lnTo>
                    <a:pt x="1106" y="1902"/>
                  </a:lnTo>
                  <a:lnTo>
                    <a:pt x="1099" y="1907"/>
                  </a:lnTo>
                  <a:lnTo>
                    <a:pt x="1111" y="1905"/>
                  </a:lnTo>
                  <a:lnTo>
                    <a:pt x="1118" y="1902"/>
                  </a:lnTo>
                  <a:lnTo>
                    <a:pt x="1121" y="1898"/>
                  </a:lnTo>
                  <a:lnTo>
                    <a:pt x="1121" y="1894"/>
                  </a:lnTo>
                  <a:lnTo>
                    <a:pt x="1120" y="1887"/>
                  </a:lnTo>
                  <a:close/>
                  <a:moveTo>
                    <a:pt x="941" y="1878"/>
                  </a:moveTo>
                  <a:lnTo>
                    <a:pt x="925" y="1892"/>
                  </a:lnTo>
                  <a:lnTo>
                    <a:pt x="905" y="1906"/>
                  </a:lnTo>
                  <a:lnTo>
                    <a:pt x="882" y="1921"/>
                  </a:lnTo>
                  <a:lnTo>
                    <a:pt x="858" y="1936"/>
                  </a:lnTo>
                  <a:lnTo>
                    <a:pt x="835" y="1949"/>
                  </a:lnTo>
                  <a:lnTo>
                    <a:pt x="813" y="1960"/>
                  </a:lnTo>
                  <a:lnTo>
                    <a:pt x="794" y="1970"/>
                  </a:lnTo>
                  <a:lnTo>
                    <a:pt x="789" y="1965"/>
                  </a:lnTo>
                  <a:lnTo>
                    <a:pt x="785" y="1962"/>
                  </a:lnTo>
                  <a:lnTo>
                    <a:pt x="784" y="1960"/>
                  </a:lnTo>
                  <a:lnTo>
                    <a:pt x="781" y="1962"/>
                  </a:lnTo>
                  <a:lnTo>
                    <a:pt x="774" y="1965"/>
                  </a:lnTo>
                  <a:lnTo>
                    <a:pt x="741" y="1986"/>
                  </a:lnTo>
                  <a:lnTo>
                    <a:pt x="741" y="2007"/>
                  </a:lnTo>
                  <a:lnTo>
                    <a:pt x="744" y="2007"/>
                  </a:lnTo>
                  <a:lnTo>
                    <a:pt x="799" y="1982"/>
                  </a:lnTo>
                  <a:lnTo>
                    <a:pt x="799" y="1986"/>
                  </a:lnTo>
                  <a:lnTo>
                    <a:pt x="789" y="1995"/>
                  </a:lnTo>
                  <a:lnTo>
                    <a:pt x="779" y="2003"/>
                  </a:lnTo>
                  <a:lnTo>
                    <a:pt x="769" y="2011"/>
                  </a:lnTo>
                  <a:lnTo>
                    <a:pt x="762" y="2018"/>
                  </a:lnTo>
                  <a:lnTo>
                    <a:pt x="757" y="2027"/>
                  </a:lnTo>
                  <a:lnTo>
                    <a:pt x="932" y="1925"/>
                  </a:lnTo>
                  <a:lnTo>
                    <a:pt x="929" y="1922"/>
                  </a:lnTo>
                  <a:lnTo>
                    <a:pt x="927" y="1921"/>
                  </a:lnTo>
                  <a:lnTo>
                    <a:pt x="926" y="1920"/>
                  </a:lnTo>
                  <a:lnTo>
                    <a:pt x="925" y="1919"/>
                  </a:lnTo>
                  <a:lnTo>
                    <a:pt x="925" y="1919"/>
                  </a:lnTo>
                  <a:lnTo>
                    <a:pt x="925" y="1919"/>
                  </a:lnTo>
                  <a:lnTo>
                    <a:pt x="925" y="1918"/>
                  </a:lnTo>
                  <a:lnTo>
                    <a:pt x="925" y="1917"/>
                  </a:lnTo>
                  <a:lnTo>
                    <a:pt x="925" y="1914"/>
                  </a:lnTo>
                  <a:lnTo>
                    <a:pt x="924" y="1912"/>
                  </a:lnTo>
                  <a:lnTo>
                    <a:pt x="936" y="1907"/>
                  </a:lnTo>
                  <a:lnTo>
                    <a:pt x="949" y="1899"/>
                  </a:lnTo>
                  <a:lnTo>
                    <a:pt x="962" y="1887"/>
                  </a:lnTo>
                  <a:lnTo>
                    <a:pt x="955" y="1887"/>
                  </a:lnTo>
                  <a:lnTo>
                    <a:pt x="952" y="1885"/>
                  </a:lnTo>
                  <a:lnTo>
                    <a:pt x="947" y="1883"/>
                  </a:lnTo>
                  <a:lnTo>
                    <a:pt x="941" y="1878"/>
                  </a:lnTo>
                  <a:close/>
                  <a:moveTo>
                    <a:pt x="1228" y="1870"/>
                  </a:moveTo>
                  <a:lnTo>
                    <a:pt x="1190" y="1895"/>
                  </a:lnTo>
                  <a:lnTo>
                    <a:pt x="1195" y="1904"/>
                  </a:lnTo>
                  <a:lnTo>
                    <a:pt x="1207" y="1899"/>
                  </a:lnTo>
                  <a:lnTo>
                    <a:pt x="1216" y="1892"/>
                  </a:lnTo>
                  <a:lnTo>
                    <a:pt x="1223" y="1887"/>
                  </a:lnTo>
                  <a:lnTo>
                    <a:pt x="1227" y="1878"/>
                  </a:lnTo>
                  <a:lnTo>
                    <a:pt x="1228" y="1870"/>
                  </a:lnTo>
                  <a:close/>
                  <a:moveTo>
                    <a:pt x="1240" y="1866"/>
                  </a:moveTo>
                  <a:lnTo>
                    <a:pt x="1237" y="1875"/>
                  </a:lnTo>
                  <a:lnTo>
                    <a:pt x="1253" y="1866"/>
                  </a:lnTo>
                  <a:lnTo>
                    <a:pt x="1240" y="1866"/>
                  </a:lnTo>
                  <a:close/>
                  <a:moveTo>
                    <a:pt x="1145" y="1866"/>
                  </a:moveTo>
                  <a:lnTo>
                    <a:pt x="1145" y="1875"/>
                  </a:lnTo>
                  <a:lnTo>
                    <a:pt x="1146" y="1873"/>
                  </a:lnTo>
                  <a:lnTo>
                    <a:pt x="1147" y="1872"/>
                  </a:lnTo>
                  <a:lnTo>
                    <a:pt x="1148" y="1870"/>
                  </a:lnTo>
                  <a:lnTo>
                    <a:pt x="1147" y="1870"/>
                  </a:lnTo>
                  <a:lnTo>
                    <a:pt x="1147" y="1870"/>
                  </a:lnTo>
                  <a:lnTo>
                    <a:pt x="1146" y="1868"/>
                  </a:lnTo>
                  <a:lnTo>
                    <a:pt x="1145" y="1866"/>
                  </a:lnTo>
                  <a:close/>
                  <a:moveTo>
                    <a:pt x="1091" y="1866"/>
                  </a:moveTo>
                  <a:lnTo>
                    <a:pt x="1086" y="1870"/>
                  </a:lnTo>
                  <a:lnTo>
                    <a:pt x="1095" y="1878"/>
                  </a:lnTo>
                  <a:lnTo>
                    <a:pt x="1107" y="1875"/>
                  </a:lnTo>
                  <a:lnTo>
                    <a:pt x="1107" y="1870"/>
                  </a:lnTo>
                  <a:lnTo>
                    <a:pt x="1091" y="1866"/>
                  </a:lnTo>
                  <a:close/>
                  <a:moveTo>
                    <a:pt x="1053" y="1866"/>
                  </a:moveTo>
                  <a:lnTo>
                    <a:pt x="1050" y="1868"/>
                  </a:lnTo>
                  <a:lnTo>
                    <a:pt x="1048" y="1869"/>
                  </a:lnTo>
                  <a:lnTo>
                    <a:pt x="1047" y="1870"/>
                  </a:lnTo>
                  <a:lnTo>
                    <a:pt x="1047" y="1870"/>
                  </a:lnTo>
                  <a:lnTo>
                    <a:pt x="1047" y="1870"/>
                  </a:lnTo>
                  <a:lnTo>
                    <a:pt x="1046" y="1870"/>
                  </a:lnTo>
                  <a:lnTo>
                    <a:pt x="1045" y="1870"/>
                  </a:lnTo>
                  <a:lnTo>
                    <a:pt x="1043" y="1870"/>
                  </a:lnTo>
                  <a:lnTo>
                    <a:pt x="1040" y="1870"/>
                  </a:lnTo>
                  <a:lnTo>
                    <a:pt x="1036" y="1870"/>
                  </a:lnTo>
                  <a:lnTo>
                    <a:pt x="1028" y="1891"/>
                  </a:lnTo>
                  <a:lnTo>
                    <a:pt x="1061" y="1866"/>
                  </a:lnTo>
                  <a:lnTo>
                    <a:pt x="1053" y="1866"/>
                  </a:lnTo>
                  <a:close/>
                  <a:moveTo>
                    <a:pt x="1316" y="1862"/>
                  </a:moveTo>
                  <a:lnTo>
                    <a:pt x="1295" y="1878"/>
                  </a:lnTo>
                  <a:lnTo>
                    <a:pt x="1295" y="1883"/>
                  </a:lnTo>
                  <a:lnTo>
                    <a:pt x="1298" y="1883"/>
                  </a:lnTo>
                  <a:lnTo>
                    <a:pt x="1303" y="1881"/>
                  </a:lnTo>
                  <a:lnTo>
                    <a:pt x="1309" y="1877"/>
                  </a:lnTo>
                  <a:lnTo>
                    <a:pt x="1313" y="1874"/>
                  </a:lnTo>
                  <a:lnTo>
                    <a:pt x="1319" y="1870"/>
                  </a:lnTo>
                  <a:lnTo>
                    <a:pt x="1321" y="1867"/>
                  </a:lnTo>
                  <a:lnTo>
                    <a:pt x="1320" y="1865"/>
                  </a:lnTo>
                  <a:lnTo>
                    <a:pt x="1316" y="1862"/>
                  </a:lnTo>
                  <a:close/>
                  <a:moveTo>
                    <a:pt x="1074" y="1858"/>
                  </a:moveTo>
                  <a:lnTo>
                    <a:pt x="1070" y="1866"/>
                  </a:lnTo>
                  <a:lnTo>
                    <a:pt x="1071" y="1865"/>
                  </a:lnTo>
                  <a:lnTo>
                    <a:pt x="1074" y="1863"/>
                  </a:lnTo>
                  <a:lnTo>
                    <a:pt x="1075" y="1863"/>
                  </a:lnTo>
                  <a:lnTo>
                    <a:pt x="1075" y="1862"/>
                  </a:lnTo>
                  <a:lnTo>
                    <a:pt x="1075" y="1862"/>
                  </a:lnTo>
                  <a:lnTo>
                    <a:pt x="1075" y="1862"/>
                  </a:lnTo>
                  <a:lnTo>
                    <a:pt x="1075" y="1861"/>
                  </a:lnTo>
                  <a:lnTo>
                    <a:pt x="1074" y="1858"/>
                  </a:lnTo>
                  <a:close/>
                  <a:moveTo>
                    <a:pt x="799" y="1858"/>
                  </a:moveTo>
                  <a:lnTo>
                    <a:pt x="762" y="1875"/>
                  </a:lnTo>
                  <a:lnTo>
                    <a:pt x="762" y="1878"/>
                  </a:lnTo>
                  <a:lnTo>
                    <a:pt x="779" y="1876"/>
                  </a:lnTo>
                  <a:lnTo>
                    <a:pt x="791" y="1870"/>
                  </a:lnTo>
                  <a:lnTo>
                    <a:pt x="798" y="1865"/>
                  </a:lnTo>
                  <a:lnTo>
                    <a:pt x="799" y="1858"/>
                  </a:lnTo>
                  <a:close/>
                  <a:moveTo>
                    <a:pt x="1216" y="1854"/>
                  </a:moveTo>
                  <a:lnTo>
                    <a:pt x="1216" y="1862"/>
                  </a:lnTo>
                  <a:lnTo>
                    <a:pt x="1217" y="1860"/>
                  </a:lnTo>
                  <a:lnTo>
                    <a:pt x="1218" y="1859"/>
                  </a:lnTo>
                  <a:lnTo>
                    <a:pt x="1218" y="1858"/>
                  </a:lnTo>
                  <a:lnTo>
                    <a:pt x="1218" y="1858"/>
                  </a:lnTo>
                  <a:lnTo>
                    <a:pt x="1218" y="1858"/>
                  </a:lnTo>
                  <a:lnTo>
                    <a:pt x="1217" y="1857"/>
                  </a:lnTo>
                  <a:lnTo>
                    <a:pt x="1216" y="1854"/>
                  </a:lnTo>
                  <a:close/>
                  <a:moveTo>
                    <a:pt x="1011" y="1850"/>
                  </a:moveTo>
                  <a:lnTo>
                    <a:pt x="1007" y="1858"/>
                  </a:lnTo>
                  <a:lnTo>
                    <a:pt x="1011" y="1862"/>
                  </a:lnTo>
                  <a:lnTo>
                    <a:pt x="1024" y="1850"/>
                  </a:lnTo>
                  <a:lnTo>
                    <a:pt x="1011" y="1850"/>
                  </a:lnTo>
                  <a:close/>
                  <a:moveTo>
                    <a:pt x="1278" y="1846"/>
                  </a:moveTo>
                  <a:lnTo>
                    <a:pt x="1257" y="1866"/>
                  </a:lnTo>
                  <a:lnTo>
                    <a:pt x="1269" y="1861"/>
                  </a:lnTo>
                  <a:lnTo>
                    <a:pt x="1278" y="1855"/>
                  </a:lnTo>
                  <a:lnTo>
                    <a:pt x="1287" y="1846"/>
                  </a:lnTo>
                  <a:lnTo>
                    <a:pt x="1278" y="1846"/>
                  </a:lnTo>
                  <a:close/>
                  <a:moveTo>
                    <a:pt x="1249" y="1833"/>
                  </a:moveTo>
                  <a:lnTo>
                    <a:pt x="1245" y="1842"/>
                  </a:lnTo>
                  <a:lnTo>
                    <a:pt x="1249" y="1846"/>
                  </a:lnTo>
                  <a:lnTo>
                    <a:pt x="1261" y="1833"/>
                  </a:lnTo>
                  <a:lnTo>
                    <a:pt x="1249" y="1833"/>
                  </a:lnTo>
                  <a:close/>
                  <a:moveTo>
                    <a:pt x="1128" y="1829"/>
                  </a:moveTo>
                  <a:lnTo>
                    <a:pt x="1099" y="1850"/>
                  </a:lnTo>
                  <a:lnTo>
                    <a:pt x="1132" y="1846"/>
                  </a:lnTo>
                  <a:lnTo>
                    <a:pt x="1128" y="1829"/>
                  </a:lnTo>
                  <a:close/>
                  <a:moveTo>
                    <a:pt x="1140" y="1816"/>
                  </a:moveTo>
                  <a:lnTo>
                    <a:pt x="1140" y="1825"/>
                  </a:lnTo>
                  <a:lnTo>
                    <a:pt x="1142" y="1823"/>
                  </a:lnTo>
                  <a:lnTo>
                    <a:pt x="1143" y="1822"/>
                  </a:lnTo>
                  <a:lnTo>
                    <a:pt x="1143" y="1821"/>
                  </a:lnTo>
                  <a:lnTo>
                    <a:pt x="1143" y="1821"/>
                  </a:lnTo>
                  <a:lnTo>
                    <a:pt x="1142" y="1821"/>
                  </a:lnTo>
                  <a:lnTo>
                    <a:pt x="1142" y="1820"/>
                  </a:lnTo>
                  <a:lnTo>
                    <a:pt x="1140" y="1816"/>
                  </a:lnTo>
                  <a:close/>
                  <a:moveTo>
                    <a:pt x="1411" y="1813"/>
                  </a:moveTo>
                  <a:lnTo>
                    <a:pt x="1408" y="1821"/>
                  </a:lnTo>
                  <a:lnTo>
                    <a:pt x="1410" y="1820"/>
                  </a:lnTo>
                  <a:lnTo>
                    <a:pt x="1411" y="1818"/>
                  </a:lnTo>
                  <a:lnTo>
                    <a:pt x="1411" y="1817"/>
                  </a:lnTo>
                  <a:lnTo>
                    <a:pt x="1411" y="1816"/>
                  </a:lnTo>
                  <a:lnTo>
                    <a:pt x="1411" y="1816"/>
                  </a:lnTo>
                  <a:lnTo>
                    <a:pt x="1411" y="1815"/>
                  </a:lnTo>
                  <a:lnTo>
                    <a:pt x="1411" y="1814"/>
                  </a:lnTo>
                  <a:lnTo>
                    <a:pt x="1411" y="1813"/>
                  </a:lnTo>
                  <a:close/>
                  <a:moveTo>
                    <a:pt x="1340" y="1808"/>
                  </a:moveTo>
                  <a:lnTo>
                    <a:pt x="1290" y="1846"/>
                  </a:lnTo>
                  <a:lnTo>
                    <a:pt x="1353" y="1816"/>
                  </a:lnTo>
                  <a:lnTo>
                    <a:pt x="1351" y="1814"/>
                  </a:lnTo>
                  <a:lnTo>
                    <a:pt x="1349" y="1813"/>
                  </a:lnTo>
                  <a:lnTo>
                    <a:pt x="1349" y="1812"/>
                  </a:lnTo>
                  <a:lnTo>
                    <a:pt x="1348" y="1812"/>
                  </a:lnTo>
                  <a:lnTo>
                    <a:pt x="1348" y="1812"/>
                  </a:lnTo>
                  <a:lnTo>
                    <a:pt x="1347" y="1812"/>
                  </a:lnTo>
                  <a:lnTo>
                    <a:pt x="1346" y="1810"/>
                  </a:lnTo>
                  <a:lnTo>
                    <a:pt x="1344" y="1810"/>
                  </a:lnTo>
                  <a:lnTo>
                    <a:pt x="1340" y="1808"/>
                  </a:lnTo>
                  <a:close/>
                  <a:moveTo>
                    <a:pt x="1182" y="1797"/>
                  </a:moveTo>
                  <a:lnTo>
                    <a:pt x="1170" y="1800"/>
                  </a:lnTo>
                  <a:lnTo>
                    <a:pt x="1178" y="1805"/>
                  </a:lnTo>
                  <a:lnTo>
                    <a:pt x="1178" y="1813"/>
                  </a:lnTo>
                  <a:lnTo>
                    <a:pt x="1182" y="1809"/>
                  </a:lnTo>
                  <a:lnTo>
                    <a:pt x="1184" y="1808"/>
                  </a:lnTo>
                  <a:lnTo>
                    <a:pt x="1185" y="1806"/>
                  </a:lnTo>
                  <a:lnTo>
                    <a:pt x="1186" y="1803"/>
                  </a:lnTo>
                  <a:lnTo>
                    <a:pt x="1189" y="1800"/>
                  </a:lnTo>
                  <a:lnTo>
                    <a:pt x="1190" y="1797"/>
                  </a:lnTo>
                  <a:lnTo>
                    <a:pt x="1182" y="1797"/>
                  </a:lnTo>
                  <a:close/>
                  <a:moveTo>
                    <a:pt x="1374" y="1792"/>
                  </a:moveTo>
                  <a:lnTo>
                    <a:pt x="1369" y="1800"/>
                  </a:lnTo>
                  <a:lnTo>
                    <a:pt x="1371" y="1799"/>
                  </a:lnTo>
                  <a:lnTo>
                    <a:pt x="1373" y="1798"/>
                  </a:lnTo>
                  <a:lnTo>
                    <a:pt x="1374" y="1797"/>
                  </a:lnTo>
                  <a:lnTo>
                    <a:pt x="1374" y="1795"/>
                  </a:lnTo>
                  <a:lnTo>
                    <a:pt x="1374" y="1795"/>
                  </a:lnTo>
                  <a:lnTo>
                    <a:pt x="1374" y="1794"/>
                  </a:lnTo>
                  <a:lnTo>
                    <a:pt x="1374" y="1793"/>
                  </a:lnTo>
                  <a:lnTo>
                    <a:pt x="1374" y="1792"/>
                  </a:lnTo>
                  <a:close/>
                  <a:moveTo>
                    <a:pt x="1395" y="1787"/>
                  </a:moveTo>
                  <a:lnTo>
                    <a:pt x="1390" y="1797"/>
                  </a:lnTo>
                  <a:lnTo>
                    <a:pt x="1392" y="1794"/>
                  </a:lnTo>
                  <a:lnTo>
                    <a:pt x="1394" y="1793"/>
                  </a:lnTo>
                  <a:lnTo>
                    <a:pt x="1395" y="1792"/>
                  </a:lnTo>
                  <a:lnTo>
                    <a:pt x="1395" y="1792"/>
                  </a:lnTo>
                  <a:lnTo>
                    <a:pt x="1395" y="1791"/>
                  </a:lnTo>
                  <a:lnTo>
                    <a:pt x="1395" y="1791"/>
                  </a:lnTo>
                  <a:lnTo>
                    <a:pt x="1394" y="1790"/>
                  </a:lnTo>
                  <a:lnTo>
                    <a:pt x="1395" y="1787"/>
                  </a:lnTo>
                  <a:close/>
                  <a:moveTo>
                    <a:pt x="1203" y="1784"/>
                  </a:moveTo>
                  <a:lnTo>
                    <a:pt x="1203" y="1792"/>
                  </a:lnTo>
                  <a:lnTo>
                    <a:pt x="1204" y="1790"/>
                  </a:lnTo>
                  <a:lnTo>
                    <a:pt x="1205" y="1788"/>
                  </a:lnTo>
                  <a:lnTo>
                    <a:pt x="1206" y="1788"/>
                  </a:lnTo>
                  <a:lnTo>
                    <a:pt x="1206" y="1787"/>
                  </a:lnTo>
                  <a:lnTo>
                    <a:pt x="1205" y="1787"/>
                  </a:lnTo>
                  <a:lnTo>
                    <a:pt x="1204" y="1786"/>
                  </a:lnTo>
                  <a:lnTo>
                    <a:pt x="1203" y="1784"/>
                  </a:lnTo>
                  <a:close/>
                  <a:moveTo>
                    <a:pt x="1328" y="1734"/>
                  </a:moveTo>
                  <a:lnTo>
                    <a:pt x="1317" y="1748"/>
                  </a:lnTo>
                  <a:lnTo>
                    <a:pt x="1302" y="1758"/>
                  </a:lnTo>
                  <a:lnTo>
                    <a:pt x="1287" y="1768"/>
                  </a:lnTo>
                  <a:lnTo>
                    <a:pt x="1271" y="1777"/>
                  </a:lnTo>
                  <a:lnTo>
                    <a:pt x="1257" y="1787"/>
                  </a:lnTo>
                  <a:lnTo>
                    <a:pt x="1337" y="1747"/>
                  </a:lnTo>
                  <a:lnTo>
                    <a:pt x="1335" y="1743"/>
                  </a:lnTo>
                  <a:lnTo>
                    <a:pt x="1334" y="1741"/>
                  </a:lnTo>
                  <a:lnTo>
                    <a:pt x="1333" y="1739"/>
                  </a:lnTo>
                  <a:lnTo>
                    <a:pt x="1333" y="1739"/>
                  </a:lnTo>
                  <a:lnTo>
                    <a:pt x="1333" y="1738"/>
                  </a:lnTo>
                  <a:lnTo>
                    <a:pt x="1333" y="1738"/>
                  </a:lnTo>
                  <a:lnTo>
                    <a:pt x="1332" y="1738"/>
                  </a:lnTo>
                  <a:lnTo>
                    <a:pt x="1331" y="1737"/>
                  </a:lnTo>
                  <a:lnTo>
                    <a:pt x="1328" y="1734"/>
                  </a:lnTo>
                  <a:close/>
                  <a:moveTo>
                    <a:pt x="1066" y="1705"/>
                  </a:moveTo>
                  <a:lnTo>
                    <a:pt x="1053" y="1718"/>
                  </a:lnTo>
                  <a:lnTo>
                    <a:pt x="1057" y="1716"/>
                  </a:lnTo>
                  <a:lnTo>
                    <a:pt x="1061" y="1715"/>
                  </a:lnTo>
                  <a:lnTo>
                    <a:pt x="1063" y="1713"/>
                  </a:lnTo>
                  <a:lnTo>
                    <a:pt x="1064" y="1712"/>
                  </a:lnTo>
                  <a:lnTo>
                    <a:pt x="1064" y="1711"/>
                  </a:lnTo>
                  <a:lnTo>
                    <a:pt x="1064" y="1710"/>
                  </a:lnTo>
                  <a:lnTo>
                    <a:pt x="1064" y="1709"/>
                  </a:lnTo>
                  <a:lnTo>
                    <a:pt x="1064" y="1708"/>
                  </a:lnTo>
                  <a:lnTo>
                    <a:pt x="1066" y="1705"/>
                  </a:lnTo>
                  <a:close/>
                  <a:moveTo>
                    <a:pt x="1257" y="1697"/>
                  </a:moveTo>
                  <a:lnTo>
                    <a:pt x="1228" y="1713"/>
                  </a:lnTo>
                  <a:lnTo>
                    <a:pt x="1211" y="1747"/>
                  </a:lnTo>
                  <a:lnTo>
                    <a:pt x="1278" y="1697"/>
                  </a:lnTo>
                  <a:lnTo>
                    <a:pt x="1257" y="1697"/>
                  </a:lnTo>
                  <a:close/>
                  <a:moveTo>
                    <a:pt x="1524" y="1677"/>
                  </a:moveTo>
                  <a:lnTo>
                    <a:pt x="1524" y="1688"/>
                  </a:lnTo>
                  <a:lnTo>
                    <a:pt x="1540" y="1677"/>
                  </a:lnTo>
                  <a:lnTo>
                    <a:pt x="1524" y="1677"/>
                  </a:lnTo>
                  <a:close/>
                  <a:moveTo>
                    <a:pt x="1166" y="1677"/>
                  </a:moveTo>
                  <a:lnTo>
                    <a:pt x="1161" y="1685"/>
                  </a:lnTo>
                  <a:lnTo>
                    <a:pt x="1157" y="1689"/>
                  </a:lnTo>
                  <a:lnTo>
                    <a:pt x="1155" y="1693"/>
                  </a:lnTo>
                  <a:lnTo>
                    <a:pt x="1154" y="1697"/>
                  </a:lnTo>
                  <a:lnTo>
                    <a:pt x="1153" y="1705"/>
                  </a:lnTo>
                  <a:lnTo>
                    <a:pt x="1153" y="1709"/>
                  </a:lnTo>
                  <a:lnTo>
                    <a:pt x="1153" y="1711"/>
                  </a:lnTo>
                  <a:lnTo>
                    <a:pt x="1153" y="1712"/>
                  </a:lnTo>
                  <a:lnTo>
                    <a:pt x="1153" y="1713"/>
                  </a:lnTo>
                  <a:lnTo>
                    <a:pt x="1153" y="1715"/>
                  </a:lnTo>
                  <a:lnTo>
                    <a:pt x="1153" y="1715"/>
                  </a:lnTo>
                  <a:lnTo>
                    <a:pt x="1154" y="1716"/>
                  </a:lnTo>
                  <a:lnTo>
                    <a:pt x="1155" y="1718"/>
                  </a:lnTo>
                  <a:lnTo>
                    <a:pt x="1157" y="1722"/>
                  </a:lnTo>
                  <a:lnTo>
                    <a:pt x="1224" y="1693"/>
                  </a:lnTo>
                  <a:lnTo>
                    <a:pt x="1166" y="1677"/>
                  </a:lnTo>
                  <a:close/>
                  <a:moveTo>
                    <a:pt x="1240" y="1672"/>
                  </a:moveTo>
                  <a:lnTo>
                    <a:pt x="1232" y="1677"/>
                  </a:lnTo>
                  <a:lnTo>
                    <a:pt x="1232" y="1685"/>
                  </a:lnTo>
                  <a:lnTo>
                    <a:pt x="1249" y="1677"/>
                  </a:lnTo>
                  <a:lnTo>
                    <a:pt x="1249" y="1672"/>
                  </a:lnTo>
                  <a:lnTo>
                    <a:pt x="1240" y="1672"/>
                  </a:lnTo>
                  <a:close/>
                  <a:moveTo>
                    <a:pt x="1086" y="1668"/>
                  </a:moveTo>
                  <a:lnTo>
                    <a:pt x="1061" y="1701"/>
                  </a:lnTo>
                  <a:lnTo>
                    <a:pt x="1066" y="1701"/>
                  </a:lnTo>
                  <a:lnTo>
                    <a:pt x="1068" y="1697"/>
                  </a:lnTo>
                  <a:lnTo>
                    <a:pt x="1070" y="1695"/>
                  </a:lnTo>
                  <a:lnTo>
                    <a:pt x="1072" y="1694"/>
                  </a:lnTo>
                  <a:lnTo>
                    <a:pt x="1075" y="1693"/>
                  </a:lnTo>
                  <a:lnTo>
                    <a:pt x="1078" y="1690"/>
                  </a:lnTo>
                  <a:lnTo>
                    <a:pt x="1082" y="1688"/>
                  </a:lnTo>
                  <a:lnTo>
                    <a:pt x="1083" y="1693"/>
                  </a:lnTo>
                  <a:lnTo>
                    <a:pt x="1083" y="1696"/>
                  </a:lnTo>
                  <a:lnTo>
                    <a:pt x="1082" y="1698"/>
                  </a:lnTo>
                  <a:lnTo>
                    <a:pt x="1082" y="1700"/>
                  </a:lnTo>
                  <a:lnTo>
                    <a:pt x="1082" y="1700"/>
                  </a:lnTo>
                  <a:lnTo>
                    <a:pt x="1081" y="1701"/>
                  </a:lnTo>
                  <a:lnTo>
                    <a:pt x="1082" y="1701"/>
                  </a:lnTo>
                  <a:lnTo>
                    <a:pt x="1083" y="1701"/>
                  </a:lnTo>
                  <a:lnTo>
                    <a:pt x="1084" y="1702"/>
                  </a:lnTo>
                  <a:lnTo>
                    <a:pt x="1086" y="1703"/>
                  </a:lnTo>
                  <a:lnTo>
                    <a:pt x="1091" y="1705"/>
                  </a:lnTo>
                  <a:lnTo>
                    <a:pt x="1095" y="1693"/>
                  </a:lnTo>
                  <a:lnTo>
                    <a:pt x="1092" y="1690"/>
                  </a:lnTo>
                  <a:lnTo>
                    <a:pt x="1091" y="1688"/>
                  </a:lnTo>
                  <a:lnTo>
                    <a:pt x="1090" y="1688"/>
                  </a:lnTo>
                  <a:lnTo>
                    <a:pt x="1089" y="1687"/>
                  </a:lnTo>
                  <a:lnTo>
                    <a:pt x="1089" y="1687"/>
                  </a:lnTo>
                  <a:lnTo>
                    <a:pt x="1089" y="1687"/>
                  </a:lnTo>
                  <a:lnTo>
                    <a:pt x="1089" y="1686"/>
                  </a:lnTo>
                  <a:lnTo>
                    <a:pt x="1090" y="1683"/>
                  </a:lnTo>
                  <a:lnTo>
                    <a:pt x="1091" y="1680"/>
                  </a:lnTo>
                  <a:lnTo>
                    <a:pt x="1099" y="1668"/>
                  </a:lnTo>
                  <a:lnTo>
                    <a:pt x="1086" y="1668"/>
                  </a:lnTo>
                  <a:close/>
                  <a:moveTo>
                    <a:pt x="1387" y="1659"/>
                  </a:moveTo>
                  <a:lnTo>
                    <a:pt x="1382" y="1668"/>
                  </a:lnTo>
                  <a:lnTo>
                    <a:pt x="1390" y="1659"/>
                  </a:lnTo>
                  <a:lnTo>
                    <a:pt x="1387" y="1659"/>
                  </a:lnTo>
                  <a:close/>
                  <a:moveTo>
                    <a:pt x="1261" y="1659"/>
                  </a:moveTo>
                  <a:lnTo>
                    <a:pt x="1263" y="1663"/>
                  </a:lnTo>
                  <a:lnTo>
                    <a:pt x="1264" y="1664"/>
                  </a:lnTo>
                  <a:lnTo>
                    <a:pt x="1266" y="1665"/>
                  </a:lnTo>
                  <a:lnTo>
                    <a:pt x="1266" y="1665"/>
                  </a:lnTo>
                  <a:lnTo>
                    <a:pt x="1267" y="1665"/>
                  </a:lnTo>
                  <a:lnTo>
                    <a:pt x="1268" y="1664"/>
                  </a:lnTo>
                  <a:lnTo>
                    <a:pt x="1269" y="1663"/>
                  </a:lnTo>
                  <a:lnTo>
                    <a:pt x="1271" y="1662"/>
                  </a:lnTo>
                  <a:lnTo>
                    <a:pt x="1274" y="1659"/>
                  </a:lnTo>
                  <a:lnTo>
                    <a:pt x="1261" y="1659"/>
                  </a:lnTo>
                  <a:close/>
                  <a:moveTo>
                    <a:pt x="1253" y="1635"/>
                  </a:moveTo>
                  <a:lnTo>
                    <a:pt x="1240" y="1659"/>
                  </a:lnTo>
                  <a:lnTo>
                    <a:pt x="1257" y="1659"/>
                  </a:lnTo>
                  <a:lnTo>
                    <a:pt x="1259" y="1650"/>
                  </a:lnTo>
                  <a:lnTo>
                    <a:pt x="1260" y="1643"/>
                  </a:lnTo>
                  <a:lnTo>
                    <a:pt x="1259" y="1638"/>
                  </a:lnTo>
                  <a:lnTo>
                    <a:pt x="1253" y="1635"/>
                  </a:lnTo>
                  <a:close/>
                  <a:moveTo>
                    <a:pt x="1511" y="1606"/>
                  </a:moveTo>
                  <a:lnTo>
                    <a:pt x="1490" y="1635"/>
                  </a:lnTo>
                  <a:lnTo>
                    <a:pt x="1484" y="1630"/>
                  </a:lnTo>
                  <a:lnTo>
                    <a:pt x="1482" y="1627"/>
                  </a:lnTo>
                  <a:lnTo>
                    <a:pt x="1482" y="1626"/>
                  </a:lnTo>
                  <a:lnTo>
                    <a:pt x="1480" y="1626"/>
                  </a:lnTo>
                  <a:lnTo>
                    <a:pt x="1476" y="1628"/>
                  </a:lnTo>
                  <a:lnTo>
                    <a:pt x="1469" y="1630"/>
                  </a:lnTo>
                  <a:lnTo>
                    <a:pt x="1471" y="1641"/>
                  </a:lnTo>
                  <a:lnTo>
                    <a:pt x="1470" y="1648"/>
                  </a:lnTo>
                  <a:lnTo>
                    <a:pt x="1468" y="1651"/>
                  </a:lnTo>
                  <a:lnTo>
                    <a:pt x="1466" y="1656"/>
                  </a:lnTo>
                  <a:lnTo>
                    <a:pt x="1463" y="1660"/>
                  </a:lnTo>
                  <a:lnTo>
                    <a:pt x="1461" y="1668"/>
                  </a:lnTo>
                  <a:lnTo>
                    <a:pt x="1474" y="1668"/>
                  </a:lnTo>
                  <a:lnTo>
                    <a:pt x="1532" y="1622"/>
                  </a:lnTo>
                  <a:lnTo>
                    <a:pt x="1524" y="1614"/>
                  </a:lnTo>
                  <a:lnTo>
                    <a:pt x="1522" y="1612"/>
                  </a:lnTo>
                  <a:lnTo>
                    <a:pt x="1520" y="1611"/>
                  </a:lnTo>
                  <a:lnTo>
                    <a:pt x="1520" y="1610"/>
                  </a:lnTo>
                  <a:lnTo>
                    <a:pt x="1519" y="1610"/>
                  </a:lnTo>
                  <a:lnTo>
                    <a:pt x="1519" y="1608"/>
                  </a:lnTo>
                  <a:lnTo>
                    <a:pt x="1518" y="1608"/>
                  </a:lnTo>
                  <a:lnTo>
                    <a:pt x="1517" y="1608"/>
                  </a:lnTo>
                  <a:lnTo>
                    <a:pt x="1515" y="1607"/>
                  </a:lnTo>
                  <a:lnTo>
                    <a:pt x="1511" y="1606"/>
                  </a:lnTo>
                  <a:close/>
                  <a:moveTo>
                    <a:pt x="1411" y="1602"/>
                  </a:moveTo>
                  <a:lnTo>
                    <a:pt x="1399" y="1611"/>
                  </a:lnTo>
                  <a:lnTo>
                    <a:pt x="1385" y="1620"/>
                  </a:lnTo>
                  <a:lnTo>
                    <a:pt x="1369" y="1629"/>
                  </a:lnTo>
                  <a:lnTo>
                    <a:pt x="1353" y="1637"/>
                  </a:lnTo>
                  <a:lnTo>
                    <a:pt x="1337" y="1643"/>
                  </a:lnTo>
                  <a:lnTo>
                    <a:pt x="1320" y="1647"/>
                  </a:lnTo>
                  <a:lnTo>
                    <a:pt x="1307" y="1648"/>
                  </a:lnTo>
                  <a:lnTo>
                    <a:pt x="1311" y="1659"/>
                  </a:lnTo>
                  <a:lnTo>
                    <a:pt x="1332" y="1655"/>
                  </a:lnTo>
                  <a:lnTo>
                    <a:pt x="1349" y="1651"/>
                  </a:lnTo>
                  <a:lnTo>
                    <a:pt x="1364" y="1645"/>
                  </a:lnTo>
                  <a:lnTo>
                    <a:pt x="1378" y="1638"/>
                  </a:lnTo>
                  <a:lnTo>
                    <a:pt x="1392" y="1630"/>
                  </a:lnTo>
                  <a:lnTo>
                    <a:pt x="1406" y="1620"/>
                  </a:lnTo>
                  <a:lnTo>
                    <a:pt x="1424" y="1606"/>
                  </a:lnTo>
                  <a:lnTo>
                    <a:pt x="1424" y="1602"/>
                  </a:lnTo>
                  <a:lnTo>
                    <a:pt x="1411" y="1602"/>
                  </a:lnTo>
                  <a:close/>
                  <a:moveTo>
                    <a:pt x="1537" y="1598"/>
                  </a:moveTo>
                  <a:lnTo>
                    <a:pt x="1537" y="1622"/>
                  </a:lnTo>
                  <a:lnTo>
                    <a:pt x="1553" y="1627"/>
                  </a:lnTo>
                  <a:lnTo>
                    <a:pt x="1561" y="1610"/>
                  </a:lnTo>
                  <a:lnTo>
                    <a:pt x="1540" y="1619"/>
                  </a:lnTo>
                  <a:lnTo>
                    <a:pt x="1544" y="1611"/>
                  </a:lnTo>
                  <a:lnTo>
                    <a:pt x="1545" y="1607"/>
                  </a:lnTo>
                  <a:lnTo>
                    <a:pt x="1545" y="1606"/>
                  </a:lnTo>
                  <a:lnTo>
                    <a:pt x="1544" y="1606"/>
                  </a:lnTo>
                  <a:lnTo>
                    <a:pt x="1540" y="1604"/>
                  </a:lnTo>
                  <a:lnTo>
                    <a:pt x="1537" y="1598"/>
                  </a:lnTo>
                  <a:close/>
                  <a:moveTo>
                    <a:pt x="1587" y="1590"/>
                  </a:moveTo>
                  <a:lnTo>
                    <a:pt x="1582" y="1598"/>
                  </a:lnTo>
                  <a:lnTo>
                    <a:pt x="1590" y="1590"/>
                  </a:lnTo>
                  <a:lnTo>
                    <a:pt x="1587" y="1590"/>
                  </a:lnTo>
                  <a:close/>
                  <a:moveTo>
                    <a:pt x="1466" y="1581"/>
                  </a:moveTo>
                  <a:lnTo>
                    <a:pt x="1437" y="1593"/>
                  </a:lnTo>
                  <a:lnTo>
                    <a:pt x="1437" y="1602"/>
                  </a:lnTo>
                  <a:lnTo>
                    <a:pt x="1477" y="1581"/>
                  </a:lnTo>
                  <a:lnTo>
                    <a:pt x="1466" y="1581"/>
                  </a:lnTo>
                  <a:close/>
                  <a:moveTo>
                    <a:pt x="1582" y="1573"/>
                  </a:moveTo>
                  <a:lnTo>
                    <a:pt x="1548" y="1593"/>
                  </a:lnTo>
                  <a:lnTo>
                    <a:pt x="1551" y="1597"/>
                  </a:lnTo>
                  <a:lnTo>
                    <a:pt x="1552" y="1598"/>
                  </a:lnTo>
                  <a:lnTo>
                    <a:pt x="1552" y="1599"/>
                  </a:lnTo>
                  <a:lnTo>
                    <a:pt x="1552" y="1599"/>
                  </a:lnTo>
                  <a:lnTo>
                    <a:pt x="1552" y="1600"/>
                  </a:lnTo>
                  <a:lnTo>
                    <a:pt x="1552" y="1600"/>
                  </a:lnTo>
                  <a:lnTo>
                    <a:pt x="1552" y="1602"/>
                  </a:lnTo>
                  <a:lnTo>
                    <a:pt x="1553" y="1603"/>
                  </a:lnTo>
                  <a:lnTo>
                    <a:pt x="1553" y="1606"/>
                  </a:lnTo>
                  <a:lnTo>
                    <a:pt x="1566" y="1598"/>
                  </a:lnTo>
                  <a:lnTo>
                    <a:pt x="1582" y="1573"/>
                  </a:lnTo>
                  <a:close/>
                  <a:moveTo>
                    <a:pt x="1603" y="1565"/>
                  </a:moveTo>
                  <a:lnTo>
                    <a:pt x="1595" y="1569"/>
                  </a:lnTo>
                  <a:lnTo>
                    <a:pt x="1598" y="1577"/>
                  </a:lnTo>
                  <a:lnTo>
                    <a:pt x="1601" y="1575"/>
                  </a:lnTo>
                  <a:lnTo>
                    <a:pt x="1602" y="1573"/>
                  </a:lnTo>
                  <a:lnTo>
                    <a:pt x="1603" y="1572"/>
                  </a:lnTo>
                  <a:lnTo>
                    <a:pt x="1604" y="1572"/>
                  </a:lnTo>
                  <a:lnTo>
                    <a:pt x="1604" y="1570"/>
                  </a:lnTo>
                  <a:lnTo>
                    <a:pt x="1604" y="1569"/>
                  </a:lnTo>
                  <a:lnTo>
                    <a:pt x="1604" y="1568"/>
                  </a:lnTo>
                  <a:lnTo>
                    <a:pt x="1603" y="1565"/>
                  </a:lnTo>
                  <a:close/>
                  <a:moveTo>
                    <a:pt x="1640" y="1536"/>
                  </a:moveTo>
                  <a:lnTo>
                    <a:pt x="1633" y="1544"/>
                  </a:lnTo>
                  <a:lnTo>
                    <a:pt x="1626" y="1550"/>
                  </a:lnTo>
                  <a:lnTo>
                    <a:pt x="1619" y="1557"/>
                  </a:lnTo>
                  <a:lnTo>
                    <a:pt x="1627" y="1565"/>
                  </a:lnTo>
                  <a:lnTo>
                    <a:pt x="1632" y="1561"/>
                  </a:lnTo>
                  <a:lnTo>
                    <a:pt x="1634" y="1559"/>
                  </a:lnTo>
                  <a:lnTo>
                    <a:pt x="1637" y="1558"/>
                  </a:lnTo>
                  <a:lnTo>
                    <a:pt x="1641" y="1558"/>
                  </a:lnTo>
                  <a:lnTo>
                    <a:pt x="1648" y="1557"/>
                  </a:lnTo>
                  <a:lnTo>
                    <a:pt x="1640" y="1536"/>
                  </a:lnTo>
                  <a:close/>
                  <a:moveTo>
                    <a:pt x="1361" y="1536"/>
                  </a:moveTo>
                  <a:lnTo>
                    <a:pt x="1355" y="1543"/>
                  </a:lnTo>
                  <a:lnTo>
                    <a:pt x="1348" y="1547"/>
                  </a:lnTo>
                  <a:lnTo>
                    <a:pt x="1342" y="1552"/>
                  </a:lnTo>
                  <a:lnTo>
                    <a:pt x="1337" y="1560"/>
                  </a:lnTo>
                  <a:lnTo>
                    <a:pt x="1369" y="1544"/>
                  </a:lnTo>
                  <a:lnTo>
                    <a:pt x="1361" y="1536"/>
                  </a:lnTo>
                  <a:close/>
                  <a:moveTo>
                    <a:pt x="1319" y="1536"/>
                  </a:moveTo>
                  <a:lnTo>
                    <a:pt x="1316" y="1539"/>
                  </a:lnTo>
                  <a:lnTo>
                    <a:pt x="1312" y="1543"/>
                  </a:lnTo>
                  <a:lnTo>
                    <a:pt x="1310" y="1545"/>
                  </a:lnTo>
                  <a:lnTo>
                    <a:pt x="1306" y="1548"/>
                  </a:lnTo>
                  <a:lnTo>
                    <a:pt x="1303" y="1552"/>
                  </a:lnTo>
                  <a:lnTo>
                    <a:pt x="1316" y="1548"/>
                  </a:lnTo>
                  <a:lnTo>
                    <a:pt x="1311" y="1573"/>
                  </a:lnTo>
                  <a:lnTo>
                    <a:pt x="1300" y="1573"/>
                  </a:lnTo>
                  <a:lnTo>
                    <a:pt x="1287" y="1575"/>
                  </a:lnTo>
                  <a:lnTo>
                    <a:pt x="1269" y="1578"/>
                  </a:lnTo>
                  <a:lnTo>
                    <a:pt x="1249" y="1584"/>
                  </a:lnTo>
                  <a:lnTo>
                    <a:pt x="1228" y="1591"/>
                  </a:lnTo>
                  <a:lnTo>
                    <a:pt x="1207" y="1600"/>
                  </a:lnTo>
                  <a:lnTo>
                    <a:pt x="1188" y="1610"/>
                  </a:lnTo>
                  <a:lnTo>
                    <a:pt x="1170" y="1621"/>
                  </a:lnTo>
                  <a:lnTo>
                    <a:pt x="1156" y="1633"/>
                  </a:lnTo>
                  <a:lnTo>
                    <a:pt x="1147" y="1645"/>
                  </a:lnTo>
                  <a:lnTo>
                    <a:pt x="1142" y="1658"/>
                  </a:lnTo>
                  <a:lnTo>
                    <a:pt x="1145" y="1672"/>
                  </a:lnTo>
                  <a:lnTo>
                    <a:pt x="1134" y="1674"/>
                  </a:lnTo>
                  <a:lnTo>
                    <a:pt x="1127" y="1675"/>
                  </a:lnTo>
                  <a:lnTo>
                    <a:pt x="1121" y="1675"/>
                  </a:lnTo>
                  <a:lnTo>
                    <a:pt x="1117" y="1674"/>
                  </a:lnTo>
                  <a:lnTo>
                    <a:pt x="1111" y="1672"/>
                  </a:lnTo>
                  <a:lnTo>
                    <a:pt x="1103" y="1668"/>
                  </a:lnTo>
                  <a:lnTo>
                    <a:pt x="1107" y="1688"/>
                  </a:lnTo>
                  <a:lnTo>
                    <a:pt x="1129" y="1686"/>
                  </a:lnTo>
                  <a:lnTo>
                    <a:pt x="1148" y="1679"/>
                  </a:lnTo>
                  <a:lnTo>
                    <a:pt x="1164" y="1671"/>
                  </a:lnTo>
                  <a:lnTo>
                    <a:pt x="1178" y="1660"/>
                  </a:lnTo>
                  <a:lnTo>
                    <a:pt x="1191" y="1649"/>
                  </a:lnTo>
                  <a:lnTo>
                    <a:pt x="1204" y="1637"/>
                  </a:lnTo>
                  <a:lnTo>
                    <a:pt x="1217" y="1627"/>
                  </a:lnTo>
                  <a:lnTo>
                    <a:pt x="1232" y="1617"/>
                  </a:lnTo>
                  <a:lnTo>
                    <a:pt x="1249" y="1608"/>
                  </a:lnTo>
                  <a:lnTo>
                    <a:pt x="1269" y="1602"/>
                  </a:lnTo>
                  <a:lnTo>
                    <a:pt x="1269" y="1614"/>
                  </a:lnTo>
                  <a:lnTo>
                    <a:pt x="1249" y="1614"/>
                  </a:lnTo>
                  <a:lnTo>
                    <a:pt x="1249" y="1630"/>
                  </a:lnTo>
                  <a:lnTo>
                    <a:pt x="1295" y="1635"/>
                  </a:lnTo>
                  <a:lnTo>
                    <a:pt x="1282" y="1606"/>
                  </a:lnTo>
                  <a:lnTo>
                    <a:pt x="1292" y="1604"/>
                  </a:lnTo>
                  <a:lnTo>
                    <a:pt x="1300" y="1603"/>
                  </a:lnTo>
                  <a:lnTo>
                    <a:pt x="1306" y="1600"/>
                  </a:lnTo>
                  <a:lnTo>
                    <a:pt x="1312" y="1597"/>
                  </a:lnTo>
                  <a:lnTo>
                    <a:pt x="1319" y="1590"/>
                  </a:lnTo>
                  <a:lnTo>
                    <a:pt x="1314" y="1582"/>
                  </a:lnTo>
                  <a:lnTo>
                    <a:pt x="1316" y="1575"/>
                  </a:lnTo>
                  <a:lnTo>
                    <a:pt x="1319" y="1567"/>
                  </a:lnTo>
                  <a:lnTo>
                    <a:pt x="1324" y="1560"/>
                  </a:lnTo>
                  <a:lnTo>
                    <a:pt x="1326" y="1552"/>
                  </a:lnTo>
                  <a:lnTo>
                    <a:pt x="1326" y="1544"/>
                  </a:lnTo>
                  <a:lnTo>
                    <a:pt x="1319" y="1536"/>
                  </a:lnTo>
                  <a:close/>
                  <a:moveTo>
                    <a:pt x="1537" y="1528"/>
                  </a:moveTo>
                  <a:lnTo>
                    <a:pt x="1474" y="1565"/>
                  </a:lnTo>
                  <a:lnTo>
                    <a:pt x="1474" y="1569"/>
                  </a:lnTo>
                  <a:lnTo>
                    <a:pt x="1497" y="1563"/>
                  </a:lnTo>
                  <a:lnTo>
                    <a:pt x="1519" y="1555"/>
                  </a:lnTo>
                  <a:lnTo>
                    <a:pt x="1540" y="1544"/>
                  </a:lnTo>
                  <a:lnTo>
                    <a:pt x="1556" y="1531"/>
                  </a:lnTo>
                  <a:lnTo>
                    <a:pt x="1537" y="1528"/>
                  </a:lnTo>
                  <a:close/>
                  <a:moveTo>
                    <a:pt x="1424" y="1523"/>
                  </a:moveTo>
                  <a:lnTo>
                    <a:pt x="1402" y="1552"/>
                  </a:lnTo>
                  <a:lnTo>
                    <a:pt x="1376" y="1581"/>
                  </a:lnTo>
                  <a:lnTo>
                    <a:pt x="1348" y="1610"/>
                  </a:lnTo>
                  <a:lnTo>
                    <a:pt x="1359" y="1605"/>
                  </a:lnTo>
                  <a:lnTo>
                    <a:pt x="1367" y="1602"/>
                  </a:lnTo>
                  <a:lnTo>
                    <a:pt x="1373" y="1600"/>
                  </a:lnTo>
                  <a:lnTo>
                    <a:pt x="1378" y="1599"/>
                  </a:lnTo>
                  <a:lnTo>
                    <a:pt x="1387" y="1598"/>
                  </a:lnTo>
                  <a:lnTo>
                    <a:pt x="1387" y="1584"/>
                  </a:lnTo>
                  <a:lnTo>
                    <a:pt x="1388" y="1576"/>
                  </a:lnTo>
                  <a:lnTo>
                    <a:pt x="1391" y="1570"/>
                  </a:lnTo>
                  <a:lnTo>
                    <a:pt x="1398" y="1565"/>
                  </a:lnTo>
                  <a:lnTo>
                    <a:pt x="1403" y="1565"/>
                  </a:lnTo>
                  <a:lnTo>
                    <a:pt x="1398" y="1581"/>
                  </a:lnTo>
                  <a:lnTo>
                    <a:pt x="1418" y="1568"/>
                  </a:lnTo>
                  <a:lnTo>
                    <a:pt x="1438" y="1553"/>
                  </a:lnTo>
                  <a:lnTo>
                    <a:pt x="1453" y="1536"/>
                  </a:lnTo>
                  <a:lnTo>
                    <a:pt x="1448" y="1536"/>
                  </a:lnTo>
                  <a:lnTo>
                    <a:pt x="1444" y="1536"/>
                  </a:lnTo>
                  <a:lnTo>
                    <a:pt x="1440" y="1536"/>
                  </a:lnTo>
                  <a:lnTo>
                    <a:pt x="1438" y="1536"/>
                  </a:lnTo>
                  <a:lnTo>
                    <a:pt x="1435" y="1535"/>
                  </a:lnTo>
                  <a:lnTo>
                    <a:pt x="1435" y="1533"/>
                  </a:lnTo>
                  <a:lnTo>
                    <a:pt x="1435" y="1532"/>
                  </a:lnTo>
                  <a:lnTo>
                    <a:pt x="1437" y="1530"/>
                  </a:lnTo>
                  <a:lnTo>
                    <a:pt x="1440" y="1528"/>
                  </a:lnTo>
                  <a:lnTo>
                    <a:pt x="1440" y="1523"/>
                  </a:lnTo>
                  <a:lnTo>
                    <a:pt x="1424" y="1523"/>
                  </a:lnTo>
                  <a:close/>
                  <a:moveTo>
                    <a:pt x="1527" y="1499"/>
                  </a:moveTo>
                  <a:lnTo>
                    <a:pt x="1524" y="1507"/>
                  </a:lnTo>
                  <a:lnTo>
                    <a:pt x="1527" y="1512"/>
                  </a:lnTo>
                  <a:lnTo>
                    <a:pt x="1545" y="1502"/>
                  </a:lnTo>
                  <a:lnTo>
                    <a:pt x="1545" y="1499"/>
                  </a:lnTo>
                  <a:lnTo>
                    <a:pt x="1527" y="1499"/>
                  </a:lnTo>
                  <a:close/>
                  <a:moveTo>
                    <a:pt x="1432" y="1499"/>
                  </a:moveTo>
                  <a:lnTo>
                    <a:pt x="1424" y="1515"/>
                  </a:lnTo>
                  <a:lnTo>
                    <a:pt x="1448" y="1502"/>
                  </a:lnTo>
                  <a:lnTo>
                    <a:pt x="1432" y="1499"/>
                  </a:lnTo>
                  <a:close/>
                  <a:moveTo>
                    <a:pt x="1566" y="1486"/>
                  </a:moveTo>
                  <a:lnTo>
                    <a:pt x="1553" y="1507"/>
                  </a:lnTo>
                  <a:lnTo>
                    <a:pt x="1577" y="1486"/>
                  </a:lnTo>
                  <a:lnTo>
                    <a:pt x="1566" y="1486"/>
                  </a:lnTo>
                  <a:close/>
                  <a:moveTo>
                    <a:pt x="1582" y="1482"/>
                  </a:moveTo>
                  <a:lnTo>
                    <a:pt x="1582" y="1491"/>
                  </a:lnTo>
                  <a:lnTo>
                    <a:pt x="1583" y="1488"/>
                  </a:lnTo>
                  <a:lnTo>
                    <a:pt x="1584" y="1487"/>
                  </a:lnTo>
                  <a:lnTo>
                    <a:pt x="1584" y="1486"/>
                  </a:lnTo>
                  <a:lnTo>
                    <a:pt x="1584" y="1486"/>
                  </a:lnTo>
                  <a:lnTo>
                    <a:pt x="1584" y="1486"/>
                  </a:lnTo>
                  <a:lnTo>
                    <a:pt x="1583" y="1485"/>
                  </a:lnTo>
                  <a:lnTo>
                    <a:pt x="1582" y="1482"/>
                  </a:lnTo>
                  <a:close/>
                  <a:moveTo>
                    <a:pt x="1427" y="1470"/>
                  </a:moveTo>
                  <a:lnTo>
                    <a:pt x="1419" y="1486"/>
                  </a:lnTo>
                  <a:lnTo>
                    <a:pt x="1453" y="1473"/>
                  </a:lnTo>
                  <a:lnTo>
                    <a:pt x="1453" y="1470"/>
                  </a:lnTo>
                  <a:lnTo>
                    <a:pt x="1427" y="1470"/>
                  </a:lnTo>
                  <a:close/>
                  <a:moveTo>
                    <a:pt x="1669" y="1457"/>
                  </a:moveTo>
                  <a:lnTo>
                    <a:pt x="1655" y="1465"/>
                  </a:lnTo>
                  <a:lnTo>
                    <a:pt x="1640" y="1470"/>
                  </a:lnTo>
                  <a:lnTo>
                    <a:pt x="1626" y="1471"/>
                  </a:lnTo>
                  <a:lnTo>
                    <a:pt x="1615" y="1471"/>
                  </a:lnTo>
                  <a:lnTo>
                    <a:pt x="1606" y="1470"/>
                  </a:lnTo>
                  <a:lnTo>
                    <a:pt x="1602" y="1484"/>
                  </a:lnTo>
                  <a:lnTo>
                    <a:pt x="1595" y="1493"/>
                  </a:lnTo>
                  <a:lnTo>
                    <a:pt x="1587" y="1501"/>
                  </a:lnTo>
                  <a:lnTo>
                    <a:pt x="1577" y="1512"/>
                  </a:lnTo>
                  <a:lnTo>
                    <a:pt x="1585" y="1508"/>
                  </a:lnTo>
                  <a:lnTo>
                    <a:pt x="1597" y="1503"/>
                  </a:lnTo>
                  <a:lnTo>
                    <a:pt x="1611" y="1497"/>
                  </a:lnTo>
                  <a:lnTo>
                    <a:pt x="1625" y="1488"/>
                  </a:lnTo>
                  <a:lnTo>
                    <a:pt x="1639" y="1482"/>
                  </a:lnTo>
                  <a:lnTo>
                    <a:pt x="1652" y="1473"/>
                  </a:lnTo>
                  <a:lnTo>
                    <a:pt x="1662" y="1467"/>
                  </a:lnTo>
                  <a:lnTo>
                    <a:pt x="1668" y="1461"/>
                  </a:lnTo>
                  <a:lnTo>
                    <a:pt x="1669" y="1457"/>
                  </a:lnTo>
                  <a:close/>
                  <a:moveTo>
                    <a:pt x="1711" y="1437"/>
                  </a:moveTo>
                  <a:lnTo>
                    <a:pt x="1706" y="1445"/>
                  </a:lnTo>
                  <a:lnTo>
                    <a:pt x="1709" y="1443"/>
                  </a:lnTo>
                  <a:lnTo>
                    <a:pt x="1711" y="1442"/>
                  </a:lnTo>
                  <a:lnTo>
                    <a:pt x="1712" y="1442"/>
                  </a:lnTo>
                  <a:lnTo>
                    <a:pt x="1712" y="1442"/>
                  </a:lnTo>
                  <a:lnTo>
                    <a:pt x="1712" y="1442"/>
                  </a:lnTo>
                  <a:lnTo>
                    <a:pt x="1712" y="1441"/>
                  </a:lnTo>
                  <a:lnTo>
                    <a:pt x="1712" y="1439"/>
                  </a:lnTo>
                  <a:lnTo>
                    <a:pt x="1711" y="1437"/>
                  </a:lnTo>
                  <a:close/>
                  <a:moveTo>
                    <a:pt x="1569" y="1345"/>
                  </a:moveTo>
                  <a:lnTo>
                    <a:pt x="1558" y="1356"/>
                  </a:lnTo>
                  <a:lnTo>
                    <a:pt x="1546" y="1364"/>
                  </a:lnTo>
                  <a:lnTo>
                    <a:pt x="1532" y="1370"/>
                  </a:lnTo>
                  <a:lnTo>
                    <a:pt x="1519" y="1371"/>
                  </a:lnTo>
                  <a:lnTo>
                    <a:pt x="1524" y="1383"/>
                  </a:lnTo>
                  <a:lnTo>
                    <a:pt x="1540" y="1375"/>
                  </a:lnTo>
                  <a:lnTo>
                    <a:pt x="1556" y="1370"/>
                  </a:lnTo>
                  <a:lnTo>
                    <a:pt x="1572" y="1364"/>
                  </a:lnTo>
                  <a:lnTo>
                    <a:pt x="1587" y="1355"/>
                  </a:lnTo>
                  <a:lnTo>
                    <a:pt x="1566" y="1355"/>
                  </a:lnTo>
                  <a:lnTo>
                    <a:pt x="1568" y="1352"/>
                  </a:lnTo>
                  <a:lnTo>
                    <a:pt x="1569" y="1351"/>
                  </a:lnTo>
                  <a:lnTo>
                    <a:pt x="1570" y="1351"/>
                  </a:lnTo>
                  <a:lnTo>
                    <a:pt x="1570" y="1351"/>
                  </a:lnTo>
                  <a:lnTo>
                    <a:pt x="1572" y="1351"/>
                  </a:lnTo>
                  <a:lnTo>
                    <a:pt x="1570" y="1350"/>
                  </a:lnTo>
                  <a:lnTo>
                    <a:pt x="1570" y="1349"/>
                  </a:lnTo>
                  <a:lnTo>
                    <a:pt x="1569" y="1345"/>
                  </a:lnTo>
                  <a:close/>
                  <a:moveTo>
                    <a:pt x="1815" y="1321"/>
                  </a:moveTo>
                  <a:lnTo>
                    <a:pt x="1815" y="1329"/>
                  </a:lnTo>
                  <a:lnTo>
                    <a:pt x="1748" y="1371"/>
                  </a:lnTo>
                  <a:lnTo>
                    <a:pt x="1748" y="1374"/>
                  </a:lnTo>
                  <a:lnTo>
                    <a:pt x="1770" y="1367"/>
                  </a:lnTo>
                  <a:lnTo>
                    <a:pt x="1789" y="1359"/>
                  </a:lnTo>
                  <a:lnTo>
                    <a:pt x="1805" y="1349"/>
                  </a:lnTo>
                  <a:lnTo>
                    <a:pt x="1824" y="1337"/>
                  </a:lnTo>
                  <a:lnTo>
                    <a:pt x="1815" y="1321"/>
                  </a:lnTo>
                  <a:close/>
                  <a:moveTo>
                    <a:pt x="1790" y="1300"/>
                  </a:moveTo>
                  <a:lnTo>
                    <a:pt x="1777" y="1317"/>
                  </a:lnTo>
                  <a:lnTo>
                    <a:pt x="1803" y="1300"/>
                  </a:lnTo>
                  <a:lnTo>
                    <a:pt x="1790" y="1300"/>
                  </a:lnTo>
                  <a:close/>
                  <a:moveTo>
                    <a:pt x="1811" y="1292"/>
                  </a:moveTo>
                  <a:lnTo>
                    <a:pt x="1806" y="1300"/>
                  </a:lnTo>
                  <a:lnTo>
                    <a:pt x="1809" y="1298"/>
                  </a:lnTo>
                  <a:lnTo>
                    <a:pt x="1810" y="1297"/>
                  </a:lnTo>
                  <a:lnTo>
                    <a:pt x="1811" y="1297"/>
                  </a:lnTo>
                  <a:lnTo>
                    <a:pt x="1812" y="1297"/>
                  </a:lnTo>
                  <a:lnTo>
                    <a:pt x="1812" y="1297"/>
                  </a:lnTo>
                  <a:lnTo>
                    <a:pt x="1812" y="1296"/>
                  </a:lnTo>
                  <a:lnTo>
                    <a:pt x="1811" y="1295"/>
                  </a:lnTo>
                  <a:lnTo>
                    <a:pt x="1811" y="1292"/>
                  </a:lnTo>
                  <a:close/>
                  <a:moveTo>
                    <a:pt x="1877" y="1284"/>
                  </a:moveTo>
                  <a:lnTo>
                    <a:pt x="1848" y="1305"/>
                  </a:lnTo>
                  <a:lnTo>
                    <a:pt x="1848" y="1308"/>
                  </a:lnTo>
                  <a:lnTo>
                    <a:pt x="1861" y="1305"/>
                  </a:lnTo>
                  <a:lnTo>
                    <a:pt x="1870" y="1299"/>
                  </a:lnTo>
                  <a:lnTo>
                    <a:pt x="1879" y="1292"/>
                  </a:lnTo>
                  <a:lnTo>
                    <a:pt x="1886" y="1284"/>
                  </a:lnTo>
                  <a:lnTo>
                    <a:pt x="1877" y="1284"/>
                  </a:lnTo>
                  <a:close/>
                  <a:moveTo>
                    <a:pt x="1769" y="1263"/>
                  </a:moveTo>
                  <a:lnTo>
                    <a:pt x="1754" y="1275"/>
                  </a:lnTo>
                  <a:lnTo>
                    <a:pt x="1737" y="1287"/>
                  </a:lnTo>
                  <a:lnTo>
                    <a:pt x="1716" y="1297"/>
                  </a:lnTo>
                  <a:lnTo>
                    <a:pt x="1696" y="1307"/>
                  </a:lnTo>
                  <a:lnTo>
                    <a:pt x="1675" y="1319"/>
                  </a:lnTo>
                  <a:lnTo>
                    <a:pt x="1656" y="1330"/>
                  </a:lnTo>
                  <a:lnTo>
                    <a:pt x="1640" y="1345"/>
                  </a:lnTo>
                  <a:lnTo>
                    <a:pt x="1627" y="1363"/>
                  </a:lnTo>
                  <a:lnTo>
                    <a:pt x="1645" y="1358"/>
                  </a:lnTo>
                  <a:lnTo>
                    <a:pt x="1631" y="1379"/>
                  </a:lnTo>
                  <a:lnTo>
                    <a:pt x="1617" y="1394"/>
                  </a:lnTo>
                  <a:lnTo>
                    <a:pt x="1603" y="1404"/>
                  </a:lnTo>
                  <a:lnTo>
                    <a:pt x="1587" y="1413"/>
                  </a:lnTo>
                  <a:lnTo>
                    <a:pt x="1568" y="1422"/>
                  </a:lnTo>
                  <a:lnTo>
                    <a:pt x="1548" y="1433"/>
                  </a:lnTo>
                  <a:lnTo>
                    <a:pt x="1537" y="1428"/>
                  </a:lnTo>
                  <a:lnTo>
                    <a:pt x="1545" y="1424"/>
                  </a:lnTo>
                  <a:lnTo>
                    <a:pt x="1552" y="1412"/>
                  </a:lnTo>
                  <a:lnTo>
                    <a:pt x="1561" y="1402"/>
                  </a:lnTo>
                  <a:lnTo>
                    <a:pt x="1573" y="1394"/>
                  </a:lnTo>
                  <a:lnTo>
                    <a:pt x="1587" y="1386"/>
                  </a:lnTo>
                  <a:lnTo>
                    <a:pt x="1599" y="1378"/>
                  </a:lnTo>
                  <a:lnTo>
                    <a:pt x="1612" y="1368"/>
                  </a:lnTo>
                  <a:lnTo>
                    <a:pt x="1624" y="1358"/>
                  </a:lnTo>
                  <a:lnTo>
                    <a:pt x="1527" y="1412"/>
                  </a:lnTo>
                  <a:lnTo>
                    <a:pt x="1531" y="1413"/>
                  </a:lnTo>
                  <a:lnTo>
                    <a:pt x="1533" y="1415"/>
                  </a:lnTo>
                  <a:lnTo>
                    <a:pt x="1533" y="1415"/>
                  </a:lnTo>
                  <a:lnTo>
                    <a:pt x="1533" y="1416"/>
                  </a:lnTo>
                  <a:lnTo>
                    <a:pt x="1532" y="1416"/>
                  </a:lnTo>
                  <a:lnTo>
                    <a:pt x="1531" y="1417"/>
                  </a:lnTo>
                  <a:lnTo>
                    <a:pt x="1530" y="1419"/>
                  </a:lnTo>
                  <a:lnTo>
                    <a:pt x="1528" y="1422"/>
                  </a:lnTo>
                  <a:lnTo>
                    <a:pt x="1527" y="1424"/>
                  </a:lnTo>
                  <a:lnTo>
                    <a:pt x="1517" y="1425"/>
                  </a:lnTo>
                  <a:lnTo>
                    <a:pt x="1505" y="1430"/>
                  </a:lnTo>
                  <a:lnTo>
                    <a:pt x="1492" y="1437"/>
                  </a:lnTo>
                  <a:lnTo>
                    <a:pt x="1481" y="1443"/>
                  </a:lnTo>
                  <a:lnTo>
                    <a:pt x="1471" y="1452"/>
                  </a:lnTo>
                  <a:lnTo>
                    <a:pt x="1466" y="1457"/>
                  </a:lnTo>
                  <a:lnTo>
                    <a:pt x="1494" y="1448"/>
                  </a:lnTo>
                  <a:lnTo>
                    <a:pt x="1525" y="1440"/>
                  </a:lnTo>
                  <a:lnTo>
                    <a:pt x="1556" y="1437"/>
                  </a:lnTo>
                  <a:lnTo>
                    <a:pt x="1556" y="1441"/>
                  </a:lnTo>
                  <a:lnTo>
                    <a:pt x="1527" y="1449"/>
                  </a:lnTo>
                  <a:lnTo>
                    <a:pt x="1516" y="1453"/>
                  </a:lnTo>
                  <a:lnTo>
                    <a:pt x="1503" y="1460"/>
                  </a:lnTo>
                  <a:lnTo>
                    <a:pt x="1489" y="1469"/>
                  </a:lnTo>
                  <a:lnTo>
                    <a:pt x="1475" y="1479"/>
                  </a:lnTo>
                  <a:lnTo>
                    <a:pt x="1466" y="1491"/>
                  </a:lnTo>
                  <a:lnTo>
                    <a:pt x="1469" y="1499"/>
                  </a:lnTo>
                  <a:lnTo>
                    <a:pt x="1474" y="1499"/>
                  </a:lnTo>
                  <a:lnTo>
                    <a:pt x="1532" y="1465"/>
                  </a:lnTo>
                  <a:lnTo>
                    <a:pt x="1516" y="1482"/>
                  </a:lnTo>
                  <a:lnTo>
                    <a:pt x="1506" y="1495"/>
                  </a:lnTo>
                  <a:lnTo>
                    <a:pt x="1498" y="1503"/>
                  </a:lnTo>
                  <a:lnTo>
                    <a:pt x="1489" y="1509"/>
                  </a:lnTo>
                  <a:lnTo>
                    <a:pt x="1480" y="1516"/>
                  </a:lnTo>
                  <a:lnTo>
                    <a:pt x="1469" y="1528"/>
                  </a:lnTo>
                  <a:lnTo>
                    <a:pt x="1461" y="1557"/>
                  </a:lnTo>
                  <a:lnTo>
                    <a:pt x="1466" y="1557"/>
                  </a:lnTo>
                  <a:lnTo>
                    <a:pt x="1473" y="1545"/>
                  </a:lnTo>
                  <a:lnTo>
                    <a:pt x="1482" y="1538"/>
                  </a:lnTo>
                  <a:lnTo>
                    <a:pt x="1490" y="1535"/>
                  </a:lnTo>
                  <a:lnTo>
                    <a:pt x="1499" y="1532"/>
                  </a:lnTo>
                  <a:lnTo>
                    <a:pt x="1510" y="1529"/>
                  </a:lnTo>
                  <a:lnTo>
                    <a:pt x="1519" y="1523"/>
                  </a:lnTo>
                  <a:lnTo>
                    <a:pt x="1516" y="1512"/>
                  </a:lnTo>
                  <a:lnTo>
                    <a:pt x="1511" y="1513"/>
                  </a:lnTo>
                  <a:lnTo>
                    <a:pt x="1509" y="1513"/>
                  </a:lnTo>
                  <a:lnTo>
                    <a:pt x="1506" y="1514"/>
                  </a:lnTo>
                  <a:lnTo>
                    <a:pt x="1505" y="1515"/>
                  </a:lnTo>
                  <a:lnTo>
                    <a:pt x="1504" y="1515"/>
                  </a:lnTo>
                  <a:lnTo>
                    <a:pt x="1503" y="1515"/>
                  </a:lnTo>
                  <a:lnTo>
                    <a:pt x="1502" y="1515"/>
                  </a:lnTo>
                  <a:lnTo>
                    <a:pt x="1498" y="1515"/>
                  </a:lnTo>
                  <a:lnTo>
                    <a:pt x="1516" y="1500"/>
                  </a:lnTo>
                  <a:lnTo>
                    <a:pt x="1535" y="1486"/>
                  </a:lnTo>
                  <a:lnTo>
                    <a:pt x="1559" y="1475"/>
                  </a:lnTo>
                  <a:lnTo>
                    <a:pt x="1583" y="1463"/>
                  </a:lnTo>
                  <a:lnTo>
                    <a:pt x="1609" y="1452"/>
                  </a:lnTo>
                  <a:lnTo>
                    <a:pt x="1634" y="1440"/>
                  </a:lnTo>
                  <a:lnTo>
                    <a:pt x="1659" y="1428"/>
                  </a:lnTo>
                  <a:lnTo>
                    <a:pt x="1682" y="1417"/>
                  </a:lnTo>
                  <a:lnTo>
                    <a:pt x="1704" y="1403"/>
                  </a:lnTo>
                  <a:lnTo>
                    <a:pt x="1723" y="1387"/>
                  </a:lnTo>
                  <a:lnTo>
                    <a:pt x="1738" y="1370"/>
                  </a:lnTo>
                  <a:lnTo>
                    <a:pt x="1748" y="1350"/>
                  </a:lnTo>
                  <a:lnTo>
                    <a:pt x="1731" y="1355"/>
                  </a:lnTo>
                  <a:lnTo>
                    <a:pt x="1712" y="1358"/>
                  </a:lnTo>
                  <a:lnTo>
                    <a:pt x="1695" y="1364"/>
                  </a:lnTo>
                  <a:lnTo>
                    <a:pt x="1679" y="1370"/>
                  </a:lnTo>
                  <a:lnTo>
                    <a:pt x="1666" y="1379"/>
                  </a:lnTo>
                  <a:lnTo>
                    <a:pt x="1690" y="1379"/>
                  </a:lnTo>
                  <a:lnTo>
                    <a:pt x="1686" y="1387"/>
                  </a:lnTo>
                  <a:lnTo>
                    <a:pt x="1598" y="1428"/>
                  </a:lnTo>
                  <a:lnTo>
                    <a:pt x="1610" y="1410"/>
                  </a:lnTo>
                  <a:lnTo>
                    <a:pt x="1625" y="1395"/>
                  </a:lnTo>
                  <a:lnTo>
                    <a:pt x="1641" y="1383"/>
                  </a:lnTo>
                  <a:lnTo>
                    <a:pt x="1659" y="1374"/>
                  </a:lnTo>
                  <a:lnTo>
                    <a:pt x="1677" y="1367"/>
                  </a:lnTo>
                  <a:lnTo>
                    <a:pt x="1697" y="1359"/>
                  </a:lnTo>
                  <a:lnTo>
                    <a:pt x="1717" y="1352"/>
                  </a:lnTo>
                  <a:lnTo>
                    <a:pt x="1737" y="1343"/>
                  </a:lnTo>
                  <a:lnTo>
                    <a:pt x="1755" y="1332"/>
                  </a:lnTo>
                  <a:lnTo>
                    <a:pt x="1774" y="1317"/>
                  </a:lnTo>
                  <a:lnTo>
                    <a:pt x="1761" y="1320"/>
                  </a:lnTo>
                  <a:lnTo>
                    <a:pt x="1747" y="1326"/>
                  </a:lnTo>
                  <a:lnTo>
                    <a:pt x="1732" y="1332"/>
                  </a:lnTo>
                  <a:lnTo>
                    <a:pt x="1718" y="1337"/>
                  </a:lnTo>
                  <a:lnTo>
                    <a:pt x="1705" y="1342"/>
                  </a:lnTo>
                  <a:lnTo>
                    <a:pt x="1695" y="1344"/>
                  </a:lnTo>
                  <a:lnTo>
                    <a:pt x="1686" y="1342"/>
                  </a:lnTo>
                  <a:lnTo>
                    <a:pt x="1686" y="1337"/>
                  </a:lnTo>
                  <a:lnTo>
                    <a:pt x="1798" y="1267"/>
                  </a:lnTo>
                  <a:lnTo>
                    <a:pt x="1798" y="1263"/>
                  </a:lnTo>
                  <a:lnTo>
                    <a:pt x="1789" y="1265"/>
                  </a:lnTo>
                  <a:lnTo>
                    <a:pt x="1783" y="1267"/>
                  </a:lnTo>
                  <a:lnTo>
                    <a:pt x="1779" y="1268"/>
                  </a:lnTo>
                  <a:lnTo>
                    <a:pt x="1775" y="1267"/>
                  </a:lnTo>
                  <a:lnTo>
                    <a:pt x="1769" y="1263"/>
                  </a:lnTo>
                  <a:close/>
                  <a:moveTo>
                    <a:pt x="1682" y="1255"/>
                  </a:moveTo>
                  <a:lnTo>
                    <a:pt x="1682" y="1275"/>
                  </a:lnTo>
                  <a:lnTo>
                    <a:pt x="1665" y="1280"/>
                  </a:lnTo>
                  <a:lnTo>
                    <a:pt x="1651" y="1284"/>
                  </a:lnTo>
                  <a:lnTo>
                    <a:pt x="1638" y="1289"/>
                  </a:lnTo>
                  <a:lnTo>
                    <a:pt x="1625" y="1295"/>
                  </a:lnTo>
                  <a:lnTo>
                    <a:pt x="1610" y="1302"/>
                  </a:lnTo>
                  <a:lnTo>
                    <a:pt x="1590" y="1308"/>
                  </a:lnTo>
                  <a:lnTo>
                    <a:pt x="1598" y="1317"/>
                  </a:lnTo>
                  <a:lnTo>
                    <a:pt x="1606" y="1314"/>
                  </a:lnTo>
                  <a:lnTo>
                    <a:pt x="1612" y="1313"/>
                  </a:lnTo>
                  <a:lnTo>
                    <a:pt x="1616" y="1314"/>
                  </a:lnTo>
                  <a:lnTo>
                    <a:pt x="1619" y="1318"/>
                  </a:lnTo>
                  <a:lnTo>
                    <a:pt x="1624" y="1325"/>
                  </a:lnTo>
                  <a:lnTo>
                    <a:pt x="1590" y="1350"/>
                  </a:lnTo>
                  <a:lnTo>
                    <a:pt x="1606" y="1358"/>
                  </a:lnTo>
                  <a:lnTo>
                    <a:pt x="1616" y="1347"/>
                  </a:lnTo>
                  <a:lnTo>
                    <a:pt x="1627" y="1336"/>
                  </a:lnTo>
                  <a:lnTo>
                    <a:pt x="1640" y="1329"/>
                  </a:lnTo>
                  <a:lnTo>
                    <a:pt x="1655" y="1322"/>
                  </a:lnTo>
                  <a:lnTo>
                    <a:pt x="1669" y="1315"/>
                  </a:lnTo>
                  <a:lnTo>
                    <a:pt x="1684" y="1308"/>
                  </a:lnTo>
                  <a:lnTo>
                    <a:pt x="1697" y="1300"/>
                  </a:lnTo>
                  <a:lnTo>
                    <a:pt x="1709" y="1291"/>
                  </a:lnTo>
                  <a:lnTo>
                    <a:pt x="1718" y="1278"/>
                  </a:lnTo>
                  <a:lnTo>
                    <a:pt x="1724" y="1263"/>
                  </a:lnTo>
                  <a:lnTo>
                    <a:pt x="1695" y="1272"/>
                  </a:lnTo>
                  <a:lnTo>
                    <a:pt x="1696" y="1268"/>
                  </a:lnTo>
                  <a:lnTo>
                    <a:pt x="1697" y="1265"/>
                  </a:lnTo>
                  <a:lnTo>
                    <a:pt x="1697" y="1263"/>
                  </a:lnTo>
                  <a:lnTo>
                    <a:pt x="1698" y="1262"/>
                  </a:lnTo>
                  <a:lnTo>
                    <a:pt x="1698" y="1262"/>
                  </a:lnTo>
                  <a:lnTo>
                    <a:pt x="1699" y="1262"/>
                  </a:lnTo>
                  <a:lnTo>
                    <a:pt x="1698" y="1261"/>
                  </a:lnTo>
                  <a:lnTo>
                    <a:pt x="1698" y="1260"/>
                  </a:lnTo>
                  <a:lnTo>
                    <a:pt x="1696" y="1258"/>
                  </a:lnTo>
                  <a:lnTo>
                    <a:pt x="1695" y="1255"/>
                  </a:lnTo>
                  <a:lnTo>
                    <a:pt x="1692" y="1257"/>
                  </a:lnTo>
                  <a:lnTo>
                    <a:pt x="1691" y="1259"/>
                  </a:lnTo>
                  <a:lnTo>
                    <a:pt x="1690" y="1259"/>
                  </a:lnTo>
                  <a:lnTo>
                    <a:pt x="1690" y="1259"/>
                  </a:lnTo>
                  <a:lnTo>
                    <a:pt x="1689" y="1259"/>
                  </a:lnTo>
                  <a:lnTo>
                    <a:pt x="1688" y="1258"/>
                  </a:lnTo>
                  <a:lnTo>
                    <a:pt x="1686" y="1257"/>
                  </a:lnTo>
                  <a:lnTo>
                    <a:pt x="1682" y="1255"/>
                  </a:lnTo>
                  <a:close/>
                  <a:moveTo>
                    <a:pt x="1815" y="1235"/>
                  </a:moveTo>
                  <a:lnTo>
                    <a:pt x="1806" y="1246"/>
                  </a:lnTo>
                  <a:lnTo>
                    <a:pt x="1819" y="1235"/>
                  </a:lnTo>
                  <a:lnTo>
                    <a:pt x="1815" y="1235"/>
                  </a:lnTo>
                  <a:close/>
                  <a:moveTo>
                    <a:pt x="1853" y="1217"/>
                  </a:moveTo>
                  <a:lnTo>
                    <a:pt x="1832" y="1235"/>
                  </a:lnTo>
                  <a:lnTo>
                    <a:pt x="1861" y="1217"/>
                  </a:lnTo>
                  <a:lnTo>
                    <a:pt x="1853" y="1217"/>
                  </a:lnTo>
                  <a:close/>
                  <a:moveTo>
                    <a:pt x="1756" y="1217"/>
                  </a:moveTo>
                  <a:lnTo>
                    <a:pt x="1753" y="1227"/>
                  </a:lnTo>
                  <a:lnTo>
                    <a:pt x="1765" y="1227"/>
                  </a:lnTo>
                  <a:lnTo>
                    <a:pt x="1756" y="1217"/>
                  </a:lnTo>
                  <a:close/>
                  <a:moveTo>
                    <a:pt x="2294" y="970"/>
                  </a:moveTo>
                  <a:lnTo>
                    <a:pt x="2290" y="978"/>
                  </a:lnTo>
                  <a:lnTo>
                    <a:pt x="2299" y="970"/>
                  </a:lnTo>
                  <a:lnTo>
                    <a:pt x="2294" y="970"/>
                  </a:lnTo>
                  <a:close/>
                  <a:moveTo>
                    <a:pt x="2273" y="929"/>
                  </a:moveTo>
                  <a:lnTo>
                    <a:pt x="2269" y="950"/>
                  </a:lnTo>
                  <a:lnTo>
                    <a:pt x="2273" y="950"/>
                  </a:lnTo>
                  <a:lnTo>
                    <a:pt x="2278" y="929"/>
                  </a:lnTo>
                  <a:lnTo>
                    <a:pt x="2273" y="929"/>
                  </a:lnTo>
                  <a:close/>
                  <a:moveTo>
                    <a:pt x="1419" y="916"/>
                  </a:moveTo>
                  <a:lnTo>
                    <a:pt x="1421" y="918"/>
                  </a:lnTo>
                  <a:lnTo>
                    <a:pt x="1423" y="920"/>
                  </a:lnTo>
                  <a:lnTo>
                    <a:pt x="1423" y="921"/>
                  </a:lnTo>
                  <a:lnTo>
                    <a:pt x="1423" y="921"/>
                  </a:lnTo>
                  <a:lnTo>
                    <a:pt x="1424" y="922"/>
                  </a:lnTo>
                  <a:lnTo>
                    <a:pt x="1424" y="922"/>
                  </a:lnTo>
                  <a:lnTo>
                    <a:pt x="1425" y="923"/>
                  </a:lnTo>
                  <a:lnTo>
                    <a:pt x="1427" y="924"/>
                  </a:lnTo>
                  <a:lnTo>
                    <a:pt x="1419" y="916"/>
                  </a:lnTo>
                  <a:close/>
                  <a:moveTo>
                    <a:pt x="1524" y="655"/>
                  </a:moveTo>
                  <a:lnTo>
                    <a:pt x="1524" y="665"/>
                  </a:lnTo>
                  <a:lnTo>
                    <a:pt x="1525" y="662"/>
                  </a:lnTo>
                  <a:lnTo>
                    <a:pt x="1526" y="661"/>
                  </a:lnTo>
                  <a:lnTo>
                    <a:pt x="1526" y="660"/>
                  </a:lnTo>
                  <a:lnTo>
                    <a:pt x="1526" y="660"/>
                  </a:lnTo>
                  <a:lnTo>
                    <a:pt x="1526" y="660"/>
                  </a:lnTo>
                  <a:lnTo>
                    <a:pt x="1525" y="659"/>
                  </a:lnTo>
                  <a:lnTo>
                    <a:pt x="1524" y="655"/>
                  </a:lnTo>
                  <a:close/>
                  <a:moveTo>
                    <a:pt x="1469" y="516"/>
                  </a:moveTo>
                  <a:lnTo>
                    <a:pt x="1468" y="523"/>
                  </a:lnTo>
                  <a:lnTo>
                    <a:pt x="1466" y="525"/>
                  </a:lnTo>
                  <a:lnTo>
                    <a:pt x="1465" y="527"/>
                  </a:lnTo>
                  <a:lnTo>
                    <a:pt x="1465" y="528"/>
                  </a:lnTo>
                  <a:lnTo>
                    <a:pt x="1466" y="531"/>
                  </a:lnTo>
                  <a:lnTo>
                    <a:pt x="1469" y="536"/>
                  </a:lnTo>
                  <a:lnTo>
                    <a:pt x="1469" y="528"/>
                  </a:lnTo>
                  <a:lnTo>
                    <a:pt x="1473" y="526"/>
                  </a:lnTo>
                  <a:lnTo>
                    <a:pt x="1475" y="525"/>
                  </a:lnTo>
                  <a:lnTo>
                    <a:pt x="1477" y="525"/>
                  </a:lnTo>
                  <a:lnTo>
                    <a:pt x="1478" y="525"/>
                  </a:lnTo>
                  <a:lnTo>
                    <a:pt x="1478" y="525"/>
                  </a:lnTo>
                  <a:lnTo>
                    <a:pt x="1478" y="524"/>
                  </a:lnTo>
                  <a:lnTo>
                    <a:pt x="1478" y="524"/>
                  </a:lnTo>
                  <a:lnTo>
                    <a:pt x="1478" y="523"/>
                  </a:lnTo>
                  <a:lnTo>
                    <a:pt x="1480" y="521"/>
                  </a:lnTo>
                  <a:lnTo>
                    <a:pt x="1481" y="519"/>
                  </a:lnTo>
                  <a:lnTo>
                    <a:pt x="1482" y="516"/>
                  </a:lnTo>
                  <a:lnTo>
                    <a:pt x="1469" y="516"/>
                  </a:lnTo>
                  <a:close/>
                  <a:moveTo>
                    <a:pt x="1511" y="498"/>
                  </a:moveTo>
                  <a:lnTo>
                    <a:pt x="1513" y="502"/>
                  </a:lnTo>
                  <a:lnTo>
                    <a:pt x="1513" y="503"/>
                  </a:lnTo>
                  <a:lnTo>
                    <a:pt x="1515" y="503"/>
                  </a:lnTo>
                  <a:lnTo>
                    <a:pt x="1515" y="504"/>
                  </a:lnTo>
                  <a:lnTo>
                    <a:pt x="1515" y="504"/>
                  </a:lnTo>
                  <a:lnTo>
                    <a:pt x="1516" y="504"/>
                  </a:lnTo>
                  <a:lnTo>
                    <a:pt x="1517" y="505"/>
                  </a:lnTo>
                  <a:lnTo>
                    <a:pt x="1519" y="508"/>
                  </a:lnTo>
                  <a:lnTo>
                    <a:pt x="1511" y="498"/>
                  </a:lnTo>
                  <a:close/>
                  <a:moveTo>
                    <a:pt x="1632" y="482"/>
                  </a:moveTo>
                  <a:lnTo>
                    <a:pt x="1624" y="495"/>
                  </a:lnTo>
                  <a:lnTo>
                    <a:pt x="1626" y="493"/>
                  </a:lnTo>
                  <a:lnTo>
                    <a:pt x="1629" y="491"/>
                  </a:lnTo>
                  <a:lnTo>
                    <a:pt x="1631" y="491"/>
                  </a:lnTo>
                  <a:lnTo>
                    <a:pt x="1632" y="490"/>
                  </a:lnTo>
                  <a:lnTo>
                    <a:pt x="1633" y="489"/>
                  </a:lnTo>
                  <a:lnTo>
                    <a:pt x="1634" y="489"/>
                  </a:lnTo>
                  <a:lnTo>
                    <a:pt x="1634" y="487"/>
                  </a:lnTo>
                  <a:lnTo>
                    <a:pt x="1633" y="486"/>
                  </a:lnTo>
                  <a:lnTo>
                    <a:pt x="1632" y="482"/>
                  </a:lnTo>
                  <a:close/>
                  <a:moveTo>
                    <a:pt x="1611" y="404"/>
                  </a:moveTo>
                  <a:lnTo>
                    <a:pt x="1602" y="416"/>
                  </a:lnTo>
                  <a:lnTo>
                    <a:pt x="1594" y="428"/>
                  </a:lnTo>
                  <a:lnTo>
                    <a:pt x="1583" y="441"/>
                  </a:lnTo>
                  <a:lnTo>
                    <a:pt x="1569" y="453"/>
                  </a:lnTo>
                  <a:lnTo>
                    <a:pt x="1566" y="445"/>
                  </a:lnTo>
                  <a:lnTo>
                    <a:pt x="1566" y="441"/>
                  </a:lnTo>
                  <a:lnTo>
                    <a:pt x="1567" y="438"/>
                  </a:lnTo>
                  <a:lnTo>
                    <a:pt x="1567" y="436"/>
                  </a:lnTo>
                  <a:lnTo>
                    <a:pt x="1568" y="435"/>
                  </a:lnTo>
                  <a:lnTo>
                    <a:pt x="1568" y="435"/>
                  </a:lnTo>
                  <a:lnTo>
                    <a:pt x="1568" y="434"/>
                  </a:lnTo>
                  <a:lnTo>
                    <a:pt x="1567" y="434"/>
                  </a:lnTo>
                  <a:lnTo>
                    <a:pt x="1566" y="433"/>
                  </a:lnTo>
                  <a:lnTo>
                    <a:pt x="1563" y="433"/>
                  </a:lnTo>
                  <a:lnTo>
                    <a:pt x="1561" y="430"/>
                  </a:lnTo>
                  <a:lnTo>
                    <a:pt x="1556" y="429"/>
                  </a:lnTo>
                  <a:lnTo>
                    <a:pt x="1556" y="441"/>
                  </a:lnTo>
                  <a:lnTo>
                    <a:pt x="1555" y="449"/>
                  </a:lnTo>
                  <a:lnTo>
                    <a:pt x="1553" y="456"/>
                  </a:lnTo>
                  <a:lnTo>
                    <a:pt x="1548" y="461"/>
                  </a:lnTo>
                  <a:lnTo>
                    <a:pt x="1547" y="452"/>
                  </a:lnTo>
                  <a:lnTo>
                    <a:pt x="1545" y="446"/>
                  </a:lnTo>
                  <a:lnTo>
                    <a:pt x="1541" y="442"/>
                  </a:lnTo>
                  <a:lnTo>
                    <a:pt x="1537" y="437"/>
                  </a:lnTo>
                  <a:lnTo>
                    <a:pt x="1537" y="449"/>
                  </a:lnTo>
                  <a:lnTo>
                    <a:pt x="1540" y="458"/>
                  </a:lnTo>
                  <a:lnTo>
                    <a:pt x="1539" y="467"/>
                  </a:lnTo>
                  <a:lnTo>
                    <a:pt x="1533" y="475"/>
                  </a:lnTo>
                  <a:lnTo>
                    <a:pt x="1524" y="482"/>
                  </a:lnTo>
                  <a:lnTo>
                    <a:pt x="1532" y="498"/>
                  </a:lnTo>
                  <a:lnTo>
                    <a:pt x="1540" y="483"/>
                  </a:lnTo>
                  <a:lnTo>
                    <a:pt x="1553" y="470"/>
                  </a:lnTo>
                  <a:lnTo>
                    <a:pt x="1569" y="456"/>
                  </a:lnTo>
                  <a:lnTo>
                    <a:pt x="1587" y="444"/>
                  </a:lnTo>
                  <a:lnTo>
                    <a:pt x="1604" y="433"/>
                  </a:lnTo>
                  <a:lnTo>
                    <a:pt x="1622" y="422"/>
                  </a:lnTo>
                  <a:lnTo>
                    <a:pt x="1635" y="412"/>
                  </a:lnTo>
                  <a:lnTo>
                    <a:pt x="1611" y="404"/>
                  </a:lnTo>
                  <a:close/>
                  <a:moveTo>
                    <a:pt x="1635" y="388"/>
                  </a:moveTo>
                  <a:lnTo>
                    <a:pt x="1624" y="400"/>
                  </a:lnTo>
                  <a:lnTo>
                    <a:pt x="1626" y="399"/>
                  </a:lnTo>
                  <a:lnTo>
                    <a:pt x="1629" y="398"/>
                  </a:lnTo>
                  <a:lnTo>
                    <a:pt x="1632" y="397"/>
                  </a:lnTo>
                  <a:lnTo>
                    <a:pt x="1634" y="395"/>
                  </a:lnTo>
                  <a:lnTo>
                    <a:pt x="1637" y="393"/>
                  </a:lnTo>
                  <a:lnTo>
                    <a:pt x="1639" y="392"/>
                  </a:lnTo>
                  <a:lnTo>
                    <a:pt x="1639" y="390"/>
                  </a:lnTo>
                  <a:lnTo>
                    <a:pt x="1639" y="389"/>
                  </a:lnTo>
                  <a:lnTo>
                    <a:pt x="1635" y="388"/>
                  </a:lnTo>
                  <a:close/>
                  <a:moveTo>
                    <a:pt x="2102" y="383"/>
                  </a:moveTo>
                  <a:lnTo>
                    <a:pt x="2090" y="396"/>
                  </a:lnTo>
                  <a:lnTo>
                    <a:pt x="2098" y="404"/>
                  </a:lnTo>
                  <a:lnTo>
                    <a:pt x="2102" y="383"/>
                  </a:lnTo>
                  <a:close/>
                  <a:moveTo>
                    <a:pt x="1595" y="383"/>
                  </a:moveTo>
                  <a:lnTo>
                    <a:pt x="1595" y="400"/>
                  </a:lnTo>
                  <a:lnTo>
                    <a:pt x="1603" y="383"/>
                  </a:lnTo>
                  <a:lnTo>
                    <a:pt x="1595" y="383"/>
                  </a:lnTo>
                  <a:close/>
                  <a:moveTo>
                    <a:pt x="1753" y="367"/>
                  </a:moveTo>
                  <a:lnTo>
                    <a:pt x="1753" y="375"/>
                  </a:lnTo>
                  <a:lnTo>
                    <a:pt x="1754" y="373"/>
                  </a:lnTo>
                  <a:lnTo>
                    <a:pt x="1755" y="371"/>
                  </a:lnTo>
                  <a:lnTo>
                    <a:pt x="1755" y="371"/>
                  </a:lnTo>
                  <a:lnTo>
                    <a:pt x="1755" y="370"/>
                  </a:lnTo>
                  <a:lnTo>
                    <a:pt x="1755" y="370"/>
                  </a:lnTo>
                  <a:lnTo>
                    <a:pt x="1754" y="369"/>
                  </a:lnTo>
                  <a:lnTo>
                    <a:pt x="1753" y="367"/>
                  </a:lnTo>
                  <a:close/>
                  <a:moveTo>
                    <a:pt x="1819" y="359"/>
                  </a:moveTo>
                  <a:lnTo>
                    <a:pt x="1816" y="365"/>
                  </a:lnTo>
                  <a:lnTo>
                    <a:pt x="1815" y="368"/>
                  </a:lnTo>
                  <a:lnTo>
                    <a:pt x="1813" y="370"/>
                  </a:lnTo>
                  <a:lnTo>
                    <a:pt x="1815" y="375"/>
                  </a:lnTo>
                  <a:lnTo>
                    <a:pt x="1815" y="383"/>
                  </a:lnTo>
                  <a:lnTo>
                    <a:pt x="1806" y="382"/>
                  </a:lnTo>
                  <a:lnTo>
                    <a:pt x="1801" y="382"/>
                  </a:lnTo>
                  <a:lnTo>
                    <a:pt x="1796" y="382"/>
                  </a:lnTo>
                  <a:lnTo>
                    <a:pt x="1791" y="383"/>
                  </a:lnTo>
                  <a:lnTo>
                    <a:pt x="1786" y="388"/>
                  </a:lnTo>
                  <a:lnTo>
                    <a:pt x="1794" y="388"/>
                  </a:lnTo>
                  <a:lnTo>
                    <a:pt x="1798" y="391"/>
                  </a:lnTo>
                  <a:lnTo>
                    <a:pt x="1801" y="393"/>
                  </a:lnTo>
                  <a:lnTo>
                    <a:pt x="1803" y="395"/>
                  </a:lnTo>
                  <a:lnTo>
                    <a:pt x="1808" y="395"/>
                  </a:lnTo>
                  <a:lnTo>
                    <a:pt x="1815" y="396"/>
                  </a:lnTo>
                  <a:lnTo>
                    <a:pt x="1865" y="367"/>
                  </a:lnTo>
                  <a:lnTo>
                    <a:pt x="1848" y="359"/>
                  </a:lnTo>
                  <a:lnTo>
                    <a:pt x="1844" y="365"/>
                  </a:lnTo>
                  <a:lnTo>
                    <a:pt x="1840" y="368"/>
                  </a:lnTo>
                  <a:lnTo>
                    <a:pt x="1838" y="367"/>
                  </a:lnTo>
                  <a:lnTo>
                    <a:pt x="1834" y="366"/>
                  </a:lnTo>
                  <a:lnTo>
                    <a:pt x="1829" y="362"/>
                  </a:lnTo>
                  <a:lnTo>
                    <a:pt x="1819" y="359"/>
                  </a:lnTo>
                  <a:close/>
                  <a:moveTo>
                    <a:pt x="1769" y="359"/>
                  </a:moveTo>
                  <a:lnTo>
                    <a:pt x="1774" y="367"/>
                  </a:lnTo>
                  <a:lnTo>
                    <a:pt x="1773" y="366"/>
                  </a:lnTo>
                  <a:lnTo>
                    <a:pt x="1773" y="365"/>
                  </a:lnTo>
                  <a:lnTo>
                    <a:pt x="1774" y="363"/>
                  </a:lnTo>
                  <a:lnTo>
                    <a:pt x="1774" y="363"/>
                  </a:lnTo>
                  <a:lnTo>
                    <a:pt x="1774" y="362"/>
                  </a:lnTo>
                  <a:lnTo>
                    <a:pt x="1773" y="361"/>
                  </a:lnTo>
                  <a:lnTo>
                    <a:pt x="1772" y="360"/>
                  </a:lnTo>
                  <a:lnTo>
                    <a:pt x="1769" y="359"/>
                  </a:lnTo>
                  <a:close/>
                  <a:moveTo>
                    <a:pt x="1936" y="346"/>
                  </a:moveTo>
                  <a:lnTo>
                    <a:pt x="1925" y="360"/>
                  </a:lnTo>
                  <a:lnTo>
                    <a:pt x="1909" y="374"/>
                  </a:lnTo>
                  <a:lnTo>
                    <a:pt x="1888" y="389"/>
                  </a:lnTo>
                  <a:lnTo>
                    <a:pt x="1863" y="403"/>
                  </a:lnTo>
                  <a:lnTo>
                    <a:pt x="1838" y="415"/>
                  </a:lnTo>
                  <a:lnTo>
                    <a:pt x="1812" y="428"/>
                  </a:lnTo>
                  <a:lnTo>
                    <a:pt x="1788" y="438"/>
                  </a:lnTo>
                  <a:lnTo>
                    <a:pt x="1766" y="446"/>
                  </a:lnTo>
                  <a:lnTo>
                    <a:pt x="1748" y="453"/>
                  </a:lnTo>
                  <a:lnTo>
                    <a:pt x="1748" y="450"/>
                  </a:lnTo>
                  <a:lnTo>
                    <a:pt x="1748" y="446"/>
                  </a:lnTo>
                  <a:lnTo>
                    <a:pt x="1748" y="445"/>
                  </a:lnTo>
                  <a:lnTo>
                    <a:pt x="1747" y="445"/>
                  </a:lnTo>
                  <a:lnTo>
                    <a:pt x="1747" y="445"/>
                  </a:lnTo>
                  <a:lnTo>
                    <a:pt x="1745" y="445"/>
                  </a:lnTo>
                  <a:lnTo>
                    <a:pt x="1744" y="445"/>
                  </a:lnTo>
                  <a:lnTo>
                    <a:pt x="1740" y="445"/>
                  </a:lnTo>
                  <a:lnTo>
                    <a:pt x="1736" y="445"/>
                  </a:lnTo>
                  <a:lnTo>
                    <a:pt x="1724" y="457"/>
                  </a:lnTo>
                  <a:lnTo>
                    <a:pt x="1709" y="465"/>
                  </a:lnTo>
                  <a:lnTo>
                    <a:pt x="1694" y="472"/>
                  </a:lnTo>
                  <a:lnTo>
                    <a:pt x="1676" y="479"/>
                  </a:lnTo>
                  <a:lnTo>
                    <a:pt x="1656" y="490"/>
                  </a:lnTo>
                  <a:lnTo>
                    <a:pt x="1640" y="524"/>
                  </a:lnTo>
                  <a:lnTo>
                    <a:pt x="1620" y="538"/>
                  </a:lnTo>
                  <a:lnTo>
                    <a:pt x="1603" y="549"/>
                  </a:lnTo>
                  <a:lnTo>
                    <a:pt x="1588" y="560"/>
                  </a:lnTo>
                  <a:lnTo>
                    <a:pt x="1573" y="572"/>
                  </a:lnTo>
                  <a:lnTo>
                    <a:pt x="1559" y="588"/>
                  </a:lnTo>
                  <a:lnTo>
                    <a:pt x="1546" y="608"/>
                  </a:lnTo>
                  <a:lnTo>
                    <a:pt x="1532" y="636"/>
                  </a:lnTo>
                  <a:lnTo>
                    <a:pt x="1548" y="636"/>
                  </a:lnTo>
                  <a:lnTo>
                    <a:pt x="1551" y="624"/>
                  </a:lnTo>
                  <a:lnTo>
                    <a:pt x="1553" y="617"/>
                  </a:lnTo>
                  <a:lnTo>
                    <a:pt x="1555" y="615"/>
                  </a:lnTo>
                  <a:lnTo>
                    <a:pt x="1559" y="614"/>
                  </a:lnTo>
                  <a:lnTo>
                    <a:pt x="1562" y="615"/>
                  </a:lnTo>
                  <a:lnTo>
                    <a:pt x="1568" y="614"/>
                  </a:lnTo>
                  <a:lnTo>
                    <a:pt x="1574" y="610"/>
                  </a:lnTo>
                  <a:lnTo>
                    <a:pt x="1574" y="586"/>
                  </a:lnTo>
                  <a:lnTo>
                    <a:pt x="1595" y="583"/>
                  </a:lnTo>
                  <a:lnTo>
                    <a:pt x="1615" y="575"/>
                  </a:lnTo>
                  <a:lnTo>
                    <a:pt x="1632" y="563"/>
                  </a:lnTo>
                  <a:lnTo>
                    <a:pt x="1648" y="549"/>
                  </a:lnTo>
                  <a:lnTo>
                    <a:pt x="1663" y="534"/>
                  </a:lnTo>
                  <a:lnTo>
                    <a:pt x="1677" y="520"/>
                  </a:lnTo>
                  <a:lnTo>
                    <a:pt x="1690" y="508"/>
                  </a:lnTo>
                  <a:lnTo>
                    <a:pt x="1695" y="508"/>
                  </a:lnTo>
                  <a:lnTo>
                    <a:pt x="1704" y="504"/>
                  </a:lnTo>
                  <a:lnTo>
                    <a:pt x="1718" y="498"/>
                  </a:lnTo>
                  <a:lnTo>
                    <a:pt x="1734" y="490"/>
                  </a:lnTo>
                  <a:lnTo>
                    <a:pt x="1754" y="480"/>
                  </a:lnTo>
                  <a:lnTo>
                    <a:pt x="1775" y="467"/>
                  </a:lnTo>
                  <a:lnTo>
                    <a:pt x="1798" y="455"/>
                  </a:lnTo>
                  <a:lnTo>
                    <a:pt x="1822" y="441"/>
                  </a:lnTo>
                  <a:lnTo>
                    <a:pt x="1846" y="427"/>
                  </a:lnTo>
                  <a:lnTo>
                    <a:pt x="1869" y="413"/>
                  </a:lnTo>
                  <a:lnTo>
                    <a:pt x="1891" y="399"/>
                  </a:lnTo>
                  <a:lnTo>
                    <a:pt x="1912" y="388"/>
                  </a:lnTo>
                  <a:lnTo>
                    <a:pt x="1931" y="377"/>
                  </a:lnTo>
                  <a:lnTo>
                    <a:pt x="1946" y="368"/>
                  </a:lnTo>
                  <a:lnTo>
                    <a:pt x="1958" y="362"/>
                  </a:lnTo>
                  <a:lnTo>
                    <a:pt x="1965" y="359"/>
                  </a:lnTo>
                  <a:lnTo>
                    <a:pt x="1960" y="353"/>
                  </a:lnTo>
                  <a:lnTo>
                    <a:pt x="1957" y="350"/>
                  </a:lnTo>
                  <a:lnTo>
                    <a:pt x="1952" y="348"/>
                  </a:lnTo>
                  <a:lnTo>
                    <a:pt x="1944" y="351"/>
                  </a:lnTo>
                  <a:lnTo>
                    <a:pt x="1936" y="346"/>
                  </a:lnTo>
                  <a:close/>
                  <a:moveTo>
                    <a:pt x="1869" y="330"/>
                  </a:moveTo>
                  <a:lnTo>
                    <a:pt x="1861" y="341"/>
                  </a:lnTo>
                  <a:lnTo>
                    <a:pt x="1882" y="341"/>
                  </a:lnTo>
                  <a:lnTo>
                    <a:pt x="1882" y="330"/>
                  </a:lnTo>
                  <a:lnTo>
                    <a:pt x="1869" y="330"/>
                  </a:lnTo>
                  <a:close/>
                  <a:moveTo>
                    <a:pt x="2002" y="309"/>
                  </a:moveTo>
                  <a:lnTo>
                    <a:pt x="1996" y="318"/>
                  </a:lnTo>
                  <a:lnTo>
                    <a:pt x="1988" y="324"/>
                  </a:lnTo>
                  <a:lnTo>
                    <a:pt x="1981" y="330"/>
                  </a:lnTo>
                  <a:lnTo>
                    <a:pt x="1973" y="338"/>
                  </a:lnTo>
                  <a:lnTo>
                    <a:pt x="2032" y="325"/>
                  </a:lnTo>
                  <a:lnTo>
                    <a:pt x="2002" y="309"/>
                  </a:lnTo>
                  <a:close/>
                  <a:moveTo>
                    <a:pt x="1961" y="288"/>
                  </a:moveTo>
                  <a:lnTo>
                    <a:pt x="1898" y="313"/>
                  </a:lnTo>
                  <a:lnTo>
                    <a:pt x="1898" y="323"/>
                  </a:lnTo>
                  <a:lnTo>
                    <a:pt x="1896" y="330"/>
                  </a:lnTo>
                  <a:lnTo>
                    <a:pt x="1891" y="337"/>
                  </a:lnTo>
                  <a:lnTo>
                    <a:pt x="1886" y="346"/>
                  </a:lnTo>
                  <a:lnTo>
                    <a:pt x="1910" y="337"/>
                  </a:lnTo>
                  <a:lnTo>
                    <a:pt x="1933" y="323"/>
                  </a:lnTo>
                  <a:lnTo>
                    <a:pt x="1953" y="306"/>
                  </a:lnTo>
                  <a:lnTo>
                    <a:pt x="1969" y="288"/>
                  </a:lnTo>
                  <a:lnTo>
                    <a:pt x="1961" y="288"/>
                  </a:lnTo>
                  <a:close/>
                  <a:moveTo>
                    <a:pt x="1877" y="288"/>
                  </a:moveTo>
                  <a:lnTo>
                    <a:pt x="1861" y="309"/>
                  </a:lnTo>
                  <a:lnTo>
                    <a:pt x="1886" y="296"/>
                  </a:lnTo>
                  <a:lnTo>
                    <a:pt x="1877" y="288"/>
                  </a:lnTo>
                  <a:close/>
                  <a:moveTo>
                    <a:pt x="2065" y="247"/>
                  </a:moveTo>
                  <a:lnTo>
                    <a:pt x="2061" y="249"/>
                  </a:lnTo>
                  <a:lnTo>
                    <a:pt x="2058" y="251"/>
                  </a:lnTo>
                  <a:lnTo>
                    <a:pt x="2054" y="254"/>
                  </a:lnTo>
                  <a:lnTo>
                    <a:pt x="2052" y="256"/>
                  </a:lnTo>
                  <a:lnTo>
                    <a:pt x="2048" y="260"/>
                  </a:lnTo>
                  <a:lnTo>
                    <a:pt x="2050" y="258"/>
                  </a:lnTo>
                  <a:lnTo>
                    <a:pt x="2052" y="258"/>
                  </a:lnTo>
                  <a:lnTo>
                    <a:pt x="2055" y="257"/>
                  </a:lnTo>
                  <a:lnTo>
                    <a:pt x="2058" y="256"/>
                  </a:lnTo>
                  <a:lnTo>
                    <a:pt x="2061" y="255"/>
                  </a:lnTo>
                  <a:lnTo>
                    <a:pt x="2064" y="253"/>
                  </a:lnTo>
                  <a:lnTo>
                    <a:pt x="2067" y="251"/>
                  </a:lnTo>
                  <a:lnTo>
                    <a:pt x="2068" y="250"/>
                  </a:lnTo>
                  <a:lnTo>
                    <a:pt x="2068" y="249"/>
                  </a:lnTo>
                  <a:lnTo>
                    <a:pt x="2067" y="248"/>
                  </a:lnTo>
                  <a:lnTo>
                    <a:pt x="2065" y="247"/>
                  </a:lnTo>
                  <a:close/>
                  <a:moveTo>
                    <a:pt x="1957" y="213"/>
                  </a:moveTo>
                  <a:lnTo>
                    <a:pt x="1953" y="231"/>
                  </a:lnTo>
                  <a:lnTo>
                    <a:pt x="1969" y="226"/>
                  </a:lnTo>
                  <a:lnTo>
                    <a:pt x="1969" y="213"/>
                  </a:lnTo>
                  <a:lnTo>
                    <a:pt x="1957" y="213"/>
                  </a:lnTo>
                  <a:close/>
                  <a:moveTo>
                    <a:pt x="2023" y="185"/>
                  </a:moveTo>
                  <a:lnTo>
                    <a:pt x="2016" y="193"/>
                  </a:lnTo>
                  <a:lnTo>
                    <a:pt x="2005" y="197"/>
                  </a:lnTo>
                  <a:lnTo>
                    <a:pt x="1995" y="202"/>
                  </a:lnTo>
                  <a:lnTo>
                    <a:pt x="1983" y="205"/>
                  </a:lnTo>
                  <a:lnTo>
                    <a:pt x="1973" y="210"/>
                  </a:lnTo>
                  <a:lnTo>
                    <a:pt x="1973" y="213"/>
                  </a:lnTo>
                  <a:lnTo>
                    <a:pt x="1977" y="213"/>
                  </a:lnTo>
                  <a:lnTo>
                    <a:pt x="1996" y="209"/>
                  </a:lnTo>
                  <a:lnTo>
                    <a:pt x="2012" y="203"/>
                  </a:lnTo>
                  <a:lnTo>
                    <a:pt x="2028" y="196"/>
                  </a:lnTo>
                  <a:lnTo>
                    <a:pt x="2040" y="185"/>
                  </a:lnTo>
                  <a:lnTo>
                    <a:pt x="2023" y="185"/>
                  </a:lnTo>
                  <a:close/>
                  <a:moveTo>
                    <a:pt x="1973" y="185"/>
                  </a:moveTo>
                  <a:lnTo>
                    <a:pt x="1961" y="196"/>
                  </a:lnTo>
                  <a:lnTo>
                    <a:pt x="1943" y="208"/>
                  </a:lnTo>
                  <a:lnTo>
                    <a:pt x="1920" y="220"/>
                  </a:lnTo>
                  <a:lnTo>
                    <a:pt x="1897" y="233"/>
                  </a:lnTo>
                  <a:lnTo>
                    <a:pt x="1872" y="245"/>
                  </a:lnTo>
                  <a:lnTo>
                    <a:pt x="1847" y="257"/>
                  </a:lnTo>
                  <a:lnTo>
                    <a:pt x="1825" y="269"/>
                  </a:lnTo>
                  <a:lnTo>
                    <a:pt x="1808" y="279"/>
                  </a:lnTo>
                  <a:lnTo>
                    <a:pt x="1794" y="288"/>
                  </a:lnTo>
                  <a:lnTo>
                    <a:pt x="1796" y="288"/>
                  </a:lnTo>
                  <a:lnTo>
                    <a:pt x="1766" y="302"/>
                  </a:lnTo>
                  <a:lnTo>
                    <a:pt x="1736" y="317"/>
                  </a:lnTo>
                  <a:lnTo>
                    <a:pt x="1709" y="333"/>
                  </a:lnTo>
                  <a:lnTo>
                    <a:pt x="1686" y="350"/>
                  </a:lnTo>
                  <a:lnTo>
                    <a:pt x="1666" y="366"/>
                  </a:lnTo>
                  <a:lnTo>
                    <a:pt x="1652" y="381"/>
                  </a:lnTo>
                  <a:lnTo>
                    <a:pt x="1645" y="396"/>
                  </a:lnTo>
                  <a:lnTo>
                    <a:pt x="1648" y="396"/>
                  </a:lnTo>
                  <a:lnTo>
                    <a:pt x="1659" y="389"/>
                  </a:lnTo>
                  <a:lnTo>
                    <a:pt x="1666" y="383"/>
                  </a:lnTo>
                  <a:lnTo>
                    <a:pt x="1673" y="380"/>
                  </a:lnTo>
                  <a:lnTo>
                    <a:pt x="1681" y="377"/>
                  </a:lnTo>
                  <a:lnTo>
                    <a:pt x="1695" y="375"/>
                  </a:lnTo>
                  <a:lnTo>
                    <a:pt x="1695" y="380"/>
                  </a:lnTo>
                  <a:lnTo>
                    <a:pt x="1640" y="404"/>
                  </a:lnTo>
                  <a:lnTo>
                    <a:pt x="1648" y="416"/>
                  </a:lnTo>
                  <a:lnTo>
                    <a:pt x="1653" y="416"/>
                  </a:lnTo>
                  <a:lnTo>
                    <a:pt x="1686" y="391"/>
                  </a:lnTo>
                  <a:lnTo>
                    <a:pt x="1674" y="396"/>
                  </a:lnTo>
                  <a:lnTo>
                    <a:pt x="1682" y="389"/>
                  </a:lnTo>
                  <a:lnTo>
                    <a:pt x="1691" y="385"/>
                  </a:lnTo>
                  <a:lnTo>
                    <a:pt x="1701" y="383"/>
                  </a:lnTo>
                  <a:lnTo>
                    <a:pt x="1710" y="381"/>
                  </a:lnTo>
                  <a:lnTo>
                    <a:pt x="1719" y="376"/>
                  </a:lnTo>
                  <a:lnTo>
                    <a:pt x="1727" y="367"/>
                  </a:lnTo>
                  <a:lnTo>
                    <a:pt x="1732" y="358"/>
                  </a:lnTo>
                  <a:lnTo>
                    <a:pt x="1736" y="351"/>
                  </a:lnTo>
                  <a:lnTo>
                    <a:pt x="1740" y="344"/>
                  </a:lnTo>
                  <a:lnTo>
                    <a:pt x="1748" y="338"/>
                  </a:lnTo>
                  <a:lnTo>
                    <a:pt x="1745" y="351"/>
                  </a:lnTo>
                  <a:lnTo>
                    <a:pt x="1762" y="343"/>
                  </a:lnTo>
                  <a:lnTo>
                    <a:pt x="1776" y="335"/>
                  </a:lnTo>
                  <a:lnTo>
                    <a:pt x="1790" y="328"/>
                  </a:lnTo>
                  <a:lnTo>
                    <a:pt x="1805" y="320"/>
                  </a:lnTo>
                  <a:lnTo>
                    <a:pt x="1820" y="314"/>
                  </a:lnTo>
                  <a:lnTo>
                    <a:pt x="1840" y="309"/>
                  </a:lnTo>
                  <a:lnTo>
                    <a:pt x="1839" y="314"/>
                  </a:lnTo>
                  <a:lnTo>
                    <a:pt x="1838" y="316"/>
                  </a:lnTo>
                  <a:lnTo>
                    <a:pt x="1838" y="318"/>
                  </a:lnTo>
                  <a:lnTo>
                    <a:pt x="1837" y="320"/>
                  </a:lnTo>
                  <a:lnTo>
                    <a:pt x="1837" y="321"/>
                  </a:lnTo>
                  <a:lnTo>
                    <a:pt x="1838" y="322"/>
                  </a:lnTo>
                  <a:lnTo>
                    <a:pt x="1839" y="322"/>
                  </a:lnTo>
                  <a:lnTo>
                    <a:pt x="1840" y="323"/>
                  </a:lnTo>
                  <a:lnTo>
                    <a:pt x="1844" y="324"/>
                  </a:lnTo>
                  <a:lnTo>
                    <a:pt x="1848" y="325"/>
                  </a:lnTo>
                  <a:lnTo>
                    <a:pt x="1848" y="323"/>
                  </a:lnTo>
                  <a:lnTo>
                    <a:pt x="1850" y="320"/>
                  </a:lnTo>
                  <a:lnTo>
                    <a:pt x="1850" y="317"/>
                  </a:lnTo>
                  <a:lnTo>
                    <a:pt x="1851" y="314"/>
                  </a:lnTo>
                  <a:lnTo>
                    <a:pt x="1852" y="311"/>
                  </a:lnTo>
                  <a:lnTo>
                    <a:pt x="1852" y="308"/>
                  </a:lnTo>
                  <a:lnTo>
                    <a:pt x="1852" y="306"/>
                  </a:lnTo>
                  <a:lnTo>
                    <a:pt x="1852" y="305"/>
                  </a:lnTo>
                  <a:lnTo>
                    <a:pt x="1852" y="305"/>
                  </a:lnTo>
                  <a:lnTo>
                    <a:pt x="1851" y="305"/>
                  </a:lnTo>
                  <a:lnTo>
                    <a:pt x="1850" y="306"/>
                  </a:lnTo>
                  <a:lnTo>
                    <a:pt x="1848" y="309"/>
                  </a:lnTo>
                  <a:lnTo>
                    <a:pt x="1846" y="306"/>
                  </a:lnTo>
                  <a:lnTo>
                    <a:pt x="1844" y="303"/>
                  </a:lnTo>
                  <a:lnTo>
                    <a:pt x="1843" y="302"/>
                  </a:lnTo>
                  <a:lnTo>
                    <a:pt x="1840" y="301"/>
                  </a:lnTo>
                  <a:lnTo>
                    <a:pt x="1839" y="299"/>
                  </a:lnTo>
                  <a:lnTo>
                    <a:pt x="1836" y="296"/>
                  </a:lnTo>
                  <a:lnTo>
                    <a:pt x="1836" y="292"/>
                  </a:lnTo>
                  <a:lnTo>
                    <a:pt x="1851" y="292"/>
                  </a:lnTo>
                  <a:lnTo>
                    <a:pt x="1861" y="288"/>
                  </a:lnTo>
                  <a:lnTo>
                    <a:pt x="1870" y="284"/>
                  </a:lnTo>
                  <a:lnTo>
                    <a:pt x="1879" y="279"/>
                  </a:lnTo>
                  <a:lnTo>
                    <a:pt x="1884" y="275"/>
                  </a:lnTo>
                  <a:lnTo>
                    <a:pt x="1891" y="272"/>
                  </a:lnTo>
                  <a:lnTo>
                    <a:pt x="1898" y="272"/>
                  </a:lnTo>
                  <a:lnTo>
                    <a:pt x="1907" y="272"/>
                  </a:lnTo>
                  <a:lnTo>
                    <a:pt x="1907" y="280"/>
                  </a:lnTo>
                  <a:lnTo>
                    <a:pt x="1902" y="281"/>
                  </a:lnTo>
                  <a:lnTo>
                    <a:pt x="1898" y="281"/>
                  </a:lnTo>
                  <a:lnTo>
                    <a:pt x="1896" y="283"/>
                  </a:lnTo>
                  <a:lnTo>
                    <a:pt x="1895" y="283"/>
                  </a:lnTo>
                  <a:lnTo>
                    <a:pt x="1894" y="283"/>
                  </a:lnTo>
                  <a:lnTo>
                    <a:pt x="1893" y="284"/>
                  </a:lnTo>
                  <a:lnTo>
                    <a:pt x="1893" y="285"/>
                  </a:lnTo>
                  <a:lnTo>
                    <a:pt x="1893" y="286"/>
                  </a:lnTo>
                  <a:lnTo>
                    <a:pt x="1893" y="288"/>
                  </a:lnTo>
                  <a:lnTo>
                    <a:pt x="1891" y="292"/>
                  </a:lnTo>
                  <a:lnTo>
                    <a:pt x="1890" y="296"/>
                  </a:lnTo>
                  <a:lnTo>
                    <a:pt x="1900" y="293"/>
                  </a:lnTo>
                  <a:lnTo>
                    <a:pt x="1914" y="287"/>
                  </a:lnTo>
                  <a:lnTo>
                    <a:pt x="1930" y="279"/>
                  </a:lnTo>
                  <a:lnTo>
                    <a:pt x="1950" y="271"/>
                  </a:lnTo>
                  <a:lnTo>
                    <a:pt x="1968" y="263"/>
                  </a:lnTo>
                  <a:lnTo>
                    <a:pt x="1988" y="254"/>
                  </a:lnTo>
                  <a:lnTo>
                    <a:pt x="2005" y="247"/>
                  </a:lnTo>
                  <a:lnTo>
                    <a:pt x="2019" y="240"/>
                  </a:lnTo>
                  <a:lnTo>
                    <a:pt x="2030" y="234"/>
                  </a:lnTo>
                  <a:lnTo>
                    <a:pt x="2036" y="231"/>
                  </a:lnTo>
                  <a:lnTo>
                    <a:pt x="1969" y="231"/>
                  </a:lnTo>
                  <a:lnTo>
                    <a:pt x="1961" y="247"/>
                  </a:lnTo>
                  <a:lnTo>
                    <a:pt x="1945" y="246"/>
                  </a:lnTo>
                  <a:lnTo>
                    <a:pt x="1924" y="248"/>
                  </a:lnTo>
                  <a:lnTo>
                    <a:pt x="1900" y="253"/>
                  </a:lnTo>
                  <a:lnTo>
                    <a:pt x="1873" y="260"/>
                  </a:lnTo>
                  <a:lnTo>
                    <a:pt x="1900" y="247"/>
                  </a:lnTo>
                  <a:lnTo>
                    <a:pt x="1925" y="232"/>
                  </a:lnTo>
                  <a:lnTo>
                    <a:pt x="1948" y="217"/>
                  </a:lnTo>
                  <a:lnTo>
                    <a:pt x="1966" y="201"/>
                  </a:lnTo>
                  <a:lnTo>
                    <a:pt x="1977" y="185"/>
                  </a:lnTo>
                  <a:lnTo>
                    <a:pt x="1973" y="185"/>
                  </a:lnTo>
                  <a:close/>
                  <a:moveTo>
                    <a:pt x="2073" y="148"/>
                  </a:moveTo>
                  <a:lnTo>
                    <a:pt x="2055" y="157"/>
                  </a:lnTo>
                  <a:lnTo>
                    <a:pt x="2038" y="165"/>
                  </a:lnTo>
                  <a:lnTo>
                    <a:pt x="2023" y="176"/>
                  </a:lnTo>
                  <a:lnTo>
                    <a:pt x="2044" y="181"/>
                  </a:lnTo>
                  <a:lnTo>
                    <a:pt x="2050" y="173"/>
                  </a:lnTo>
                  <a:lnTo>
                    <a:pt x="2060" y="168"/>
                  </a:lnTo>
                  <a:lnTo>
                    <a:pt x="2075" y="165"/>
                  </a:lnTo>
                  <a:lnTo>
                    <a:pt x="2094" y="164"/>
                  </a:lnTo>
                  <a:lnTo>
                    <a:pt x="2115" y="164"/>
                  </a:lnTo>
                  <a:lnTo>
                    <a:pt x="2111" y="156"/>
                  </a:lnTo>
                  <a:lnTo>
                    <a:pt x="2073" y="160"/>
                  </a:lnTo>
                  <a:lnTo>
                    <a:pt x="2074" y="157"/>
                  </a:lnTo>
                  <a:lnTo>
                    <a:pt x="2074" y="155"/>
                  </a:lnTo>
                  <a:lnTo>
                    <a:pt x="2075" y="153"/>
                  </a:lnTo>
                  <a:lnTo>
                    <a:pt x="2076" y="153"/>
                  </a:lnTo>
                  <a:lnTo>
                    <a:pt x="2076" y="153"/>
                  </a:lnTo>
                  <a:lnTo>
                    <a:pt x="2078" y="152"/>
                  </a:lnTo>
                  <a:lnTo>
                    <a:pt x="2078" y="152"/>
                  </a:lnTo>
                  <a:lnTo>
                    <a:pt x="2076" y="151"/>
                  </a:lnTo>
                  <a:lnTo>
                    <a:pt x="2075" y="150"/>
                  </a:lnTo>
                  <a:lnTo>
                    <a:pt x="2073" y="148"/>
                  </a:lnTo>
                  <a:close/>
                  <a:moveTo>
                    <a:pt x="2057" y="123"/>
                  </a:moveTo>
                  <a:lnTo>
                    <a:pt x="2058" y="127"/>
                  </a:lnTo>
                  <a:lnTo>
                    <a:pt x="2059" y="130"/>
                  </a:lnTo>
                  <a:lnTo>
                    <a:pt x="2059" y="133"/>
                  </a:lnTo>
                  <a:lnTo>
                    <a:pt x="2060" y="134"/>
                  </a:lnTo>
                  <a:lnTo>
                    <a:pt x="2060" y="134"/>
                  </a:lnTo>
                  <a:lnTo>
                    <a:pt x="2061" y="135"/>
                  </a:lnTo>
                  <a:lnTo>
                    <a:pt x="2062" y="135"/>
                  </a:lnTo>
                  <a:lnTo>
                    <a:pt x="2064" y="136"/>
                  </a:lnTo>
                  <a:lnTo>
                    <a:pt x="2066" y="137"/>
                  </a:lnTo>
                  <a:lnTo>
                    <a:pt x="2069" y="140"/>
                  </a:lnTo>
                  <a:lnTo>
                    <a:pt x="2069" y="127"/>
                  </a:lnTo>
                  <a:lnTo>
                    <a:pt x="2057" y="123"/>
                  </a:lnTo>
                  <a:close/>
                  <a:moveTo>
                    <a:pt x="2119" y="98"/>
                  </a:moveTo>
                  <a:lnTo>
                    <a:pt x="2119" y="115"/>
                  </a:lnTo>
                  <a:lnTo>
                    <a:pt x="2128" y="103"/>
                  </a:lnTo>
                  <a:lnTo>
                    <a:pt x="2119" y="98"/>
                  </a:lnTo>
                  <a:close/>
                  <a:moveTo>
                    <a:pt x="2349" y="0"/>
                  </a:moveTo>
                  <a:lnTo>
                    <a:pt x="2369" y="1"/>
                  </a:lnTo>
                  <a:lnTo>
                    <a:pt x="2389" y="7"/>
                  </a:lnTo>
                  <a:lnTo>
                    <a:pt x="2436" y="103"/>
                  </a:lnTo>
                  <a:lnTo>
                    <a:pt x="2428" y="133"/>
                  </a:lnTo>
                  <a:lnTo>
                    <a:pt x="2416" y="160"/>
                  </a:lnTo>
                  <a:lnTo>
                    <a:pt x="2401" y="182"/>
                  </a:lnTo>
                  <a:lnTo>
                    <a:pt x="2383" y="203"/>
                  </a:lnTo>
                  <a:lnTo>
                    <a:pt x="2364" y="220"/>
                  </a:lnTo>
                  <a:lnTo>
                    <a:pt x="2343" y="235"/>
                  </a:lnTo>
                  <a:lnTo>
                    <a:pt x="2321" y="249"/>
                  </a:lnTo>
                  <a:lnTo>
                    <a:pt x="2297" y="263"/>
                  </a:lnTo>
                  <a:lnTo>
                    <a:pt x="2275" y="277"/>
                  </a:lnTo>
                  <a:lnTo>
                    <a:pt x="2253" y="290"/>
                  </a:lnTo>
                  <a:lnTo>
                    <a:pt x="2231" y="305"/>
                  </a:lnTo>
                  <a:lnTo>
                    <a:pt x="2249" y="309"/>
                  </a:lnTo>
                  <a:lnTo>
                    <a:pt x="2255" y="307"/>
                  </a:lnTo>
                  <a:lnTo>
                    <a:pt x="2258" y="305"/>
                  </a:lnTo>
                  <a:lnTo>
                    <a:pt x="2260" y="305"/>
                  </a:lnTo>
                  <a:lnTo>
                    <a:pt x="2262" y="306"/>
                  </a:lnTo>
                  <a:lnTo>
                    <a:pt x="2269" y="309"/>
                  </a:lnTo>
                  <a:lnTo>
                    <a:pt x="2260" y="309"/>
                  </a:lnTo>
                  <a:lnTo>
                    <a:pt x="2249" y="315"/>
                  </a:lnTo>
                  <a:lnTo>
                    <a:pt x="2237" y="321"/>
                  </a:lnTo>
                  <a:lnTo>
                    <a:pt x="2224" y="325"/>
                  </a:lnTo>
                  <a:lnTo>
                    <a:pt x="2211" y="331"/>
                  </a:lnTo>
                  <a:lnTo>
                    <a:pt x="2202" y="339"/>
                  </a:lnTo>
                  <a:lnTo>
                    <a:pt x="2194" y="351"/>
                  </a:lnTo>
                  <a:lnTo>
                    <a:pt x="2202" y="346"/>
                  </a:lnTo>
                  <a:lnTo>
                    <a:pt x="2152" y="383"/>
                  </a:lnTo>
                  <a:lnTo>
                    <a:pt x="2157" y="391"/>
                  </a:lnTo>
                  <a:lnTo>
                    <a:pt x="2198" y="391"/>
                  </a:lnTo>
                  <a:lnTo>
                    <a:pt x="2190" y="396"/>
                  </a:lnTo>
                  <a:lnTo>
                    <a:pt x="2142" y="425"/>
                  </a:lnTo>
                  <a:lnTo>
                    <a:pt x="2091" y="457"/>
                  </a:lnTo>
                  <a:lnTo>
                    <a:pt x="2040" y="495"/>
                  </a:lnTo>
                  <a:lnTo>
                    <a:pt x="1990" y="534"/>
                  </a:lnTo>
                  <a:lnTo>
                    <a:pt x="1941" y="575"/>
                  </a:lnTo>
                  <a:lnTo>
                    <a:pt x="1895" y="616"/>
                  </a:lnTo>
                  <a:lnTo>
                    <a:pt x="1853" y="656"/>
                  </a:lnTo>
                  <a:lnTo>
                    <a:pt x="1815" y="697"/>
                  </a:lnTo>
                  <a:lnTo>
                    <a:pt x="1819" y="710"/>
                  </a:lnTo>
                  <a:lnTo>
                    <a:pt x="1973" y="722"/>
                  </a:lnTo>
                  <a:lnTo>
                    <a:pt x="2025" y="733"/>
                  </a:lnTo>
                  <a:lnTo>
                    <a:pt x="2072" y="744"/>
                  </a:lnTo>
                  <a:lnTo>
                    <a:pt x="2114" y="759"/>
                  </a:lnTo>
                  <a:lnTo>
                    <a:pt x="2152" y="775"/>
                  </a:lnTo>
                  <a:lnTo>
                    <a:pt x="2188" y="795"/>
                  </a:lnTo>
                  <a:lnTo>
                    <a:pt x="2222" y="817"/>
                  </a:lnTo>
                  <a:lnTo>
                    <a:pt x="2257" y="842"/>
                  </a:lnTo>
                  <a:lnTo>
                    <a:pt x="2252" y="851"/>
                  </a:lnTo>
                  <a:lnTo>
                    <a:pt x="2249" y="858"/>
                  </a:lnTo>
                  <a:lnTo>
                    <a:pt x="2249" y="863"/>
                  </a:lnTo>
                  <a:lnTo>
                    <a:pt x="2252" y="871"/>
                  </a:lnTo>
                  <a:lnTo>
                    <a:pt x="2259" y="865"/>
                  </a:lnTo>
                  <a:lnTo>
                    <a:pt x="2264" y="863"/>
                  </a:lnTo>
                  <a:lnTo>
                    <a:pt x="2266" y="863"/>
                  </a:lnTo>
                  <a:lnTo>
                    <a:pt x="2269" y="865"/>
                  </a:lnTo>
                  <a:lnTo>
                    <a:pt x="2274" y="869"/>
                  </a:lnTo>
                  <a:lnTo>
                    <a:pt x="2281" y="875"/>
                  </a:lnTo>
                  <a:lnTo>
                    <a:pt x="2286" y="911"/>
                  </a:lnTo>
                  <a:lnTo>
                    <a:pt x="2294" y="895"/>
                  </a:lnTo>
                  <a:lnTo>
                    <a:pt x="2299" y="903"/>
                  </a:lnTo>
                  <a:lnTo>
                    <a:pt x="2286" y="924"/>
                  </a:lnTo>
                  <a:lnTo>
                    <a:pt x="2297" y="938"/>
                  </a:lnTo>
                  <a:lnTo>
                    <a:pt x="2306" y="948"/>
                  </a:lnTo>
                  <a:lnTo>
                    <a:pt x="2310" y="959"/>
                  </a:lnTo>
                  <a:lnTo>
                    <a:pt x="2314" y="969"/>
                  </a:lnTo>
                  <a:lnTo>
                    <a:pt x="2316" y="981"/>
                  </a:lnTo>
                  <a:lnTo>
                    <a:pt x="2319" y="995"/>
                  </a:lnTo>
                  <a:lnTo>
                    <a:pt x="2331" y="978"/>
                  </a:lnTo>
                  <a:lnTo>
                    <a:pt x="2310" y="1040"/>
                  </a:lnTo>
                  <a:lnTo>
                    <a:pt x="2323" y="1040"/>
                  </a:lnTo>
                  <a:lnTo>
                    <a:pt x="2302" y="1086"/>
                  </a:lnTo>
                  <a:lnTo>
                    <a:pt x="2304" y="1088"/>
                  </a:lnTo>
                  <a:lnTo>
                    <a:pt x="2309" y="1093"/>
                  </a:lnTo>
                  <a:lnTo>
                    <a:pt x="2314" y="1100"/>
                  </a:lnTo>
                  <a:lnTo>
                    <a:pt x="2315" y="1107"/>
                  </a:lnTo>
                  <a:lnTo>
                    <a:pt x="2273" y="1164"/>
                  </a:lnTo>
                  <a:lnTo>
                    <a:pt x="2275" y="1165"/>
                  </a:lnTo>
                  <a:lnTo>
                    <a:pt x="2276" y="1165"/>
                  </a:lnTo>
                  <a:lnTo>
                    <a:pt x="2278" y="1165"/>
                  </a:lnTo>
                  <a:lnTo>
                    <a:pt x="2278" y="1165"/>
                  </a:lnTo>
                  <a:lnTo>
                    <a:pt x="2278" y="1167"/>
                  </a:lnTo>
                  <a:lnTo>
                    <a:pt x="2278" y="1168"/>
                  </a:lnTo>
                  <a:lnTo>
                    <a:pt x="2259" y="1192"/>
                  </a:lnTo>
                  <a:lnTo>
                    <a:pt x="2240" y="1215"/>
                  </a:lnTo>
                  <a:lnTo>
                    <a:pt x="2219" y="1238"/>
                  </a:lnTo>
                  <a:lnTo>
                    <a:pt x="2200" y="1259"/>
                  </a:lnTo>
                  <a:lnTo>
                    <a:pt x="2180" y="1275"/>
                  </a:lnTo>
                  <a:lnTo>
                    <a:pt x="2161" y="1288"/>
                  </a:lnTo>
                  <a:lnTo>
                    <a:pt x="2161" y="1293"/>
                  </a:lnTo>
                  <a:lnTo>
                    <a:pt x="2157" y="1303"/>
                  </a:lnTo>
                  <a:lnTo>
                    <a:pt x="2148" y="1313"/>
                  </a:lnTo>
                  <a:lnTo>
                    <a:pt x="2137" y="1326"/>
                  </a:lnTo>
                  <a:lnTo>
                    <a:pt x="2123" y="1341"/>
                  </a:lnTo>
                  <a:lnTo>
                    <a:pt x="2107" y="1356"/>
                  </a:lnTo>
                  <a:lnTo>
                    <a:pt x="2089" y="1371"/>
                  </a:lnTo>
                  <a:lnTo>
                    <a:pt x="2072" y="1387"/>
                  </a:lnTo>
                  <a:lnTo>
                    <a:pt x="2053" y="1402"/>
                  </a:lnTo>
                  <a:lnTo>
                    <a:pt x="2036" y="1417"/>
                  </a:lnTo>
                  <a:lnTo>
                    <a:pt x="2019" y="1430"/>
                  </a:lnTo>
                  <a:lnTo>
                    <a:pt x="2005" y="1441"/>
                  </a:lnTo>
                  <a:lnTo>
                    <a:pt x="1994" y="1450"/>
                  </a:lnTo>
                  <a:lnTo>
                    <a:pt x="1986" y="1457"/>
                  </a:lnTo>
                  <a:lnTo>
                    <a:pt x="1918" y="1513"/>
                  </a:lnTo>
                  <a:lnTo>
                    <a:pt x="1852" y="1567"/>
                  </a:lnTo>
                  <a:lnTo>
                    <a:pt x="1784" y="1621"/>
                  </a:lnTo>
                  <a:lnTo>
                    <a:pt x="1716" y="1675"/>
                  </a:lnTo>
                  <a:lnTo>
                    <a:pt x="1646" y="1726"/>
                  </a:lnTo>
                  <a:lnTo>
                    <a:pt x="1574" y="1776"/>
                  </a:lnTo>
                  <a:lnTo>
                    <a:pt x="1499" y="1822"/>
                  </a:lnTo>
                  <a:lnTo>
                    <a:pt x="1421" y="1865"/>
                  </a:lnTo>
                  <a:lnTo>
                    <a:pt x="1340" y="1904"/>
                  </a:lnTo>
                  <a:lnTo>
                    <a:pt x="1345" y="1891"/>
                  </a:lnTo>
                  <a:lnTo>
                    <a:pt x="1331" y="1900"/>
                  </a:lnTo>
                  <a:lnTo>
                    <a:pt x="1320" y="1909"/>
                  </a:lnTo>
                  <a:lnTo>
                    <a:pt x="1311" y="1914"/>
                  </a:lnTo>
                  <a:lnTo>
                    <a:pt x="1303" y="1918"/>
                  </a:lnTo>
                  <a:lnTo>
                    <a:pt x="1291" y="1919"/>
                  </a:lnTo>
                  <a:lnTo>
                    <a:pt x="1278" y="1915"/>
                  </a:lnTo>
                  <a:lnTo>
                    <a:pt x="1273" y="1929"/>
                  </a:lnTo>
                  <a:lnTo>
                    <a:pt x="1266" y="1942"/>
                  </a:lnTo>
                  <a:lnTo>
                    <a:pt x="1254" y="1954"/>
                  </a:lnTo>
                  <a:lnTo>
                    <a:pt x="1240" y="1964"/>
                  </a:lnTo>
                  <a:lnTo>
                    <a:pt x="1224" y="1971"/>
                  </a:lnTo>
                  <a:lnTo>
                    <a:pt x="1203" y="1973"/>
                  </a:lnTo>
                  <a:lnTo>
                    <a:pt x="1211" y="1965"/>
                  </a:lnTo>
                  <a:lnTo>
                    <a:pt x="1220" y="1958"/>
                  </a:lnTo>
                  <a:lnTo>
                    <a:pt x="1230" y="1954"/>
                  </a:lnTo>
                  <a:lnTo>
                    <a:pt x="1239" y="1949"/>
                  </a:lnTo>
                  <a:lnTo>
                    <a:pt x="1246" y="1943"/>
                  </a:lnTo>
                  <a:lnTo>
                    <a:pt x="1253" y="1933"/>
                  </a:lnTo>
                  <a:lnTo>
                    <a:pt x="1249" y="1933"/>
                  </a:lnTo>
                  <a:lnTo>
                    <a:pt x="1211" y="1952"/>
                  </a:lnTo>
                  <a:lnTo>
                    <a:pt x="1175" y="1973"/>
                  </a:lnTo>
                  <a:lnTo>
                    <a:pt x="1142" y="1993"/>
                  </a:lnTo>
                  <a:lnTo>
                    <a:pt x="1112" y="2012"/>
                  </a:lnTo>
                  <a:lnTo>
                    <a:pt x="1086" y="2027"/>
                  </a:lnTo>
                  <a:lnTo>
                    <a:pt x="1090" y="2029"/>
                  </a:lnTo>
                  <a:lnTo>
                    <a:pt x="1091" y="2030"/>
                  </a:lnTo>
                  <a:lnTo>
                    <a:pt x="1092" y="2031"/>
                  </a:lnTo>
                  <a:lnTo>
                    <a:pt x="1092" y="2031"/>
                  </a:lnTo>
                  <a:lnTo>
                    <a:pt x="1091" y="2032"/>
                  </a:lnTo>
                  <a:lnTo>
                    <a:pt x="1090" y="2033"/>
                  </a:lnTo>
                  <a:lnTo>
                    <a:pt x="1089" y="2034"/>
                  </a:lnTo>
                  <a:lnTo>
                    <a:pt x="1088" y="2037"/>
                  </a:lnTo>
                  <a:lnTo>
                    <a:pt x="1086" y="2040"/>
                  </a:lnTo>
                  <a:lnTo>
                    <a:pt x="1068" y="2041"/>
                  </a:lnTo>
                  <a:lnTo>
                    <a:pt x="1053" y="2045"/>
                  </a:lnTo>
                  <a:lnTo>
                    <a:pt x="1038" y="2052"/>
                  </a:lnTo>
                  <a:lnTo>
                    <a:pt x="1024" y="2059"/>
                  </a:lnTo>
                  <a:lnTo>
                    <a:pt x="1006" y="2064"/>
                  </a:lnTo>
                  <a:lnTo>
                    <a:pt x="986" y="2069"/>
                  </a:lnTo>
                  <a:lnTo>
                    <a:pt x="982" y="2061"/>
                  </a:lnTo>
                  <a:lnTo>
                    <a:pt x="1136" y="1965"/>
                  </a:lnTo>
                  <a:lnTo>
                    <a:pt x="1134" y="1959"/>
                  </a:lnTo>
                  <a:lnTo>
                    <a:pt x="1134" y="1955"/>
                  </a:lnTo>
                  <a:lnTo>
                    <a:pt x="1135" y="1950"/>
                  </a:lnTo>
                  <a:lnTo>
                    <a:pt x="1136" y="1945"/>
                  </a:lnTo>
                  <a:lnTo>
                    <a:pt x="1136" y="1940"/>
                  </a:lnTo>
                  <a:lnTo>
                    <a:pt x="1132" y="1933"/>
                  </a:lnTo>
                  <a:lnTo>
                    <a:pt x="1132" y="1936"/>
                  </a:lnTo>
                  <a:lnTo>
                    <a:pt x="1132" y="1939"/>
                  </a:lnTo>
                  <a:lnTo>
                    <a:pt x="1132" y="1940"/>
                  </a:lnTo>
                  <a:lnTo>
                    <a:pt x="1132" y="1941"/>
                  </a:lnTo>
                  <a:lnTo>
                    <a:pt x="1132" y="1941"/>
                  </a:lnTo>
                  <a:lnTo>
                    <a:pt x="1132" y="1942"/>
                  </a:lnTo>
                  <a:lnTo>
                    <a:pt x="1131" y="1942"/>
                  </a:lnTo>
                  <a:lnTo>
                    <a:pt x="1129" y="1942"/>
                  </a:lnTo>
                  <a:lnTo>
                    <a:pt x="1127" y="1943"/>
                  </a:lnTo>
                  <a:lnTo>
                    <a:pt x="1124" y="1944"/>
                  </a:lnTo>
                  <a:lnTo>
                    <a:pt x="1128" y="1936"/>
                  </a:lnTo>
                  <a:lnTo>
                    <a:pt x="1110" y="1944"/>
                  </a:lnTo>
                  <a:lnTo>
                    <a:pt x="1092" y="1955"/>
                  </a:lnTo>
                  <a:lnTo>
                    <a:pt x="1076" y="1966"/>
                  </a:lnTo>
                  <a:lnTo>
                    <a:pt x="1059" y="1978"/>
                  </a:lnTo>
                  <a:lnTo>
                    <a:pt x="1041" y="1987"/>
                  </a:lnTo>
                  <a:lnTo>
                    <a:pt x="1022" y="1992"/>
                  </a:lnTo>
                  <a:lnTo>
                    <a:pt x="1003" y="1990"/>
                  </a:lnTo>
                  <a:lnTo>
                    <a:pt x="1011" y="1990"/>
                  </a:lnTo>
                  <a:lnTo>
                    <a:pt x="1032" y="1975"/>
                  </a:lnTo>
                  <a:lnTo>
                    <a:pt x="1055" y="1962"/>
                  </a:lnTo>
                  <a:lnTo>
                    <a:pt x="1079" y="1949"/>
                  </a:lnTo>
                  <a:lnTo>
                    <a:pt x="1104" y="1937"/>
                  </a:lnTo>
                  <a:lnTo>
                    <a:pt x="1129" y="1926"/>
                  </a:lnTo>
                  <a:lnTo>
                    <a:pt x="1154" y="1912"/>
                  </a:lnTo>
                  <a:lnTo>
                    <a:pt x="1176" y="1898"/>
                  </a:lnTo>
                  <a:lnTo>
                    <a:pt x="1195" y="1881"/>
                  </a:lnTo>
                  <a:lnTo>
                    <a:pt x="1211" y="1862"/>
                  </a:lnTo>
                  <a:lnTo>
                    <a:pt x="1203" y="1866"/>
                  </a:lnTo>
                  <a:lnTo>
                    <a:pt x="1200" y="1865"/>
                  </a:lnTo>
                  <a:lnTo>
                    <a:pt x="1199" y="1862"/>
                  </a:lnTo>
                  <a:lnTo>
                    <a:pt x="1198" y="1862"/>
                  </a:lnTo>
                  <a:lnTo>
                    <a:pt x="1198" y="1861"/>
                  </a:lnTo>
                  <a:lnTo>
                    <a:pt x="1198" y="1862"/>
                  </a:lnTo>
                  <a:lnTo>
                    <a:pt x="1198" y="1862"/>
                  </a:lnTo>
                  <a:lnTo>
                    <a:pt x="1197" y="1862"/>
                  </a:lnTo>
                  <a:lnTo>
                    <a:pt x="1196" y="1862"/>
                  </a:lnTo>
                  <a:lnTo>
                    <a:pt x="1193" y="1862"/>
                  </a:lnTo>
                  <a:lnTo>
                    <a:pt x="1190" y="1862"/>
                  </a:lnTo>
                  <a:lnTo>
                    <a:pt x="1181" y="1874"/>
                  </a:lnTo>
                  <a:lnTo>
                    <a:pt x="1170" y="1883"/>
                  </a:lnTo>
                  <a:lnTo>
                    <a:pt x="1157" y="1889"/>
                  </a:lnTo>
                  <a:lnTo>
                    <a:pt x="1140" y="1895"/>
                  </a:lnTo>
                  <a:lnTo>
                    <a:pt x="1145" y="1883"/>
                  </a:lnTo>
                  <a:lnTo>
                    <a:pt x="1132" y="1887"/>
                  </a:lnTo>
                  <a:lnTo>
                    <a:pt x="1134" y="1894"/>
                  </a:lnTo>
                  <a:lnTo>
                    <a:pt x="1135" y="1896"/>
                  </a:lnTo>
                  <a:lnTo>
                    <a:pt x="1135" y="1897"/>
                  </a:lnTo>
                  <a:lnTo>
                    <a:pt x="1135" y="1898"/>
                  </a:lnTo>
                  <a:lnTo>
                    <a:pt x="1134" y="1900"/>
                  </a:lnTo>
                  <a:lnTo>
                    <a:pt x="1132" y="1907"/>
                  </a:lnTo>
                  <a:lnTo>
                    <a:pt x="1098" y="1925"/>
                  </a:lnTo>
                  <a:lnTo>
                    <a:pt x="1067" y="1941"/>
                  </a:lnTo>
                  <a:lnTo>
                    <a:pt x="1036" y="1956"/>
                  </a:lnTo>
                  <a:lnTo>
                    <a:pt x="1006" y="1970"/>
                  </a:lnTo>
                  <a:lnTo>
                    <a:pt x="976" y="1984"/>
                  </a:lnTo>
                  <a:lnTo>
                    <a:pt x="942" y="1999"/>
                  </a:lnTo>
                  <a:lnTo>
                    <a:pt x="906" y="2015"/>
                  </a:lnTo>
                  <a:lnTo>
                    <a:pt x="865" y="2032"/>
                  </a:lnTo>
                  <a:lnTo>
                    <a:pt x="850" y="2039"/>
                  </a:lnTo>
                  <a:lnTo>
                    <a:pt x="839" y="2047"/>
                  </a:lnTo>
                  <a:lnTo>
                    <a:pt x="828" y="2056"/>
                  </a:lnTo>
                  <a:lnTo>
                    <a:pt x="827" y="2053"/>
                  </a:lnTo>
                  <a:lnTo>
                    <a:pt x="826" y="2050"/>
                  </a:lnTo>
                  <a:lnTo>
                    <a:pt x="826" y="2049"/>
                  </a:lnTo>
                  <a:lnTo>
                    <a:pt x="825" y="2048"/>
                  </a:lnTo>
                  <a:lnTo>
                    <a:pt x="825" y="2048"/>
                  </a:lnTo>
                  <a:lnTo>
                    <a:pt x="825" y="2048"/>
                  </a:lnTo>
                  <a:lnTo>
                    <a:pt x="824" y="2047"/>
                  </a:lnTo>
                  <a:lnTo>
                    <a:pt x="822" y="2046"/>
                  </a:lnTo>
                  <a:lnTo>
                    <a:pt x="820" y="2044"/>
                  </a:lnTo>
                  <a:lnTo>
                    <a:pt x="824" y="2056"/>
                  </a:lnTo>
                  <a:lnTo>
                    <a:pt x="828" y="2056"/>
                  </a:lnTo>
                  <a:lnTo>
                    <a:pt x="817" y="2067"/>
                  </a:lnTo>
                  <a:lnTo>
                    <a:pt x="804" y="2077"/>
                  </a:lnTo>
                  <a:lnTo>
                    <a:pt x="789" y="2086"/>
                  </a:lnTo>
                  <a:lnTo>
                    <a:pt x="770" y="2093"/>
                  </a:lnTo>
                  <a:lnTo>
                    <a:pt x="778" y="2082"/>
                  </a:lnTo>
                  <a:lnTo>
                    <a:pt x="765" y="2090"/>
                  </a:lnTo>
                  <a:lnTo>
                    <a:pt x="641" y="2168"/>
                  </a:lnTo>
                  <a:lnTo>
                    <a:pt x="635" y="2164"/>
                  </a:lnTo>
                  <a:lnTo>
                    <a:pt x="632" y="2161"/>
                  </a:lnTo>
                  <a:lnTo>
                    <a:pt x="630" y="2161"/>
                  </a:lnTo>
                  <a:lnTo>
                    <a:pt x="627" y="2160"/>
                  </a:lnTo>
                  <a:lnTo>
                    <a:pt x="620" y="2160"/>
                  </a:lnTo>
                  <a:lnTo>
                    <a:pt x="611" y="2170"/>
                  </a:lnTo>
                  <a:lnTo>
                    <a:pt x="598" y="2185"/>
                  </a:lnTo>
                  <a:lnTo>
                    <a:pt x="582" y="2200"/>
                  </a:lnTo>
                  <a:lnTo>
                    <a:pt x="563" y="2215"/>
                  </a:lnTo>
                  <a:lnTo>
                    <a:pt x="543" y="2230"/>
                  </a:lnTo>
                  <a:lnTo>
                    <a:pt x="522" y="2243"/>
                  </a:lnTo>
                  <a:lnTo>
                    <a:pt x="503" y="2254"/>
                  </a:lnTo>
                  <a:lnTo>
                    <a:pt x="483" y="2258"/>
                  </a:lnTo>
                  <a:lnTo>
                    <a:pt x="491" y="2247"/>
                  </a:lnTo>
                  <a:lnTo>
                    <a:pt x="470" y="2255"/>
                  </a:lnTo>
                  <a:lnTo>
                    <a:pt x="449" y="2265"/>
                  </a:lnTo>
                  <a:lnTo>
                    <a:pt x="427" y="2278"/>
                  </a:lnTo>
                  <a:lnTo>
                    <a:pt x="404" y="2290"/>
                  </a:lnTo>
                  <a:lnTo>
                    <a:pt x="382" y="2302"/>
                  </a:lnTo>
                  <a:lnTo>
                    <a:pt x="358" y="2312"/>
                  </a:lnTo>
                  <a:lnTo>
                    <a:pt x="335" y="2319"/>
                  </a:lnTo>
                  <a:lnTo>
                    <a:pt x="313" y="2324"/>
                  </a:lnTo>
                  <a:lnTo>
                    <a:pt x="291" y="2323"/>
                  </a:lnTo>
                  <a:lnTo>
                    <a:pt x="270" y="2317"/>
                  </a:lnTo>
                  <a:lnTo>
                    <a:pt x="278" y="2317"/>
                  </a:lnTo>
                  <a:lnTo>
                    <a:pt x="428" y="2210"/>
                  </a:lnTo>
                  <a:lnTo>
                    <a:pt x="398" y="2227"/>
                  </a:lnTo>
                  <a:lnTo>
                    <a:pt x="368" y="2249"/>
                  </a:lnTo>
                  <a:lnTo>
                    <a:pt x="336" y="2271"/>
                  </a:lnTo>
                  <a:lnTo>
                    <a:pt x="305" y="2293"/>
                  </a:lnTo>
                  <a:lnTo>
                    <a:pt x="273" y="2312"/>
                  </a:lnTo>
                  <a:lnTo>
                    <a:pt x="243" y="2327"/>
                  </a:lnTo>
                  <a:lnTo>
                    <a:pt x="212" y="2338"/>
                  </a:lnTo>
                  <a:lnTo>
                    <a:pt x="212" y="2333"/>
                  </a:lnTo>
                  <a:lnTo>
                    <a:pt x="220" y="2329"/>
                  </a:lnTo>
                  <a:lnTo>
                    <a:pt x="233" y="2308"/>
                  </a:lnTo>
                  <a:lnTo>
                    <a:pt x="228" y="2308"/>
                  </a:lnTo>
                  <a:lnTo>
                    <a:pt x="221" y="2316"/>
                  </a:lnTo>
                  <a:lnTo>
                    <a:pt x="212" y="2325"/>
                  </a:lnTo>
                  <a:lnTo>
                    <a:pt x="200" y="2334"/>
                  </a:lnTo>
                  <a:lnTo>
                    <a:pt x="188" y="2342"/>
                  </a:lnTo>
                  <a:lnTo>
                    <a:pt x="177" y="2350"/>
                  </a:lnTo>
                  <a:lnTo>
                    <a:pt x="165" y="2356"/>
                  </a:lnTo>
                  <a:lnTo>
                    <a:pt x="156" y="2359"/>
                  </a:lnTo>
                  <a:lnTo>
                    <a:pt x="149" y="2357"/>
                  </a:lnTo>
                  <a:lnTo>
                    <a:pt x="165" y="2350"/>
                  </a:lnTo>
                  <a:lnTo>
                    <a:pt x="178" y="2341"/>
                  </a:lnTo>
                  <a:lnTo>
                    <a:pt x="191" y="2333"/>
                  </a:lnTo>
                  <a:lnTo>
                    <a:pt x="183" y="2325"/>
                  </a:lnTo>
                  <a:lnTo>
                    <a:pt x="164" y="2332"/>
                  </a:lnTo>
                  <a:lnTo>
                    <a:pt x="149" y="2339"/>
                  </a:lnTo>
                  <a:lnTo>
                    <a:pt x="134" y="2347"/>
                  </a:lnTo>
                  <a:lnTo>
                    <a:pt x="116" y="2354"/>
                  </a:lnTo>
                  <a:lnTo>
                    <a:pt x="116" y="2338"/>
                  </a:lnTo>
                  <a:lnTo>
                    <a:pt x="108" y="2344"/>
                  </a:lnTo>
                  <a:lnTo>
                    <a:pt x="102" y="2348"/>
                  </a:lnTo>
                  <a:lnTo>
                    <a:pt x="98" y="2349"/>
                  </a:lnTo>
                  <a:lnTo>
                    <a:pt x="91" y="2350"/>
                  </a:lnTo>
                  <a:lnTo>
                    <a:pt x="79" y="2349"/>
                  </a:lnTo>
                  <a:lnTo>
                    <a:pt x="80" y="2346"/>
                  </a:lnTo>
                  <a:lnTo>
                    <a:pt x="81" y="2344"/>
                  </a:lnTo>
                  <a:lnTo>
                    <a:pt x="81" y="2341"/>
                  </a:lnTo>
                  <a:lnTo>
                    <a:pt x="83" y="2341"/>
                  </a:lnTo>
                  <a:lnTo>
                    <a:pt x="83" y="2340"/>
                  </a:lnTo>
                  <a:lnTo>
                    <a:pt x="84" y="2340"/>
                  </a:lnTo>
                  <a:lnTo>
                    <a:pt x="83" y="2340"/>
                  </a:lnTo>
                  <a:lnTo>
                    <a:pt x="83" y="2339"/>
                  </a:lnTo>
                  <a:lnTo>
                    <a:pt x="80" y="2337"/>
                  </a:lnTo>
                  <a:lnTo>
                    <a:pt x="79" y="2333"/>
                  </a:lnTo>
                  <a:lnTo>
                    <a:pt x="66" y="2342"/>
                  </a:lnTo>
                  <a:lnTo>
                    <a:pt x="52" y="2349"/>
                  </a:lnTo>
                  <a:lnTo>
                    <a:pt x="37" y="2355"/>
                  </a:lnTo>
                  <a:lnTo>
                    <a:pt x="20" y="2362"/>
                  </a:lnTo>
                  <a:lnTo>
                    <a:pt x="19" y="2353"/>
                  </a:lnTo>
                  <a:lnTo>
                    <a:pt x="19" y="2348"/>
                  </a:lnTo>
                  <a:lnTo>
                    <a:pt x="19" y="2346"/>
                  </a:lnTo>
                  <a:lnTo>
                    <a:pt x="16" y="2345"/>
                  </a:lnTo>
                  <a:lnTo>
                    <a:pt x="12" y="2344"/>
                  </a:lnTo>
                  <a:lnTo>
                    <a:pt x="3" y="2341"/>
                  </a:lnTo>
                  <a:lnTo>
                    <a:pt x="3" y="2345"/>
                  </a:lnTo>
                  <a:lnTo>
                    <a:pt x="3" y="2347"/>
                  </a:lnTo>
                  <a:lnTo>
                    <a:pt x="3" y="2348"/>
                  </a:lnTo>
                  <a:lnTo>
                    <a:pt x="3" y="2348"/>
                  </a:lnTo>
                  <a:lnTo>
                    <a:pt x="5" y="2349"/>
                  </a:lnTo>
                  <a:lnTo>
                    <a:pt x="5" y="2349"/>
                  </a:lnTo>
                  <a:lnTo>
                    <a:pt x="3" y="2349"/>
                  </a:lnTo>
                  <a:lnTo>
                    <a:pt x="3" y="2350"/>
                  </a:lnTo>
                  <a:lnTo>
                    <a:pt x="1" y="2352"/>
                  </a:lnTo>
                  <a:lnTo>
                    <a:pt x="0" y="2354"/>
                  </a:lnTo>
                  <a:lnTo>
                    <a:pt x="0" y="2289"/>
                  </a:lnTo>
                  <a:lnTo>
                    <a:pt x="0" y="2277"/>
                  </a:lnTo>
                  <a:lnTo>
                    <a:pt x="0" y="2259"/>
                  </a:lnTo>
                  <a:lnTo>
                    <a:pt x="0" y="2239"/>
                  </a:lnTo>
                  <a:lnTo>
                    <a:pt x="3" y="2239"/>
                  </a:lnTo>
                  <a:lnTo>
                    <a:pt x="5" y="2240"/>
                  </a:lnTo>
                  <a:lnTo>
                    <a:pt x="5" y="2242"/>
                  </a:lnTo>
                  <a:lnTo>
                    <a:pt x="5" y="2242"/>
                  </a:lnTo>
                  <a:lnTo>
                    <a:pt x="5" y="2243"/>
                  </a:lnTo>
                  <a:lnTo>
                    <a:pt x="6" y="2242"/>
                  </a:lnTo>
                  <a:lnTo>
                    <a:pt x="8" y="2242"/>
                  </a:lnTo>
                  <a:lnTo>
                    <a:pt x="35" y="2210"/>
                  </a:lnTo>
                  <a:lnTo>
                    <a:pt x="63" y="2182"/>
                  </a:lnTo>
                  <a:lnTo>
                    <a:pt x="94" y="2158"/>
                  </a:lnTo>
                  <a:lnTo>
                    <a:pt x="127" y="2138"/>
                  </a:lnTo>
                  <a:lnTo>
                    <a:pt x="162" y="2120"/>
                  </a:lnTo>
                  <a:lnTo>
                    <a:pt x="197" y="2105"/>
                  </a:lnTo>
                  <a:lnTo>
                    <a:pt x="233" y="2091"/>
                  </a:lnTo>
                  <a:lnTo>
                    <a:pt x="269" y="2077"/>
                  </a:lnTo>
                  <a:lnTo>
                    <a:pt x="306" y="2065"/>
                  </a:lnTo>
                  <a:lnTo>
                    <a:pt x="342" y="2052"/>
                  </a:lnTo>
                  <a:lnTo>
                    <a:pt x="377" y="2039"/>
                  </a:lnTo>
                  <a:lnTo>
                    <a:pt x="412" y="2023"/>
                  </a:lnTo>
                  <a:lnTo>
                    <a:pt x="440" y="2008"/>
                  </a:lnTo>
                  <a:lnTo>
                    <a:pt x="466" y="1990"/>
                  </a:lnTo>
                  <a:lnTo>
                    <a:pt x="493" y="1971"/>
                  </a:lnTo>
                  <a:lnTo>
                    <a:pt x="520" y="1950"/>
                  </a:lnTo>
                  <a:lnTo>
                    <a:pt x="548" y="1930"/>
                  </a:lnTo>
                  <a:lnTo>
                    <a:pt x="577" y="1912"/>
                  </a:lnTo>
                  <a:lnTo>
                    <a:pt x="607" y="1897"/>
                  </a:lnTo>
                  <a:lnTo>
                    <a:pt x="639" y="1885"/>
                  </a:lnTo>
                  <a:lnTo>
                    <a:pt x="674" y="1878"/>
                  </a:lnTo>
                  <a:lnTo>
                    <a:pt x="674" y="1883"/>
                  </a:lnTo>
                  <a:lnTo>
                    <a:pt x="665" y="1883"/>
                  </a:lnTo>
                  <a:lnTo>
                    <a:pt x="649" y="1899"/>
                  </a:lnTo>
                  <a:lnTo>
                    <a:pt x="629" y="1914"/>
                  </a:lnTo>
                  <a:lnTo>
                    <a:pt x="607" y="1928"/>
                  </a:lnTo>
                  <a:lnTo>
                    <a:pt x="583" y="1941"/>
                  </a:lnTo>
                  <a:lnTo>
                    <a:pt x="558" y="1955"/>
                  </a:lnTo>
                  <a:lnTo>
                    <a:pt x="535" y="1967"/>
                  </a:lnTo>
                  <a:lnTo>
                    <a:pt x="513" y="1981"/>
                  </a:lnTo>
                  <a:lnTo>
                    <a:pt x="494" y="1996"/>
                  </a:lnTo>
                  <a:lnTo>
                    <a:pt x="479" y="2012"/>
                  </a:lnTo>
                  <a:lnTo>
                    <a:pt x="470" y="2032"/>
                  </a:lnTo>
                  <a:lnTo>
                    <a:pt x="483" y="2040"/>
                  </a:lnTo>
                  <a:lnTo>
                    <a:pt x="491" y="2032"/>
                  </a:lnTo>
                  <a:lnTo>
                    <a:pt x="516" y="2019"/>
                  </a:lnTo>
                  <a:lnTo>
                    <a:pt x="540" y="2005"/>
                  </a:lnTo>
                  <a:lnTo>
                    <a:pt x="560" y="1990"/>
                  </a:lnTo>
                  <a:lnTo>
                    <a:pt x="580" y="1975"/>
                  </a:lnTo>
                  <a:lnTo>
                    <a:pt x="601" y="1960"/>
                  </a:lnTo>
                  <a:lnTo>
                    <a:pt x="623" y="1949"/>
                  </a:lnTo>
                  <a:lnTo>
                    <a:pt x="649" y="1941"/>
                  </a:lnTo>
                  <a:lnTo>
                    <a:pt x="649" y="1944"/>
                  </a:lnTo>
                  <a:lnTo>
                    <a:pt x="649" y="1948"/>
                  </a:lnTo>
                  <a:lnTo>
                    <a:pt x="649" y="1949"/>
                  </a:lnTo>
                  <a:lnTo>
                    <a:pt x="649" y="1950"/>
                  </a:lnTo>
                  <a:lnTo>
                    <a:pt x="649" y="1951"/>
                  </a:lnTo>
                  <a:lnTo>
                    <a:pt x="649" y="1952"/>
                  </a:lnTo>
                  <a:lnTo>
                    <a:pt x="650" y="1952"/>
                  </a:lnTo>
                  <a:lnTo>
                    <a:pt x="651" y="1954"/>
                  </a:lnTo>
                  <a:lnTo>
                    <a:pt x="654" y="1954"/>
                  </a:lnTo>
                  <a:lnTo>
                    <a:pt x="657" y="1956"/>
                  </a:lnTo>
                  <a:lnTo>
                    <a:pt x="662" y="1957"/>
                  </a:lnTo>
                  <a:lnTo>
                    <a:pt x="654" y="1970"/>
                  </a:lnTo>
                  <a:lnTo>
                    <a:pt x="662" y="1982"/>
                  </a:lnTo>
                  <a:lnTo>
                    <a:pt x="670" y="1975"/>
                  </a:lnTo>
                  <a:lnTo>
                    <a:pt x="683" y="1967"/>
                  </a:lnTo>
                  <a:lnTo>
                    <a:pt x="699" y="1958"/>
                  </a:lnTo>
                  <a:lnTo>
                    <a:pt x="718" y="1948"/>
                  </a:lnTo>
                  <a:lnTo>
                    <a:pt x="739" y="1936"/>
                  </a:lnTo>
                  <a:lnTo>
                    <a:pt x="762" y="1925"/>
                  </a:lnTo>
                  <a:lnTo>
                    <a:pt x="785" y="1913"/>
                  </a:lnTo>
                  <a:lnTo>
                    <a:pt x="808" y="1903"/>
                  </a:lnTo>
                  <a:lnTo>
                    <a:pt x="832" y="1892"/>
                  </a:lnTo>
                  <a:lnTo>
                    <a:pt x="855" y="1883"/>
                  </a:lnTo>
                  <a:lnTo>
                    <a:pt x="875" y="1876"/>
                  </a:lnTo>
                  <a:lnTo>
                    <a:pt x="893" y="1870"/>
                  </a:lnTo>
                  <a:lnTo>
                    <a:pt x="908" y="1867"/>
                  </a:lnTo>
                  <a:lnTo>
                    <a:pt x="920" y="1867"/>
                  </a:lnTo>
                  <a:lnTo>
                    <a:pt x="928" y="1870"/>
                  </a:lnTo>
                  <a:lnTo>
                    <a:pt x="945" y="1858"/>
                  </a:lnTo>
                  <a:lnTo>
                    <a:pt x="961" y="1844"/>
                  </a:lnTo>
                  <a:lnTo>
                    <a:pt x="977" y="1831"/>
                  </a:lnTo>
                  <a:lnTo>
                    <a:pt x="995" y="1818"/>
                  </a:lnTo>
                  <a:lnTo>
                    <a:pt x="1014" y="1808"/>
                  </a:lnTo>
                  <a:lnTo>
                    <a:pt x="1036" y="1800"/>
                  </a:lnTo>
                  <a:lnTo>
                    <a:pt x="1028" y="1813"/>
                  </a:lnTo>
                  <a:lnTo>
                    <a:pt x="1057" y="1797"/>
                  </a:lnTo>
                  <a:lnTo>
                    <a:pt x="1041" y="1800"/>
                  </a:lnTo>
                  <a:lnTo>
                    <a:pt x="1053" y="1784"/>
                  </a:lnTo>
                  <a:lnTo>
                    <a:pt x="1145" y="1738"/>
                  </a:lnTo>
                  <a:lnTo>
                    <a:pt x="1136" y="1758"/>
                  </a:lnTo>
                  <a:lnTo>
                    <a:pt x="1146" y="1752"/>
                  </a:lnTo>
                  <a:lnTo>
                    <a:pt x="1152" y="1743"/>
                  </a:lnTo>
                  <a:lnTo>
                    <a:pt x="1153" y="1734"/>
                  </a:lnTo>
                  <a:lnTo>
                    <a:pt x="1153" y="1722"/>
                  </a:lnTo>
                  <a:lnTo>
                    <a:pt x="1149" y="1719"/>
                  </a:lnTo>
                  <a:lnTo>
                    <a:pt x="1146" y="1718"/>
                  </a:lnTo>
                  <a:lnTo>
                    <a:pt x="1145" y="1717"/>
                  </a:lnTo>
                  <a:lnTo>
                    <a:pt x="1143" y="1716"/>
                  </a:lnTo>
                  <a:lnTo>
                    <a:pt x="1143" y="1715"/>
                  </a:lnTo>
                  <a:lnTo>
                    <a:pt x="1143" y="1715"/>
                  </a:lnTo>
                  <a:lnTo>
                    <a:pt x="1143" y="1713"/>
                  </a:lnTo>
                  <a:lnTo>
                    <a:pt x="1143" y="1712"/>
                  </a:lnTo>
                  <a:lnTo>
                    <a:pt x="1143" y="1710"/>
                  </a:lnTo>
                  <a:lnTo>
                    <a:pt x="1142" y="1708"/>
                  </a:lnTo>
                  <a:lnTo>
                    <a:pt x="1140" y="1705"/>
                  </a:lnTo>
                  <a:lnTo>
                    <a:pt x="1125" y="1715"/>
                  </a:lnTo>
                  <a:lnTo>
                    <a:pt x="1106" y="1723"/>
                  </a:lnTo>
                  <a:lnTo>
                    <a:pt x="1086" y="1727"/>
                  </a:lnTo>
                  <a:lnTo>
                    <a:pt x="1066" y="1731"/>
                  </a:lnTo>
                  <a:lnTo>
                    <a:pt x="1043" y="1735"/>
                  </a:lnTo>
                  <a:lnTo>
                    <a:pt x="1021" y="1741"/>
                  </a:lnTo>
                  <a:lnTo>
                    <a:pt x="1002" y="1748"/>
                  </a:lnTo>
                  <a:lnTo>
                    <a:pt x="982" y="1758"/>
                  </a:lnTo>
                  <a:lnTo>
                    <a:pt x="976" y="1765"/>
                  </a:lnTo>
                  <a:lnTo>
                    <a:pt x="976" y="1771"/>
                  </a:lnTo>
                  <a:lnTo>
                    <a:pt x="977" y="1777"/>
                  </a:lnTo>
                  <a:lnTo>
                    <a:pt x="977" y="1783"/>
                  </a:lnTo>
                  <a:lnTo>
                    <a:pt x="974" y="1787"/>
                  </a:lnTo>
                  <a:lnTo>
                    <a:pt x="962" y="1800"/>
                  </a:lnTo>
                  <a:lnTo>
                    <a:pt x="928" y="1787"/>
                  </a:lnTo>
                  <a:lnTo>
                    <a:pt x="915" y="1799"/>
                  </a:lnTo>
                  <a:lnTo>
                    <a:pt x="905" y="1807"/>
                  </a:lnTo>
                  <a:lnTo>
                    <a:pt x="896" y="1814"/>
                  </a:lnTo>
                  <a:lnTo>
                    <a:pt x="888" y="1818"/>
                  </a:lnTo>
                  <a:lnTo>
                    <a:pt x="878" y="1823"/>
                  </a:lnTo>
                  <a:lnTo>
                    <a:pt x="867" y="1829"/>
                  </a:lnTo>
                  <a:lnTo>
                    <a:pt x="853" y="1837"/>
                  </a:lnTo>
                  <a:lnTo>
                    <a:pt x="857" y="1840"/>
                  </a:lnTo>
                  <a:lnTo>
                    <a:pt x="860" y="1844"/>
                  </a:lnTo>
                  <a:lnTo>
                    <a:pt x="863" y="1846"/>
                  </a:lnTo>
                  <a:lnTo>
                    <a:pt x="867" y="1850"/>
                  </a:lnTo>
                  <a:lnTo>
                    <a:pt x="870" y="1854"/>
                  </a:lnTo>
                  <a:lnTo>
                    <a:pt x="862" y="1858"/>
                  </a:lnTo>
                  <a:lnTo>
                    <a:pt x="846" y="1857"/>
                  </a:lnTo>
                  <a:lnTo>
                    <a:pt x="828" y="1861"/>
                  </a:lnTo>
                  <a:lnTo>
                    <a:pt x="808" y="1869"/>
                  </a:lnTo>
                  <a:lnTo>
                    <a:pt x="786" y="1880"/>
                  </a:lnTo>
                  <a:lnTo>
                    <a:pt x="764" y="1892"/>
                  </a:lnTo>
                  <a:lnTo>
                    <a:pt x="740" y="1905"/>
                  </a:lnTo>
                  <a:lnTo>
                    <a:pt x="715" y="1917"/>
                  </a:lnTo>
                  <a:lnTo>
                    <a:pt x="691" y="1926"/>
                  </a:lnTo>
                  <a:lnTo>
                    <a:pt x="665" y="1933"/>
                  </a:lnTo>
                  <a:lnTo>
                    <a:pt x="678" y="1915"/>
                  </a:lnTo>
                  <a:lnTo>
                    <a:pt x="741" y="1887"/>
                  </a:lnTo>
                  <a:lnTo>
                    <a:pt x="736" y="1883"/>
                  </a:lnTo>
                  <a:lnTo>
                    <a:pt x="736" y="1878"/>
                  </a:lnTo>
                  <a:lnTo>
                    <a:pt x="740" y="1874"/>
                  </a:lnTo>
                  <a:lnTo>
                    <a:pt x="744" y="1868"/>
                  </a:lnTo>
                  <a:lnTo>
                    <a:pt x="749" y="1862"/>
                  </a:lnTo>
                  <a:lnTo>
                    <a:pt x="728" y="1862"/>
                  </a:lnTo>
                  <a:lnTo>
                    <a:pt x="728" y="1866"/>
                  </a:lnTo>
                  <a:lnTo>
                    <a:pt x="728" y="1869"/>
                  </a:lnTo>
                  <a:lnTo>
                    <a:pt x="728" y="1870"/>
                  </a:lnTo>
                  <a:lnTo>
                    <a:pt x="728" y="1872"/>
                  </a:lnTo>
                  <a:lnTo>
                    <a:pt x="729" y="1872"/>
                  </a:lnTo>
                  <a:lnTo>
                    <a:pt x="729" y="1873"/>
                  </a:lnTo>
                  <a:lnTo>
                    <a:pt x="728" y="1873"/>
                  </a:lnTo>
                  <a:lnTo>
                    <a:pt x="728" y="1874"/>
                  </a:lnTo>
                  <a:lnTo>
                    <a:pt x="726" y="1876"/>
                  </a:lnTo>
                  <a:lnTo>
                    <a:pt x="724" y="1878"/>
                  </a:lnTo>
                  <a:lnTo>
                    <a:pt x="721" y="1877"/>
                  </a:lnTo>
                  <a:lnTo>
                    <a:pt x="719" y="1875"/>
                  </a:lnTo>
                  <a:lnTo>
                    <a:pt x="718" y="1875"/>
                  </a:lnTo>
                  <a:lnTo>
                    <a:pt x="718" y="1874"/>
                  </a:lnTo>
                  <a:lnTo>
                    <a:pt x="717" y="1874"/>
                  </a:lnTo>
                  <a:lnTo>
                    <a:pt x="717" y="1874"/>
                  </a:lnTo>
                  <a:lnTo>
                    <a:pt x="715" y="1875"/>
                  </a:lnTo>
                  <a:lnTo>
                    <a:pt x="714" y="1876"/>
                  </a:lnTo>
                  <a:lnTo>
                    <a:pt x="711" y="1877"/>
                  </a:lnTo>
                  <a:lnTo>
                    <a:pt x="707" y="1878"/>
                  </a:lnTo>
                  <a:lnTo>
                    <a:pt x="714" y="1862"/>
                  </a:lnTo>
                  <a:lnTo>
                    <a:pt x="725" y="1851"/>
                  </a:lnTo>
                  <a:lnTo>
                    <a:pt x="739" y="1843"/>
                  </a:lnTo>
                  <a:lnTo>
                    <a:pt x="757" y="1837"/>
                  </a:lnTo>
                  <a:lnTo>
                    <a:pt x="760" y="1840"/>
                  </a:lnTo>
                  <a:lnTo>
                    <a:pt x="762" y="1843"/>
                  </a:lnTo>
                  <a:lnTo>
                    <a:pt x="763" y="1844"/>
                  </a:lnTo>
                  <a:lnTo>
                    <a:pt x="764" y="1845"/>
                  </a:lnTo>
                  <a:lnTo>
                    <a:pt x="764" y="1846"/>
                  </a:lnTo>
                  <a:lnTo>
                    <a:pt x="765" y="1846"/>
                  </a:lnTo>
                  <a:lnTo>
                    <a:pt x="767" y="1846"/>
                  </a:lnTo>
                  <a:lnTo>
                    <a:pt x="768" y="1846"/>
                  </a:lnTo>
                  <a:lnTo>
                    <a:pt x="771" y="1846"/>
                  </a:lnTo>
                  <a:lnTo>
                    <a:pt x="774" y="1846"/>
                  </a:lnTo>
                  <a:lnTo>
                    <a:pt x="781" y="1833"/>
                  </a:lnTo>
                  <a:lnTo>
                    <a:pt x="789" y="1824"/>
                  </a:lnTo>
                  <a:lnTo>
                    <a:pt x="797" y="1816"/>
                  </a:lnTo>
                  <a:lnTo>
                    <a:pt x="807" y="1808"/>
                  </a:lnTo>
                  <a:lnTo>
                    <a:pt x="828" y="1829"/>
                  </a:lnTo>
                  <a:lnTo>
                    <a:pt x="833" y="1829"/>
                  </a:lnTo>
                  <a:lnTo>
                    <a:pt x="833" y="1800"/>
                  </a:lnTo>
                  <a:lnTo>
                    <a:pt x="862" y="1797"/>
                  </a:lnTo>
                  <a:lnTo>
                    <a:pt x="871" y="1788"/>
                  </a:lnTo>
                  <a:lnTo>
                    <a:pt x="876" y="1780"/>
                  </a:lnTo>
                  <a:lnTo>
                    <a:pt x="878" y="1771"/>
                  </a:lnTo>
                  <a:lnTo>
                    <a:pt x="881" y="1763"/>
                  </a:lnTo>
                  <a:lnTo>
                    <a:pt x="885" y="1754"/>
                  </a:lnTo>
                  <a:lnTo>
                    <a:pt x="895" y="1747"/>
                  </a:lnTo>
                  <a:lnTo>
                    <a:pt x="932" y="1747"/>
                  </a:lnTo>
                  <a:lnTo>
                    <a:pt x="957" y="1709"/>
                  </a:lnTo>
                  <a:lnTo>
                    <a:pt x="990" y="1695"/>
                  </a:lnTo>
                  <a:lnTo>
                    <a:pt x="1025" y="1679"/>
                  </a:lnTo>
                  <a:lnTo>
                    <a:pt x="1059" y="1662"/>
                  </a:lnTo>
                  <a:lnTo>
                    <a:pt x="1091" y="1645"/>
                  </a:lnTo>
                  <a:lnTo>
                    <a:pt x="1120" y="1630"/>
                  </a:lnTo>
                  <a:lnTo>
                    <a:pt x="1120" y="1610"/>
                  </a:lnTo>
                  <a:lnTo>
                    <a:pt x="1153" y="1604"/>
                  </a:lnTo>
                  <a:lnTo>
                    <a:pt x="1185" y="1591"/>
                  </a:lnTo>
                  <a:lnTo>
                    <a:pt x="1219" y="1574"/>
                  </a:lnTo>
                  <a:lnTo>
                    <a:pt x="1252" y="1553"/>
                  </a:lnTo>
                  <a:lnTo>
                    <a:pt x="1284" y="1530"/>
                  </a:lnTo>
                  <a:lnTo>
                    <a:pt x="1314" y="1507"/>
                  </a:lnTo>
                  <a:lnTo>
                    <a:pt x="1341" y="1484"/>
                  </a:lnTo>
                  <a:lnTo>
                    <a:pt x="1366" y="1463"/>
                  </a:lnTo>
                  <a:lnTo>
                    <a:pt x="1387" y="1445"/>
                  </a:lnTo>
                  <a:lnTo>
                    <a:pt x="1390" y="1448"/>
                  </a:lnTo>
                  <a:lnTo>
                    <a:pt x="1392" y="1450"/>
                  </a:lnTo>
                  <a:lnTo>
                    <a:pt x="1394" y="1453"/>
                  </a:lnTo>
                  <a:lnTo>
                    <a:pt x="1395" y="1454"/>
                  </a:lnTo>
                  <a:lnTo>
                    <a:pt x="1397" y="1455"/>
                  </a:lnTo>
                  <a:lnTo>
                    <a:pt x="1398" y="1455"/>
                  </a:lnTo>
                  <a:lnTo>
                    <a:pt x="1401" y="1456"/>
                  </a:lnTo>
                  <a:lnTo>
                    <a:pt x="1403" y="1457"/>
                  </a:lnTo>
                  <a:lnTo>
                    <a:pt x="1405" y="1455"/>
                  </a:lnTo>
                  <a:lnTo>
                    <a:pt x="1410" y="1448"/>
                  </a:lnTo>
                  <a:lnTo>
                    <a:pt x="1418" y="1440"/>
                  </a:lnTo>
                  <a:lnTo>
                    <a:pt x="1426" y="1428"/>
                  </a:lnTo>
                  <a:lnTo>
                    <a:pt x="1437" y="1417"/>
                  </a:lnTo>
                  <a:lnTo>
                    <a:pt x="1446" y="1405"/>
                  </a:lnTo>
                  <a:lnTo>
                    <a:pt x="1454" y="1396"/>
                  </a:lnTo>
                  <a:lnTo>
                    <a:pt x="1461" y="1388"/>
                  </a:lnTo>
                  <a:lnTo>
                    <a:pt x="1466" y="1383"/>
                  </a:lnTo>
                  <a:lnTo>
                    <a:pt x="1471" y="1387"/>
                  </a:lnTo>
                  <a:lnTo>
                    <a:pt x="1475" y="1389"/>
                  </a:lnTo>
                  <a:lnTo>
                    <a:pt x="1478" y="1389"/>
                  </a:lnTo>
                  <a:lnTo>
                    <a:pt x="1487" y="1387"/>
                  </a:lnTo>
                  <a:lnTo>
                    <a:pt x="1498" y="1374"/>
                  </a:lnTo>
                  <a:lnTo>
                    <a:pt x="1508" y="1359"/>
                  </a:lnTo>
                  <a:lnTo>
                    <a:pt x="1517" y="1343"/>
                  </a:lnTo>
                  <a:lnTo>
                    <a:pt x="1527" y="1329"/>
                  </a:lnTo>
                  <a:lnTo>
                    <a:pt x="1540" y="1317"/>
                  </a:lnTo>
                  <a:lnTo>
                    <a:pt x="1565" y="1302"/>
                  </a:lnTo>
                  <a:lnTo>
                    <a:pt x="1589" y="1288"/>
                  </a:lnTo>
                  <a:lnTo>
                    <a:pt x="1615" y="1274"/>
                  </a:lnTo>
                  <a:lnTo>
                    <a:pt x="1639" y="1259"/>
                  </a:lnTo>
                  <a:lnTo>
                    <a:pt x="1662" y="1244"/>
                  </a:lnTo>
                  <a:lnTo>
                    <a:pt x="1684" y="1228"/>
                  </a:lnTo>
                  <a:lnTo>
                    <a:pt x="1704" y="1209"/>
                  </a:lnTo>
                  <a:lnTo>
                    <a:pt x="1719" y="1188"/>
                  </a:lnTo>
                  <a:lnTo>
                    <a:pt x="1732" y="1164"/>
                  </a:lnTo>
                  <a:lnTo>
                    <a:pt x="1740" y="1164"/>
                  </a:lnTo>
                  <a:lnTo>
                    <a:pt x="1745" y="1180"/>
                  </a:lnTo>
                  <a:lnTo>
                    <a:pt x="1732" y="1197"/>
                  </a:lnTo>
                  <a:lnTo>
                    <a:pt x="1753" y="1180"/>
                  </a:lnTo>
                  <a:lnTo>
                    <a:pt x="1759" y="1171"/>
                  </a:lnTo>
                  <a:lnTo>
                    <a:pt x="1769" y="1158"/>
                  </a:lnTo>
                  <a:lnTo>
                    <a:pt x="1786" y="1143"/>
                  </a:lnTo>
                  <a:lnTo>
                    <a:pt x="1805" y="1126"/>
                  </a:lnTo>
                  <a:lnTo>
                    <a:pt x="1827" y="1108"/>
                  </a:lnTo>
                  <a:lnTo>
                    <a:pt x="1851" y="1088"/>
                  </a:lnTo>
                  <a:lnTo>
                    <a:pt x="1876" y="1068"/>
                  </a:lnTo>
                  <a:lnTo>
                    <a:pt x="1903" y="1048"/>
                  </a:lnTo>
                  <a:lnTo>
                    <a:pt x="1929" y="1028"/>
                  </a:lnTo>
                  <a:lnTo>
                    <a:pt x="1953" y="1008"/>
                  </a:lnTo>
                  <a:lnTo>
                    <a:pt x="1975" y="990"/>
                  </a:lnTo>
                  <a:lnTo>
                    <a:pt x="1995" y="973"/>
                  </a:lnTo>
                  <a:lnTo>
                    <a:pt x="2011" y="958"/>
                  </a:lnTo>
                  <a:lnTo>
                    <a:pt x="2023" y="945"/>
                  </a:lnTo>
                  <a:lnTo>
                    <a:pt x="2007" y="937"/>
                  </a:lnTo>
                  <a:lnTo>
                    <a:pt x="1998" y="942"/>
                  </a:lnTo>
                  <a:lnTo>
                    <a:pt x="1988" y="943"/>
                  </a:lnTo>
                  <a:lnTo>
                    <a:pt x="1974" y="942"/>
                  </a:lnTo>
                  <a:lnTo>
                    <a:pt x="1959" y="938"/>
                  </a:lnTo>
                  <a:lnTo>
                    <a:pt x="1943" y="936"/>
                  </a:lnTo>
                  <a:lnTo>
                    <a:pt x="1924" y="933"/>
                  </a:lnTo>
                  <a:lnTo>
                    <a:pt x="1903" y="933"/>
                  </a:lnTo>
                  <a:lnTo>
                    <a:pt x="1882" y="937"/>
                  </a:lnTo>
                  <a:lnTo>
                    <a:pt x="1836" y="947"/>
                  </a:lnTo>
                  <a:lnTo>
                    <a:pt x="1787" y="958"/>
                  </a:lnTo>
                  <a:lnTo>
                    <a:pt x="1737" y="967"/>
                  </a:lnTo>
                  <a:lnTo>
                    <a:pt x="1687" y="976"/>
                  </a:lnTo>
                  <a:lnTo>
                    <a:pt x="1638" y="984"/>
                  </a:lnTo>
                  <a:lnTo>
                    <a:pt x="1590" y="991"/>
                  </a:lnTo>
                  <a:lnTo>
                    <a:pt x="1546" y="997"/>
                  </a:lnTo>
                  <a:lnTo>
                    <a:pt x="1505" y="1002"/>
                  </a:lnTo>
                  <a:lnTo>
                    <a:pt x="1469" y="1003"/>
                  </a:lnTo>
                  <a:lnTo>
                    <a:pt x="1468" y="988"/>
                  </a:lnTo>
                  <a:lnTo>
                    <a:pt x="1465" y="977"/>
                  </a:lnTo>
                  <a:lnTo>
                    <a:pt x="1459" y="972"/>
                  </a:lnTo>
                  <a:lnTo>
                    <a:pt x="1451" y="969"/>
                  </a:lnTo>
                  <a:lnTo>
                    <a:pt x="1440" y="969"/>
                  </a:lnTo>
                  <a:lnTo>
                    <a:pt x="1428" y="972"/>
                  </a:lnTo>
                  <a:lnTo>
                    <a:pt x="1416" y="974"/>
                  </a:lnTo>
                  <a:lnTo>
                    <a:pt x="1414" y="961"/>
                  </a:lnTo>
                  <a:lnTo>
                    <a:pt x="1414" y="952"/>
                  </a:lnTo>
                  <a:lnTo>
                    <a:pt x="1413" y="944"/>
                  </a:lnTo>
                  <a:lnTo>
                    <a:pt x="1410" y="938"/>
                  </a:lnTo>
                  <a:lnTo>
                    <a:pt x="1404" y="936"/>
                  </a:lnTo>
                  <a:lnTo>
                    <a:pt x="1395" y="937"/>
                  </a:lnTo>
                  <a:lnTo>
                    <a:pt x="1382" y="924"/>
                  </a:lnTo>
                  <a:lnTo>
                    <a:pt x="1382" y="921"/>
                  </a:lnTo>
                  <a:lnTo>
                    <a:pt x="1408" y="908"/>
                  </a:lnTo>
                  <a:lnTo>
                    <a:pt x="1403" y="902"/>
                  </a:lnTo>
                  <a:lnTo>
                    <a:pt x="1402" y="898"/>
                  </a:lnTo>
                  <a:lnTo>
                    <a:pt x="1402" y="893"/>
                  </a:lnTo>
                  <a:lnTo>
                    <a:pt x="1404" y="886"/>
                  </a:lnTo>
                  <a:lnTo>
                    <a:pt x="1408" y="875"/>
                  </a:lnTo>
                  <a:lnTo>
                    <a:pt x="1391" y="855"/>
                  </a:lnTo>
                  <a:lnTo>
                    <a:pt x="1378" y="833"/>
                  </a:lnTo>
                  <a:lnTo>
                    <a:pt x="1368" y="809"/>
                  </a:lnTo>
                  <a:lnTo>
                    <a:pt x="1361" y="782"/>
                  </a:lnTo>
                  <a:lnTo>
                    <a:pt x="1355" y="756"/>
                  </a:lnTo>
                  <a:lnTo>
                    <a:pt x="1349" y="728"/>
                  </a:lnTo>
                  <a:lnTo>
                    <a:pt x="1345" y="701"/>
                  </a:lnTo>
                  <a:lnTo>
                    <a:pt x="1357" y="705"/>
                  </a:lnTo>
                  <a:lnTo>
                    <a:pt x="1359" y="715"/>
                  </a:lnTo>
                  <a:lnTo>
                    <a:pt x="1359" y="725"/>
                  </a:lnTo>
                  <a:lnTo>
                    <a:pt x="1361" y="733"/>
                  </a:lnTo>
                  <a:lnTo>
                    <a:pt x="1366" y="742"/>
                  </a:lnTo>
                  <a:lnTo>
                    <a:pt x="1374" y="751"/>
                  </a:lnTo>
                  <a:lnTo>
                    <a:pt x="1387" y="746"/>
                  </a:lnTo>
                  <a:lnTo>
                    <a:pt x="1381" y="716"/>
                  </a:lnTo>
                  <a:lnTo>
                    <a:pt x="1382" y="686"/>
                  </a:lnTo>
                  <a:lnTo>
                    <a:pt x="1388" y="656"/>
                  </a:lnTo>
                  <a:lnTo>
                    <a:pt x="1396" y="626"/>
                  </a:lnTo>
                  <a:lnTo>
                    <a:pt x="1406" y="598"/>
                  </a:lnTo>
                  <a:lnTo>
                    <a:pt x="1416" y="569"/>
                  </a:lnTo>
                  <a:lnTo>
                    <a:pt x="1424" y="540"/>
                  </a:lnTo>
                  <a:lnTo>
                    <a:pt x="1431" y="547"/>
                  </a:lnTo>
                  <a:lnTo>
                    <a:pt x="1435" y="553"/>
                  </a:lnTo>
                  <a:lnTo>
                    <a:pt x="1440" y="561"/>
                  </a:lnTo>
                  <a:lnTo>
                    <a:pt x="1448" y="557"/>
                  </a:lnTo>
                  <a:lnTo>
                    <a:pt x="1458" y="524"/>
                  </a:lnTo>
                  <a:lnTo>
                    <a:pt x="1453" y="523"/>
                  </a:lnTo>
                  <a:lnTo>
                    <a:pt x="1449" y="523"/>
                  </a:lnTo>
                  <a:lnTo>
                    <a:pt x="1448" y="521"/>
                  </a:lnTo>
                  <a:lnTo>
                    <a:pt x="1446" y="521"/>
                  </a:lnTo>
                  <a:lnTo>
                    <a:pt x="1446" y="521"/>
                  </a:lnTo>
                  <a:lnTo>
                    <a:pt x="1445" y="520"/>
                  </a:lnTo>
                  <a:lnTo>
                    <a:pt x="1444" y="519"/>
                  </a:lnTo>
                  <a:lnTo>
                    <a:pt x="1442" y="518"/>
                  </a:lnTo>
                  <a:lnTo>
                    <a:pt x="1440" y="516"/>
                  </a:lnTo>
                  <a:lnTo>
                    <a:pt x="1458" y="482"/>
                  </a:lnTo>
                  <a:lnTo>
                    <a:pt x="1463" y="487"/>
                  </a:lnTo>
                  <a:lnTo>
                    <a:pt x="1468" y="489"/>
                  </a:lnTo>
                  <a:lnTo>
                    <a:pt x="1470" y="490"/>
                  </a:lnTo>
                  <a:lnTo>
                    <a:pt x="1473" y="489"/>
                  </a:lnTo>
                  <a:lnTo>
                    <a:pt x="1477" y="488"/>
                  </a:lnTo>
                  <a:lnTo>
                    <a:pt x="1487" y="487"/>
                  </a:lnTo>
                  <a:lnTo>
                    <a:pt x="1487" y="503"/>
                  </a:lnTo>
                  <a:lnTo>
                    <a:pt x="1458" y="503"/>
                  </a:lnTo>
                  <a:lnTo>
                    <a:pt x="1458" y="511"/>
                  </a:lnTo>
                  <a:lnTo>
                    <a:pt x="1498" y="508"/>
                  </a:lnTo>
                  <a:lnTo>
                    <a:pt x="1497" y="493"/>
                  </a:lnTo>
                  <a:lnTo>
                    <a:pt x="1501" y="476"/>
                  </a:lnTo>
                  <a:lnTo>
                    <a:pt x="1506" y="459"/>
                  </a:lnTo>
                  <a:lnTo>
                    <a:pt x="1516" y="443"/>
                  </a:lnTo>
                  <a:lnTo>
                    <a:pt x="1526" y="428"/>
                  </a:lnTo>
                  <a:lnTo>
                    <a:pt x="1538" y="415"/>
                  </a:lnTo>
                  <a:lnTo>
                    <a:pt x="1549" y="405"/>
                  </a:lnTo>
                  <a:lnTo>
                    <a:pt x="1561" y="400"/>
                  </a:lnTo>
                  <a:lnTo>
                    <a:pt x="1569" y="400"/>
                  </a:lnTo>
                  <a:lnTo>
                    <a:pt x="1577" y="391"/>
                  </a:lnTo>
                  <a:lnTo>
                    <a:pt x="1575" y="389"/>
                  </a:lnTo>
                  <a:lnTo>
                    <a:pt x="1574" y="388"/>
                  </a:lnTo>
                  <a:lnTo>
                    <a:pt x="1574" y="386"/>
                  </a:lnTo>
                  <a:lnTo>
                    <a:pt x="1573" y="386"/>
                  </a:lnTo>
                  <a:lnTo>
                    <a:pt x="1573" y="386"/>
                  </a:lnTo>
                  <a:lnTo>
                    <a:pt x="1574" y="386"/>
                  </a:lnTo>
                  <a:lnTo>
                    <a:pt x="1574" y="385"/>
                  </a:lnTo>
                  <a:lnTo>
                    <a:pt x="1574" y="384"/>
                  </a:lnTo>
                  <a:lnTo>
                    <a:pt x="1574" y="382"/>
                  </a:lnTo>
                  <a:lnTo>
                    <a:pt x="1574" y="380"/>
                  </a:lnTo>
                  <a:lnTo>
                    <a:pt x="1584" y="370"/>
                  </a:lnTo>
                  <a:lnTo>
                    <a:pt x="1598" y="359"/>
                  </a:lnTo>
                  <a:lnTo>
                    <a:pt x="1617" y="345"/>
                  </a:lnTo>
                  <a:lnTo>
                    <a:pt x="1638" y="330"/>
                  </a:lnTo>
                  <a:lnTo>
                    <a:pt x="1662" y="313"/>
                  </a:lnTo>
                  <a:lnTo>
                    <a:pt x="1688" y="295"/>
                  </a:lnTo>
                  <a:lnTo>
                    <a:pt x="1715" y="277"/>
                  </a:lnTo>
                  <a:lnTo>
                    <a:pt x="1743" y="258"/>
                  </a:lnTo>
                  <a:lnTo>
                    <a:pt x="1770" y="240"/>
                  </a:lnTo>
                  <a:lnTo>
                    <a:pt x="1798" y="223"/>
                  </a:lnTo>
                  <a:lnTo>
                    <a:pt x="1824" y="206"/>
                  </a:lnTo>
                  <a:lnTo>
                    <a:pt x="1848" y="191"/>
                  </a:lnTo>
                  <a:lnTo>
                    <a:pt x="1872" y="179"/>
                  </a:lnTo>
                  <a:lnTo>
                    <a:pt x="1891" y="168"/>
                  </a:lnTo>
                  <a:lnTo>
                    <a:pt x="1907" y="160"/>
                  </a:lnTo>
                  <a:lnTo>
                    <a:pt x="1919" y="156"/>
                  </a:lnTo>
                  <a:lnTo>
                    <a:pt x="1934" y="153"/>
                  </a:lnTo>
                  <a:lnTo>
                    <a:pt x="1952" y="151"/>
                  </a:lnTo>
                  <a:lnTo>
                    <a:pt x="1971" y="146"/>
                  </a:lnTo>
                  <a:lnTo>
                    <a:pt x="1990" y="140"/>
                  </a:lnTo>
                  <a:lnTo>
                    <a:pt x="1996" y="145"/>
                  </a:lnTo>
                  <a:lnTo>
                    <a:pt x="2000" y="150"/>
                  </a:lnTo>
                  <a:lnTo>
                    <a:pt x="2001" y="155"/>
                  </a:lnTo>
                  <a:lnTo>
                    <a:pt x="2002" y="160"/>
                  </a:lnTo>
                  <a:lnTo>
                    <a:pt x="2015" y="156"/>
                  </a:lnTo>
                  <a:lnTo>
                    <a:pt x="2019" y="140"/>
                  </a:lnTo>
                  <a:lnTo>
                    <a:pt x="2016" y="140"/>
                  </a:lnTo>
                  <a:lnTo>
                    <a:pt x="2014" y="140"/>
                  </a:lnTo>
                  <a:lnTo>
                    <a:pt x="2012" y="140"/>
                  </a:lnTo>
                  <a:lnTo>
                    <a:pt x="2011" y="140"/>
                  </a:lnTo>
                  <a:lnTo>
                    <a:pt x="2010" y="140"/>
                  </a:lnTo>
                  <a:lnTo>
                    <a:pt x="2008" y="138"/>
                  </a:lnTo>
                  <a:lnTo>
                    <a:pt x="2005" y="137"/>
                  </a:lnTo>
                  <a:lnTo>
                    <a:pt x="2002" y="135"/>
                  </a:lnTo>
                  <a:lnTo>
                    <a:pt x="2017" y="131"/>
                  </a:lnTo>
                  <a:lnTo>
                    <a:pt x="2030" y="127"/>
                  </a:lnTo>
                  <a:lnTo>
                    <a:pt x="2040" y="119"/>
                  </a:lnTo>
                  <a:lnTo>
                    <a:pt x="2046" y="110"/>
                  </a:lnTo>
                  <a:lnTo>
                    <a:pt x="2048" y="98"/>
                  </a:lnTo>
                  <a:lnTo>
                    <a:pt x="2086" y="106"/>
                  </a:lnTo>
                  <a:lnTo>
                    <a:pt x="2081" y="118"/>
                  </a:lnTo>
                  <a:lnTo>
                    <a:pt x="2081" y="127"/>
                  </a:lnTo>
                  <a:lnTo>
                    <a:pt x="2085" y="135"/>
                  </a:lnTo>
                  <a:lnTo>
                    <a:pt x="2094" y="144"/>
                  </a:lnTo>
                  <a:lnTo>
                    <a:pt x="2096" y="135"/>
                  </a:lnTo>
                  <a:lnTo>
                    <a:pt x="2097" y="130"/>
                  </a:lnTo>
                  <a:lnTo>
                    <a:pt x="2100" y="128"/>
                  </a:lnTo>
                  <a:lnTo>
                    <a:pt x="2102" y="127"/>
                  </a:lnTo>
                  <a:lnTo>
                    <a:pt x="2105" y="123"/>
                  </a:lnTo>
                  <a:lnTo>
                    <a:pt x="2111" y="115"/>
                  </a:lnTo>
                  <a:lnTo>
                    <a:pt x="2101" y="112"/>
                  </a:lnTo>
                  <a:lnTo>
                    <a:pt x="2095" y="110"/>
                  </a:lnTo>
                  <a:lnTo>
                    <a:pt x="2093" y="106"/>
                  </a:lnTo>
                  <a:lnTo>
                    <a:pt x="2091" y="101"/>
                  </a:lnTo>
                  <a:lnTo>
                    <a:pt x="2090" y="95"/>
                  </a:lnTo>
                  <a:lnTo>
                    <a:pt x="2125" y="86"/>
                  </a:lnTo>
                  <a:lnTo>
                    <a:pt x="2160" y="77"/>
                  </a:lnTo>
                  <a:lnTo>
                    <a:pt x="2192" y="67"/>
                  </a:lnTo>
                  <a:lnTo>
                    <a:pt x="2219" y="55"/>
                  </a:lnTo>
                  <a:lnTo>
                    <a:pt x="2240" y="45"/>
                  </a:lnTo>
                  <a:lnTo>
                    <a:pt x="2210" y="36"/>
                  </a:lnTo>
                  <a:lnTo>
                    <a:pt x="2219" y="28"/>
                  </a:lnTo>
                  <a:lnTo>
                    <a:pt x="2236" y="28"/>
                  </a:lnTo>
                  <a:lnTo>
                    <a:pt x="2252" y="24"/>
                  </a:lnTo>
                  <a:lnTo>
                    <a:pt x="2254" y="25"/>
                  </a:lnTo>
                  <a:lnTo>
                    <a:pt x="2254" y="25"/>
                  </a:lnTo>
                  <a:lnTo>
                    <a:pt x="2255" y="26"/>
                  </a:lnTo>
                  <a:lnTo>
                    <a:pt x="2255" y="26"/>
                  </a:lnTo>
                  <a:lnTo>
                    <a:pt x="2255" y="28"/>
                  </a:lnTo>
                  <a:lnTo>
                    <a:pt x="2255" y="29"/>
                  </a:lnTo>
                  <a:lnTo>
                    <a:pt x="2257" y="32"/>
                  </a:lnTo>
                  <a:lnTo>
                    <a:pt x="2236" y="32"/>
                  </a:lnTo>
                  <a:lnTo>
                    <a:pt x="2240" y="40"/>
                  </a:lnTo>
                  <a:lnTo>
                    <a:pt x="2260" y="39"/>
                  </a:lnTo>
                  <a:lnTo>
                    <a:pt x="2274" y="37"/>
                  </a:lnTo>
                  <a:lnTo>
                    <a:pt x="2288" y="33"/>
                  </a:lnTo>
                  <a:lnTo>
                    <a:pt x="2302" y="28"/>
                  </a:lnTo>
                  <a:lnTo>
                    <a:pt x="2299" y="20"/>
                  </a:lnTo>
                  <a:lnTo>
                    <a:pt x="2267" y="20"/>
                  </a:lnTo>
                  <a:lnTo>
                    <a:pt x="2287" y="14"/>
                  </a:lnTo>
                  <a:lnTo>
                    <a:pt x="2307" y="7"/>
                  </a:lnTo>
                  <a:lnTo>
                    <a:pt x="2328" y="2"/>
                  </a:lnTo>
                  <a:lnTo>
                    <a:pt x="234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9" name="Freeform 23"/>
            <p:cNvSpPr>
              <a:spLocks/>
            </p:cNvSpPr>
            <p:nvPr userDrawn="1"/>
          </p:nvSpPr>
          <p:spPr bwMode="auto">
            <a:xfrm>
              <a:off x="11488738" y="6091238"/>
              <a:ext cx="1588" cy="3175"/>
            </a:xfrm>
            <a:custGeom>
              <a:avLst/>
              <a:gdLst>
                <a:gd name="T0" fmla="*/ 3 w 3"/>
                <a:gd name="T1" fmla="*/ 0 h 8"/>
                <a:gd name="T2" fmla="*/ 3 w 3"/>
                <a:gd name="T3" fmla="*/ 1 h 8"/>
                <a:gd name="T4" fmla="*/ 3 w 3"/>
                <a:gd name="T5" fmla="*/ 2 h 8"/>
                <a:gd name="T6" fmla="*/ 3 w 3"/>
                <a:gd name="T7" fmla="*/ 3 h 8"/>
                <a:gd name="T8" fmla="*/ 3 w 3"/>
                <a:gd name="T9" fmla="*/ 3 h 8"/>
                <a:gd name="T10" fmla="*/ 3 w 3"/>
                <a:gd name="T11" fmla="*/ 4 h 8"/>
                <a:gd name="T12" fmla="*/ 3 w 3"/>
                <a:gd name="T13" fmla="*/ 5 h 8"/>
                <a:gd name="T14" fmla="*/ 2 w 3"/>
                <a:gd name="T15" fmla="*/ 7 h 8"/>
                <a:gd name="T16" fmla="*/ 0 w 3"/>
                <a:gd name="T17" fmla="*/ 8 h 8"/>
                <a:gd name="T18" fmla="*/ 3 w 3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0" name="Rectangle 24"/>
            <p:cNvSpPr>
              <a:spLocks noChangeArrowheads="1"/>
            </p:cNvSpPr>
            <p:nvPr userDrawn="1"/>
          </p:nvSpPr>
          <p:spPr bwMode="auto">
            <a:xfrm>
              <a:off x="11666538" y="5476875"/>
              <a:ext cx="1588" cy="1588"/>
            </a:xfrm>
            <a:prstGeom prst="rect">
              <a:avLst/>
            </a:prstGeom>
            <a:grpFill/>
            <a:ln w="0">
              <a:solidFill>
                <a:srgbClr val="D2D2A4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1" name="Freeform 25"/>
            <p:cNvSpPr>
              <a:spLocks/>
            </p:cNvSpPr>
            <p:nvPr userDrawn="1"/>
          </p:nvSpPr>
          <p:spPr bwMode="auto">
            <a:xfrm>
              <a:off x="11387138" y="5370513"/>
              <a:ext cx="7938" cy="7938"/>
            </a:xfrm>
            <a:custGeom>
              <a:avLst/>
              <a:gdLst>
                <a:gd name="T0" fmla="*/ 8 w 17"/>
                <a:gd name="T1" fmla="*/ 0 h 21"/>
                <a:gd name="T2" fmla="*/ 17 w 17"/>
                <a:gd name="T3" fmla="*/ 0 h 21"/>
                <a:gd name="T4" fmla="*/ 0 w 17"/>
                <a:gd name="T5" fmla="*/ 21 h 21"/>
                <a:gd name="T6" fmla="*/ 8 w 1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1">
                  <a:moveTo>
                    <a:pt x="8" y="0"/>
                  </a:moveTo>
                  <a:lnTo>
                    <a:pt x="17" y="0"/>
                  </a:lnTo>
                  <a:lnTo>
                    <a:pt x="0" y="2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2" name="Freeform 26"/>
            <p:cNvSpPr>
              <a:spLocks/>
            </p:cNvSpPr>
            <p:nvPr userDrawn="1"/>
          </p:nvSpPr>
          <p:spPr bwMode="auto">
            <a:xfrm>
              <a:off x="11379201" y="5378450"/>
              <a:ext cx="6350" cy="6350"/>
            </a:xfrm>
            <a:custGeom>
              <a:avLst/>
              <a:gdLst>
                <a:gd name="T0" fmla="*/ 4 w 17"/>
                <a:gd name="T1" fmla="*/ 0 h 12"/>
                <a:gd name="T2" fmla="*/ 17 w 17"/>
                <a:gd name="T3" fmla="*/ 0 h 12"/>
                <a:gd name="T4" fmla="*/ 17 w 17"/>
                <a:gd name="T5" fmla="*/ 12 h 12"/>
                <a:gd name="T6" fmla="*/ 0 w 17"/>
                <a:gd name="T7" fmla="*/ 8 h 12"/>
                <a:gd name="T8" fmla="*/ 4 w 1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2">
                  <a:moveTo>
                    <a:pt x="4" y="0"/>
                  </a:moveTo>
                  <a:lnTo>
                    <a:pt x="17" y="0"/>
                  </a:lnTo>
                  <a:lnTo>
                    <a:pt x="17" y="12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3" name="Freeform 27"/>
            <p:cNvSpPr>
              <a:spLocks/>
            </p:cNvSpPr>
            <p:nvPr userDrawn="1"/>
          </p:nvSpPr>
          <p:spPr bwMode="auto">
            <a:xfrm>
              <a:off x="11350626" y="5402263"/>
              <a:ext cx="4763" cy="3175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0 h 8"/>
                <a:gd name="T4" fmla="*/ 7 w 9"/>
                <a:gd name="T5" fmla="*/ 3 h 8"/>
                <a:gd name="T6" fmla="*/ 6 w 9"/>
                <a:gd name="T7" fmla="*/ 5 h 8"/>
                <a:gd name="T8" fmla="*/ 6 w 9"/>
                <a:gd name="T9" fmla="*/ 5 h 8"/>
                <a:gd name="T10" fmla="*/ 6 w 9"/>
                <a:gd name="T11" fmla="*/ 6 h 8"/>
                <a:gd name="T12" fmla="*/ 5 w 9"/>
                <a:gd name="T13" fmla="*/ 6 h 8"/>
                <a:gd name="T14" fmla="*/ 5 w 9"/>
                <a:gd name="T15" fmla="*/ 6 h 8"/>
                <a:gd name="T16" fmla="*/ 2 w 9"/>
                <a:gd name="T17" fmla="*/ 7 h 8"/>
                <a:gd name="T18" fmla="*/ 0 w 9"/>
                <a:gd name="T19" fmla="*/ 8 h 8"/>
                <a:gd name="T20" fmla="*/ 0 w 9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0"/>
                  </a:lnTo>
                  <a:lnTo>
                    <a:pt x="7" y="3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4" name="Freeform 28"/>
            <p:cNvSpPr>
              <a:spLocks/>
            </p:cNvSpPr>
            <p:nvPr userDrawn="1"/>
          </p:nvSpPr>
          <p:spPr bwMode="auto">
            <a:xfrm>
              <a:off x="11355388" y="5411788"/>
              <a:ext cx="3175" cy="3175"/>
            </a:xfrm>
            <a:custGeom>
              <a:avLst/>
              <a:gdLst>
                <a:gd name="T0" fmla="*/ 4 w 4"/>
                <a:gd name="T1" fmla="*/ 0 h 8"/>
                <a:gd name="T2" fmla="*/ 3 w 4"/>
                <a:gd name="T3" fmla="*/ 1 h 8"/>
                <a:gd name="T4" fmla="*/ 3 w 4"/>
                <a:gd name="T5" fmla="*/ 2 h 8"/>
                <a:gd name="T6" fmla="*/ 4 w 4"/>
                <a:gd name="T7" fmla="*/ 2 h 8"/>
                <a:gd name="T8" fmla="*/ 4 w 4"/>
                <a:gd name="T9" fmla="*/ 3 h 8"/>
                <a:gd name="T10" fmla="*/ 4 w 4"/>
                <a:gd name="T11" fmla="*/ 3 h 8"/>
                <a:gd name="T12" fmla="*/ 3 w 4"/>
                <a:gd name="T13" fmla="*/ 4 h 8"/>
                <a:gd name="T14" fmla="*/ 2 w 4"/>
                <a:gd name="T15" fmla="*/ 5 h 8"/>
                <a:gd name="T16" fmla="*/ 0 w 4"/>
                <a:gd name="T17" fmla="*/ 8 h 8"/>
                <a:gd name="T18" fmla="*/ 4 w 4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3"/>
                  </a:lnTo>
                  <a:lnTo>
                    <a:pt x="3" y="4"/>
                  </a:lnTo>
                  <a:lnTo>
                    <a:pt x="2" y="5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5" name="Freeform 29"/>
            <p:cNvSpPr>
              <a:spLocks/>
            </p:cNvSpPr>
            <p:nvPr userDrawn="1"/>
          </p:nvSpPr>
          <p:spPr bwMode="auto">
            <a:xfrm>
              <a:off x="11707813" y="5424488"/>
              <a:ext cx="6350" cy="1588"/>
            </a:xfrm>
            <a:custGeom>
              <a:avLst/>
              <a:gdLst>
                <a:gd name="T0" fmla="*/ 0 w 16"/>
                <a:gd name="T1" fmla="*/ 0 h 5"/>
                <a:gd name="T2" fmla="*/ 16 w 16"/>
                <a:gd name="T3" fmla="*/ 0 h 5"/>
                <a:gd name="T4" fmla="*/ 16 w 16"/>
                <a:gd name="T5" fmla="*/ 5 h 5"/>
                <a:gd name="T6" fmla="*/ 0 w 16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lnTo>
                    <a:pt x="16" y="0"/>
                  </a:lnTo>
                  <a:lnTo>
                    <a:pt x="16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6" name="Freeform 30"/>
            <p:cNvSpPr>
              <a:spLocks/>
            </p:cNvSpPr>
            <p:nvPr userDrawn="1"/>
          </p:nvSpPr>
          <p:spPr bwMode="auto">
            <a:xfrm>
              <a:off x="11703051" y="5426075"/>
              <a:ext cx="3175" cy="3175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6 w 9"/>
                <a:gd name="T5" fmla="*/ 6 h 8"/>
                <a:gd name="T6" fmla="*/ 5 w 9"/>
                <a:gd name="T7" fmla="*/ 5 h 8"/>
                <a:gd name="T8" fmla="*/ 4 w 9"/>
                <a:gd name="T9" fmla="*/ 4 h 8"/>
                <a:gd name="T10" fmla="*/ 4 w 9"/>
                <a:gd name="T11" fmla="*/ 4 h 8"/>
                <a:gd name="T12" fmla="*/ 4 w 9"/>
                <a:gd name="T13" fmla="*/ 4 h 8"/>
                <a:gd name="T14" fmla="*/ 3 w 9"/>
                <a:gd name="T15" fmla="*/ 3 h 8"/>
                <a:gd name="T16" fmla="*/ 2 w 9"/>
                <a:gd name="T17" fmla="*/ 2 h 8"/>
                <a:gd name="T18" fmla="*/ 0 w 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6" y="6"/>
                  </a:lnTo>
                  <a:lnTo>
                    <a:pt x="5" y="5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7" name="Freeform 31"/>
            <p:cNvSpPr>
              <a:spLocks/>
            </p:cNvSpPr>
            <p:nvPr userDrawn="1"/>
          </p:nvSpPr>
          <p:spPr bwMode="auto">
            <a:xfrm>
              <a:off x="11642726" y="5473700"/>
              <a:ext cx="30163" cy="12700"/>
            </a:xfrm>
            <a:custGeom>
              <a:avLst/>
              <a:gdLst>
                <a:gd name="T0" fmla="*/ 77 w 77"/>
                <a:gd name="T1" fmla="*/ 0 h 28"/>
                <a:gd name="T2" fmla="*/ 52 w 77"/>
                <a:gd name="T3" fmla="*/ 11 h 28"/>
                <a:gd name="T4" fmla="*/ 30 w 77"/>
                <a:gd name="T5" fmla="*/ 20 h 28"/>
                <a:gd name="T6" fmla="*/ 10 w 77"/>
                <a:gd name="T7" fmla="*/ 28 h 28"/>
                <a:gd name="T8" fmla="*/ 0 w 77"/>
                <a:gd name="T9" fmla="*/ 28 h 28"/>
                <a:gd name="T10" fmla="*/ 17 w 77"/>
                <a:gd name="T11" fmla="*/ 21 h 28"/>
                <a:gd name="T12" fmla="*/ 23 w 77"/>
                <a:gd name="T13" fmla="*/ 19 h 28"/>
                <a:gd name="T14" fmla="*/ 36 w 77"/>
                <a:gd name="T15" fmla="*/ 13 h 28"/>
                <a:gd name="T16" fmla="*/ 41 w 77"/>
                <a:gd name="T17" fmla="*/ 12 h 28"/>
                <a:gd name="T18" fmla="*/ 57 w 77"/>
                <a:gd name="T19" fmla="*/ 6 h 28"/>
                <a:gd name="T20" fmla="*/ 58 w 77"/>
                <a:gd name="T21" fmla="*/ 5 h 28"/>
                <a:gd name="T22" fmla="*/ 58 w 77"/>
                <a:gd name="T23" fmla="*/ 5 h 28"/>
                <a:gd name="T24" fmla="*/ 77 w 77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28">
                  <a:moveTo>
                    <a:pt x="77" y="0"/>
                  </a:moveTo>
                  <a:lnTo>
                    <a:pt x="52" y="11"/>
                  </a:lnTo>
                  <a:lnTo>
                    <a:pt x="30" y="20"/>
                  </a:lnTo>
                  <a:lnTo>
                    <a:pt x="10" y="28"/>
                  </a:lnTo>
                  <a:lnTo>
                    <a:pt x="0" y="28"/>
                  </a:lnTo>
                  <a:lnTo>
                    <a:pt x="17" y="21"/>
                  </a:lnTo>
                  <a:lnTo>
                    <a:pt x="23" y="19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57" y="6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8" name="Freeform 32"/>
            <p:cNvSpPr>
              <a:spLocks/>
            </p:cNvSpPr>
            <p:nvPr userDrawn="1"/>
          </p:nvSpPr>
          <p:spPr bwMode="auto">
            <a:xfrm>
              <a:off x="11664951" y="5476875"/>
              <a:ext cx="1588" cy="0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9" name="Freeform 33"/>
            <p:cNvSpPr>
              <a:spLocks/>
            </p:cNvSpPr>
            <p:nvPr userDrawn="1"/>
          </p:nvSpPr>
          <p:spPr bwMode="auto">
            <a:xfrm>
              <a:off x="11649076" y="5481638"/>
              <a:ext cx="3175" cy="1588"/>
            </a:xfrm>
            <a:custGeom>
              <a:avLst/>
              <a:gdLst>
                <a:gd name="T0" fmla="*/ 6 w 6"/>
                <a:gd name="T1" fmla="*/ 0 h 2"/>
                <a:gd name="T2" fmla="*/ 0 w 6"/>
                <a:gd name="T3" fmla="*/ 2 h 2"/>
                <a:gd name="T4" fmla="*/ 3 w 6"/>
                <a:gd name="T5" fmla="*/ 1 h 2"/>
                <a:gd name="T6" fmla="*/ 3 w 6"/>
                <a:gd name="T7" fmla="*/ 1 h 2"/>
                <a:gd name="T8" fmla="*/ 6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6" y="0"/>
                  </a:moveTo>
                  <a:lnTo>
                    <a:pt x="0" y="2"/>
                  </a:lnTo>
                  <a:lnTo>
                    <a:pt x="3" y="1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0" name="Freeform 34"/>
            <p:cNvSpPr>
              <a:spLocks/>
            </p:cNvSpPr>
            <p:nvPr userDrawn="1"/>
          </p:nvSpPr>
          <p:spPr bwMode="auto">
            <a:xfrm>
              <a:off x="11236326" y="5456238"/>
              <a:ext cx="4763" cy="3175"/>
            </a:xfrm>
            <a:custGeom>
              <a:avLst/>
              <a:gdLst>
                <a:gd name="T0" fmla="*/ 0 w 9"/>
                <a:gd name="T1" fmla="*/ 0 h 10"/>
                <a:gd name="T2" fmla="*/ 2 w 9"/>
                <a:gd name="T3" fmla="*/ 3 h 10"/>
                <a:gd name="T4" fmla="*/ 4 w 9"/>
                <a:gd name="T5" fmla="*/ 4 h 10"/>
                <a:gd name="T6" fmla="*/ 4 w 9"/>
                <a:gd name="T7" fmla="*/ 4 h 10"/>
                <a:gd name="T8" fmla="*/ 5 w 9"/>
                <a:gd name="T9" fmla="*/ 4 h 10"/>
                <a:gd name="T10" fmla="*/ 5 w 9"/>
                <a:gd name="T11" fmla="*/ 5 h 10"/>
                <a:gd name="T12" fmla="*/ 5 w 9"/>
                <a:gd name="T13" fmla="*/ 5 h 10"/>
                <a:gd name="T14" fmla="*/ 7 w 9"/>
                <a:gd name="T15" fmla="*/ 7 h 10"/>
                <a:gd name="T16" fmla="*/ 9 w 9"/>
                <a:gd name="T17" fmla="*/ 10 h 10"/>
                <a:gd name="T18" fmla="*/ 0 w 9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0">
                  <a:moveTo>
                    <a:pt x="0" y="0"/>
                  </a:moveTo>
                  <a:lnTo>
                    <a:pt x="2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5" y="4"/>
                  </a:lnTo>
                  <a:lnTo>
                    <a:pt x="5" y="5"/>
                  </a:lnTo>
                  <a:lnTo>
                    <a:pt x="5" y="5"/>
                  </a:lnTo>
                  <a:lnTo>
                    <a:pt x="7" y="7"/>
                  </a:lnTo>
                  <a:lnTo>
                    <a:pt x="9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1" name="Freeform 35"/>
            <p:cNvSpPr>
              <a:spLocks/>
            </p:cNvSpPr>
            <p:nvPr userDrawn="1"/>
          </p:nvSpPr>
          <p:spPr bwMode="auto">
            <a:xfrm>
              <a:off x="11699876" y="5468938"/>
              <a:ext cx="1588" cy="3175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1 h 8"/>
                <a:gd name="T4" fmla="*/ 4 w 4"/>
                <a:gd name="T5" fmla="*/ 2 h 8"/>
                <a:gd name="T6" fmla="*/ 4 w 4"/>
                <a:gd name="T7" fmla="*/ 3 h 8"/>
                <a:gd name="T8" fmla="*/ 4 w 4"/>
                <a:gd name="T9" fmla="*/ 3 h 8"/>
                <a:gd name="T10" fmla="*/ 4 w 4"/>
                <a:gd name="T11" fmla="*/ 4 h 8"/>
                <a:gd name="T12" fmla="*/ 4 w 4"/>
                <a:gd name="T13" fmla="*/ 6 h 8"/>
                <a:gd name="T14" fmla="*/ 3 w 4"/>
                <a:gd name="T15" fmla="*/ 7 h 8"/>
                <a:gd name="T16" fmla="*/ 0 w 4"/>
                <a:gd name="T17" fmla="*/ 8 h 8"/>
                <a:gd name="T18" fmla="*/ 4 w 4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6"/>
                  </a:lnTo>
                  <a:lnTo>
                    <a:pt x="3" y="7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2" name="Freeform 36"/>
            <p:cNvSpPr>
              <a:spLocks/>
            </p:cNvSpPr>
            <p:nvPr userDrawn="1"/>
          </p:nvSpPr>
          <p:spPr bwMode="auto">
            <a:xfrm>
              <a:off x="11604626" y="5480050"/>
              <a:ext cx="4763" cy="3175"/>
            </a:xfrm>
            <a:custGeom>
              <a:avLst/>
              <a:gdLst>
                <a:gd name="T0" fmla="*/ 0 w 13"/>
                <a:gd name="T1" fmla="*/ 0 h 8"/>
                <a:gd name="T2" fmla="*/ 4 w 13"/>
                <a:gd name="T3" fmla="*/ 1 h 8"/>
                <a:gd name="T4" fmla="*/ 6 w 13"/>
                <a:gd name="T5" fmla="*/ 1 h 8"/>
                <a:gd name="T6" fmla="*/ 7 w 13"/>
                <a:gd name="T7" fmla="*/ 3 h 8"/>
                <a:gd name="T8" fmla="*/ 8 w 13"/>
                <a:gd name="T9" fmla="*/ 3 h 8"/>
                <a:gd name="T10" fmla="*/ 8 w 13"/>
                <a:gd name="T11" fmla="*/ 3 h 8"/>
                <a:gd name="T12" fmla="*/ 10 w 13"/>
                <a:gd name="T13" fmla="*/ 4 h 8"/>
                <a:gd name="T14" fmla="*/ 10 w 13"/>
                <a:gd name="T15" fmla="*/ 4 h 8"/>
                <a:gd name="T16" fmla="*/ 11 w 13"/>
                <a:gd name="T17" fmla="*/ 6 h 8"/>
                <a:gd name="T18" fmla="*/ 13 w 13"/>
                <a:gd name="T19" fmla="*/ 8 h 8"/>
                <a:gd name="T20" fmla="*/ 0 w 13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4" y="1"/>
                  </a:lnTo>
                  <a:lnTo>
                    <a:pt x="6" y="1"/>
                  </a:lnTo>
                  <a:lnTo>
                    <a:pt x="7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6"/>
                  </a:lnTo>
                  <a:lnTo>
                    <a:pt x="13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3" name="Freeform 37"/>
            <p:cNvSpPr>
              <a:spLocks/>
            </p:cNvSpPr>
            <p:nvPr userDrawn="1"/>
          </p:nvSpPr>
          <p:spPr bwMode="auto">
            <a:xfrm>
              <a:off x="11576051" y="5497513"/>
              <a:ext cx="3175" cy="3175"/>
            </a:xfrm>
            <a:custGeom>
              <a:avLst/>
              <a:gdLst>
                <a:gd name="T0" fmla="*/ 0 w 8"/>
                <a:gd name="T1" fmla="*/ 0 h 8"/>
                <a:gd name="T2" fmla="*/ 8 w 8"/>
                <a:gd name="T3" fmla="*/ 0 h 8"/>
                <a:gd name="T4" fmla="*/ 7 w 8"/>
                <a:gd name="T5" fmla="*/ 3 h 8"/>
                <a:gd name="T6" fmla="*/ 6 w 8"/>
                <a:gd name="T7" fmla="*/ 4 h 8"/>
                <a:gd name="T8" fmla="*/ 6 w 8"/>
                <a:gd name="T9" fmla="*/ 5 h 8"/>
                <a:gd name="T10" fmla="*/ 6 w 8"/>
                <a:gd name="T11" fmla="*/ 5 h 8"/>
                <a:gd name="T12" fmla="*/ 5 w 8"/>
                <a:gd name="T13" fmla="*/ 5 h 8"/>
                <a:gd name="T14" fmla="*/ 5 w 8"/>
                <a:gd name="T15" fmla="*/ 6 h 8"/>
                <a:gd name="T16" fmla="*/ 3 w 8"/>
                <a:gd name="T17" fmla="*/ 7 h 8"/>
                <a:gd name="T18" fmla="*/ 0 w 8"/>
                <a:gd name="T19" fmla="*/ 8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8" y="0"/>
                  </a:lnTo>
                  <a:lnTo>
                    <a:pt x="7" y="3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3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4" name="Freeform 38"/>
            <p:cNvSpPr>
              <a:spLocks/>
            </p:cNvSpPr>
            <p:nvPr userDrawn="1"/>
          </p:nvSpPr>
          <p:spPr bwMode="auto">
            <a:xfrm>
              <a:off x="11233151" y="5499100"/>
              <a:ext cx="19050" cy="12700"/>
            </a:xfrm>
            <a:custGeom>
              <a:avLst/>
              <a:gdLst>
                <a:gd name="T0" fmla="*/ 29 w 47"/>
                <a:gd name="T1" fmla="*/ 0 h 33"/>
                <a:gd name="T2" fmla="*/ 47 w 47"/>
                <a:gd name="T3" fmla="*/ 4 h 33"/>
                <a:gd name="T4" fmla="*/ 38 w 47"/>
                <a:gd name="T5" fmla="*/ 9 h 33"/>
                <a:gd name="T6" fmla="*/ 13 w 47"/>
                <a:gd name="T7" fmla="*/ 33 h 33"/>
                <a:gd name="T8" fmla="*/ 10 w 47"/>
                <a:gd name="T9" fmla="*/ 32 h 33"/>
                <a:gd name="T10" fmla="*/ 7 w 47"/>
                <a:gd name="T11" fmla="*/ 31 h 33"/>
                <a:gd name="T12" fmla="*/ 6 w 47"/>
                <a:gd name="T13" fmla="*/ 31 h 33"/>
                <a:gd name="T14" fmla="*/ 5 w 47"/>
                <a:gd name="T15" fmla="*/ 31 h 33"/>
                <a:gd name="T16" fmla="*/ 5 w 47"/>
                <a:gd name="T17" fmla="*/ 30 h 33"/>
                <a:gd name="T18" fmla="*/ 5 w 47"/>
                <a:gd name="T19" fmla="*/ 30 h 33"/>
                <a:gd name="T20" fmla="*/ 4 w 47"/>
                <a:gd name="T21" fmla="*/ 29 h 33"/>
                <a:gd name="T22" fmla="*/ 3 w 47"/>
                <a:gd name="T23" fmla="*/ 27 h 33"/>
                <a:gd name="T24" fmla="*/ 0 w 47"/>
                <a:gd name="T25" fmla="*/ 25 h 33"/>
                <a:gd name="T26" fmla="*/ 12 w 47"/>
                <a:gd name="T27" fmla="*/ 23 h 33"/>
                <a:gd name="T28" fmla="*/ 19 w 47"/>
                <a:gd name="T29" fmla="*/ 20 h 33"/>
                <a:gd name="T30" fmla="*/ 24 w 47"/>
                <a:gd name="T31" fmla="*/ 17 h 33"/>
                <a:gd name="T32" fmla="*/ 27 w 47"/>
                <a:gd name="T33" fmla="*/ 10 h 33"/>
                <a:gd name="T34" fmla="*/ 29 w 47"/>
                <a:gd name="T3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" h="33">
                  <a:moveTo>
                    <a:pt x="29" y="0"/>
                  </a:moveTo>
                  <a:lnTo>
                    <a:pt x="47" y="4"/>
                  </a:lnTo>
                  <a:lnTo>
                    <a:pt x="38" y="9"/>
                  </a:lnTo>
                  <a:lnTo>
                    <a:pt x="13" y="33"/>
                  </a:lnTo>
                  <a:lnTo>
                    <a:pt x="10" y="32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29"/>
                  </a:lnTo>
                  <a:lnTo>
                    <a:pt x="3" y="27"/>
                  </a:lnTo>
                  <a:lnTo>
                    <a:pt x="0" y="25"/>
                  </a:lnTo>
                  <a:lnTo>
                    <a:pt x="12" y="23"/>
                  </a:lnTo>
                  <a:lnTo>
                    <a:pt x="19" y="20"/>
                  </a:lnTo>
                  <a:lnTo>
                    <a:pt x="24" y="17"/>
                  </a:lnTo>
                  <a:lnTo>
                    <a:pt x="27" y="1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5" name="Freeform 39"/>
            <p:cNvSpPr>
              <a:spLocks/>
            </p:cNvSpPr>
            <p:nvPr userDrawn="1"/>
          </p:nvSpPr>
          <p:spPr bwMode="auto">
            <a:xfrm>
              <a:off x="11433176" y="5511800"/>
              <a:ext cx="7938" cy="6350"/>
            </a:xfrm>
            <a:custGeom>
              <a:avLst/>
              <a:gdLst>
                <a:gd name="T0" fmla="*/ 13 w 18"/>
                <a:gd name="T1" fmla="*/ 0 h 16"/>
                <a:gd name="T2" fmla="*/ 15 w 18"/>
                <a:gd name="T3" fmla="*/ 2 h 16"/>
                <a:gd name="T4" fmla="*/ 16 w 18"/>
                <a:gd name="T5" fmla="*/ 4 h 16"/>
                <a:gd name="T6" fmla="*/ 18 w 18"/>
                <a:gd name="T7" fmla="*/ 5 h 16"/>
                <a:gd name="T8" fmla="*/ 18 w 18"/>
                <a:gd name="T9" fmla="*/ 5 h 16"/>
                <a:gd name="T10" fmla="*/ 18 w 18"/>
                <a:gd name="T11" fmla="*/ 5 h 16"/>
                <a:gd name="T12" fmla="*/ 18 w 18"/>
                <a:gd name="T13" fmla="*/ 6 h 16"/>
                <a:gd name="T14" fmla="*/ 18 w 18"/>
                <a:gd name="T15" fmla="*/ 6 h 16"/>
                <a:gd name="T16" fmla="*/ 16 w 18"/>
                <a:gd name="T17" fmla="*/ 7 h 16"/>
                <a:gd name="T18" fmla="*/ 16 w 18"/>
                <a:gd name="T19" fmla="*/ 9 h 16"/>
                <a:gd name="T20" fmla="*/ 18 w 18"/>
                <a:gd name="T21" fmla="*/ 13 h 16"/>
                <a:gd name="T22" fmla="*/ 0 w 18"/>
                <a:gd name="T23" fmla="*/ 16 h 16"/>
                <a:gd name="T24" fmla="*/ 0 w 18"/>
                <a:gd name="T25" fmla="*/ 13 h 16"/>
                <a:gd name="T26" fmla="*/ 9 w 18"/>
                <a:gd name="T27" fmla="*/ 8 h 16"/>
                <a:gd name="T28" fmla="*/ 13 w 18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6">
                  <a:moveTo>
                    <a:pt x="13" y="0"/>
                  </a:moveTo>
                  <a:lnTo>
                    <a:pt x="15" y="2"/>
                  </a:lnTo>
                  <a:lnTo>
                    <a:pt x="16" y="4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8" y="13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9" y="8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6" name="Freeform 40"/>
            <p:cNvSpPr>
              <a:spLocks/>
            </p:cNvSpPr>
            <p:nvPr userDrawn="1"/>
          </p:nvSpPr>
          <p:spPr bwMode="auto">
            <a:xfrm>
              <a:off x="11423651" y="5519738"/>
              <a:ext cx="6350" cy="6350"/>
            </a:xfrm>
            <a:custGeom>
              <a:avLst/>
              <a:gdLst>
                <a:gd name="T0" fmla="*/ 12 w 16"/>
                <a:gd name="T1" fmla="*/ 0 h 16"/>
                <a:gd name="T2" fmla="*/ 14 w 16"/>
                <a:gd name="T3" fmla="*/ 3 h 16"/>
                <a:gd name="T4" fmla="*/ 15 w 16"/>
                <a:gd name="T5" fmla="*/ 6 h 16"/>
                <a:gd name="T6" fmla="*/ 16 w 16"/>
                <a:gd name="T7" fmla="*/ 8 h 16"/>
                <a:gd name="T8" fmla="*/ 16 w 16"/>
                <a:gd name="T9" fmla="*/ 8 h 16"/>
                <a:gd name="T10" fmla="*/ 16 w 16"/>
                <a:gd name="T11" fmla="*/ 9 h 16"/>
                <a:gd name="T12" fmla="*/ 15 w 16"/>
                <a:gd name="T13" fmla="*/ 10 h 16"/>
                <a:gd name="T14" fmla="*/ 14 w 16"/>
                <a:gd name="T15" fmla="*/ 10 h 16"/>
                <a:gd name="T16" fmla="*/ 11 w 16"/>
                <a:gd name="T17" fmla="*/ 11 h 16"/>
                <a:gd name="T18" fmla="*/ 8 w 16"/>
                <a:gd name="T19" fmla="*/ 14 h 16"/>
                <a:gd name="T20" fmla="*/ 4 w 16"/>
                <a:gd name="T21" fmla="*/ 16 h 16"/>
                <a:gd name="T22" fmla="*/ 0 w 16"/>
                <a:gd name="T23" fmla="*/ 16 h 16"/>
                <a:gd name="T24" fmla="*/ 0 w 16"/>
                <a:gd name="T25" fmla="*/ 13 h 16"/>
                <a:gd name="T26" fmla="*/ 12 w 16"/>
                <a:gd name="T2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12" y="0"/>
                  </a:moveTo>
                  <a:lnTo>
                    <a:pt x="14" y="3"/>
                  </a:lnTo>
                  <a:lnTo>
                    <a:pt x="15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1" y="11"/>
                  </a:lnTo>
                  <a:lnTo>
                    <a:pt x="8" y="14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7" name="Freeform 41"/>
            <p:cNvSpPr>
              <a:spLocks/>
            </p:cNvSpPr>
            <p:nvPr userDrawn="1"/>
          </p:nvSpPr>
          <p:spPr bwMode="auto">
            <a:xfrm>
              <a:off x="11229976" y="5524500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2 h 8"/>
                <a:gd name="T8" fmla="*/ 5 w 5"/>
                <a:gd name="T9" fmla="*/ 3 h 8"/>
                <a:gd name="T10" fmla="*/ 5 w 5"/>
                <a:gd name="T11" fmla="*/ 3 h 8"/>
                <a:gd name="T12" fmla="*/ 4 w 5"/>
                <a:gd name="T13" fmla="*/ 4 h 8"/>
                <a:gd name="T14" fmla="*/ 3 w 5"/>
                <a:gd name="T15" fmla="*/ 5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3" y="5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8" name="Freeform 42"/>
            <p:cNvSpPr>
              <a:spLocks/>
            </p:cNvSpPr>
            <p:nvPr userDrawn="1"/>
          </p:nvSpPr>
          <p:spPr bwMode="auto">
            <a:xfrm>
              <a:off x="11563351" y="5545138"/>
              <a:ext cx="3175" cy="3175"/>
            </a:xfrm>
            <a:custGeom>
              <a:avLst/>
              <a:gdLst>
                <a:gd name="T0" fmla="*/ 0 w 7"/>
                <a:gd name="T1" fmla="*/ 0 h 7"/>
                <a:gd name="T2" fmla="*/ 1 w 7"/>
                <a:gd name="T3" fmla="*/ 2 h 7"/>
                <a:gd name="T4" fmla="*/ 2 w 7"/>
                <a:gd name="T5" fmla="*/ 2 h 7"/>
                <a:gd name="T6" fmla="*/ 3 w 7"/>
                <a:gd name="T7" fmla="*/ 2 h 7"/>
                <a:gd name="T8" fmla="*/ 3 w 7"/>
                <a:gd name="T9" fmla="*/ 3 h 7"/>
                <a:gd name="T10" fmla="*/ 3 w 7"/>
                <a:gd name="T11" fmla="*/ 3 h 7"/>
                <a:gd name="T12" fmla="*/ 5 w 7"/>
                <a:gd name="T13" fmla="*/ 4 h 7"/>
                <a:gd name="T14" fmla="*/ 5 w 7"/>
                <a:gd name="T15" fmla="*/ 5 h 7"/>
                <a:gd name="T16" fmla="*/ 7 w 7"/>
                <a:gd name="T17" fmla="*/ 7 h 7"/>
                <a:gd name="T18" fmla="*/ 0 w 7"/>
                <a:gd name="T19" fmla="*/ 0 h 7"/>
                <a:gd name="T20" fmla="*/ 0 w 7"/>
                <a:gd name="T21" fmla="*/ 0 h 7"/>
                <a:gd name="T22" fmla="*/ 0 w 7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1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7" y="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9" name="Freeform 43"/>
            <p:cNvSpPr>
              <a:spLocks/>
            </p:cNvSpPr>
            <p:nvPr userDrawn="1"/>
          </p:nvSpPr>
          <p:spPr bwMode="auto">
            <a:xfrm>
              <a:off x="11563351" y="5545138"/>
              <a:ext cx="0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0" name="Freeform 44"/>
            <p:cNvSpPr>
              <a:spLocks/>
            </p:cNvSpPr>
            <p:nvPr userDrawn="1"/>
          </p:nvSpPr>
          <p:spPr bwMode="auto">
            <a:xfrm>
              <a:off x="11498263" y="5576888"/>
              <a:ext cx="3175" cy="47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9 h 13"/>
                <a:gd name="T4" fmla="*/ 5 w 8"/>
                <a:gd name="T5" fmla="*/ 13 h 13"/>
                <a:gd name="T6" fmla="*/ 0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lnTo>
                    <a:pt x="8" y="9"/>
                  </a:lnTo>
                  <a:lnTo>
                    <a:pt x="5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1" name="Freeform 45"/>
            <p:cNvSpPr>
              <a:spLocks/>
            </p:cNvSpPr>
            <p:nvPr userDrawn="1"/>
          </p:nvSpPr>
          <p:spPr bwMode="auto">
            <a:xfrm>
              <a:off x="11333163" y="5603875"/>
              <a:ext cx="3175" cy="4763"/>
            </a:xfrm>
            <a:custGeom>
              <a:avLst/>
              <a:gdLst>
                <a:gd name="T0" fmla="*/ 5 w 7"/>
                <a:gd name="T1" fmla="*/ 0 h 12"/>
                <a:gd name="T2" fmla="*/ 6 w 7"/>
                <a:gd name="T3" fmla="*/ 2 h 12"/>
                <a:gd name="T4" fmla="*/ 7 w 7"/>
                <a:gd name="T5" fmla="*/ 5 h 12"/>
                <a:gd name="T6" fmla="*/ 7 w 7"/>
                <a:gd name="T7" fmla="*/ 6 h 12"/>
                <a:gd name="T8" fmla="*/ 7 w 7"/>
                <a:gd name="T9" fmla="*/ 7 h 12"/>
                <a:gd name="T10" fmla="*/ 7 w 7"/>
                <a:gd name="T11" fmla="*/ 7 h 12"/>
                <a:gd name="T12" fmla="*/ 6 w 7"/>
                <a:gd name="T13" fmla="*/ 8 h 12"/>
                <a:gd name="T14" fmla="*/ 5 w 7"/>
                <a:gd name="T15" fmla="*/ 8 h 12"/>
                <a:gd name="T16" fmla="*/ 3 w 7"/>
                <a:gd name="T17" fmla="*/ 9 h 12"/>
                <a:gd name="T18" fmla="*/ 0 w 7"/>
                <a:gd name="T19" fmla="*/ 12 h 12"/>
                <a:gd name="T20" fmla="*/ 5 w 7"/>
                <a:gd name="T2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2">
                  <a:moveTo>
                    <a:pt x="5" y="0"/>
                  </a:moveTo>
                  <a:lnTo>
                    <a:pt x="6" y="2"/>
                  </a:lnTo>
                  <a:lnTo>
                    <a:pt x="7" y="5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6" y="8"/>
                  </a:lnTo>
                  <a:lnTo>
                    <a:pt x="5" y="8"/>
                  </a:lnTo>
                  <a:lnTo>
                    <a:pt x="3" y="9"/>
                  </a:lnTo>
                  <a:lnTo>
                    <a:pt x="0" y="1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2" name="Freeform 46"/>
            <p:cNvSpPr>
              <a:spLocks/>
            </p:cNvSpPr>
            <p:nvPr userDrawn="1"/>
          </p:nvSpPr>
          <p:spPr bwMode="auto">
            <a:xfrm>
              <a:off x="11282363" y="5608638"/>
              <a:ext cx="4763" cy="3175"/>
            </a:xfrm>
            <a:custGeom>
              <a:avLst/>
              <a:gdLst>
                <a:gd name="T0" fmla="*/ 0 w 13"/>
                <a:gd name="T1" fmla="*/ 0 h 9"/>
                <a:gd name="T2" fmla="*/ 13 w 13"/>
                <a:gd name="T3" fmla="*/ 0 h 9"/>
                <a:gd name="T4" fmla="*/ 13 w 13"/>
                <a:gd name="T5" fmla="*/ 4 h 9"/>
                <a:gd name="T6" fmla="*/ 0 w 13"/>
                <a:gd name="T7" fmla="*/ 9 h 9"/>
                <a:gd name="T8" fmla="*/ 0 w 13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13" y="0"/>
                  </a:lnTo>
                  <a:lnTo>
                    <a:pt x="13" y="4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3" name="Freeform 47"/>
            <p:cNvSpPr>
              <a:spLocks/>
            </p:cNvSpPr>
            <p:nvPr userDrawn="1"/>
          </p:nvSpPr>
          <p:spPr bwMode="auto">
            <a:xfrm>
              <a:off x="11307763" y="5629275"/>
              <a:ext cx="3175" cy="3175"/>
            </a:xfrm>
            <a:custGeom>
              <a:avLst/>
              <a:gdLst>
                <a:gd name="T0" fmla="*/ 4 w 9"/>
                <a:gd name="T1" fmla="*/ 0 h 8"/>
                <a:gd name="T2" fmla="*/ 9 w 9"/>
                <a:gd name="T3" fmla="*/ 8 h 8"/>
                <a:gd name="T4" fmla="*/ 0 w 9"/>
                <a:gd name="T5" fmla="*/ 8 h 8"/>
                <a:gd name="T6" fmla="*/ 4 w 9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0"/>
                  </a:moveTo>
                  <a:lnTo>
                    <a:pt x="9" y="8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4" name="Freeform 48"/>
            <p:cNvSpPr>
              <a:spLocks/>
            </p:cNvSpPr>
            <p:nvPr userDrawn="1"/>
          </p:nvSpPr>
          <p:spPr bwMode="auto">
            <a:xfrm>
              <a:off x="11303001" y="5632450"/>
              <a:ext cx="4763" cy="6350"/>
            </a:xfrm>
            <a:custGeom>
              <a:avLst/>
              <a:gdLst>
                <a:gd name="T0" fmla="*/ 8 w 12"/>
                <a:gd name="T1" fmla="*/ 0 h 13"/>
                <a:gd name="T2" fmla="*/ 11 w 12"/>
                <a:gd name="T3" fmla="*/ 3 h 13"/>
                <a:gd name="T4" fmla="*/ 11 w 12"/>
                <a:gd name="T5" fmla="*/ 6 h 13"/>
                <a:gd name="T6" fmla="*/ 12 w 12"/>
                <a:gd name="T7" fmla="*/ 7 h 13"/>
                <a:gd name="T8" fmla="*/ 11 w 12"/>
                <a:gd name="T9" fmla="*/ 8 h 13"/>
                <a:gd name="T10" fmla="*/ 9 w 12"/>
                <a:gd name="T11" fmla="*/ 8 h 13"/>
                <a:gd name="T12" fmla="*/ 7 w 12"/>
                <a:gd name="T13" fmla="*/ 9 h 13"/>
                <a:gd name="T14" fmla="*/ 5 w 12"/>
                <a:gd name="T15" fmla="*/ 9 h 13"/>
                <a:gd name="T16" fmla="*/ 2 w 12"/>
                <a:gd name="T17" fmla="*/ 10 h 13"/>
                <a:gd name="T18" fmla="*/ 0 w 12"/>
                <a:gd name="T19" fmla="*/ 13 h 13"/>
                <a:gd name="T20" fmla="*/ 8 w 12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13">
                  <a:moveTo>
                    <a:pt x="8" y="0"/>
                  </a:moveTo>
                  <a:lnTo>
                    <a:pt x="11" y="3"/>
                  </a:lnTo>
                  <a:lnTo>
                    <a:pt x="11" y="6"/>
                  </a:lnTo>
                  <a:lnTo>
                    <a:pt x="12" y="7"/>
                  </a:lnTo>
                  <a:lnTo>
                    <a:pt x="11" y="8"/>
                  </a:lnTo>
                  <a:lnTo>
                    <a:pt x="9" y="8"/>
                  </a:lnTo>
                  <a:lnTo>
                    <a:pt x="7" y="9"/>
                  </a:lnTo>
                  <a:lnTo>
                    <a:pt x="5" y="9"/>
                  </a:lnTo>
                  <a:lnTo>
                    <a:pt x="2" y="10"/>
                  </a:lnTo>
                  <a:lnTo>
                    <a:pt x="0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5" name="Freeform 49"/>
            <p:cNvSpPr>
              <a:spLocks/>
            </p:cNvSpPr>
            <p:nvPr userDrawn="1"/>
          </p:nvSpPr>
          <p:spPr bwMode="auto">
            <a:xfrm>
              <a:off x="11091863" y="5645150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5 w 5"/>
                <a:gd name="T3" fmla="*/ 1 h 8"/>
                <a:gd name="T4" fmla="*/ 5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4 h 8"/>
                <a:gd name="T12" fmla="*/ 4 w 5"/>
                <a:gd name="T13" fmla="*/ 6 h 8"/>
                <a:gd name="T14" fmla="*/ 2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5" y="1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6" name="Freeform 50"/>
            <p:cNvSpPr>
              <a:spLocks/>
            </p:cNvSpPr>
            <p:nvPr userDrawn="1"/>
          </p:nvSpPr>
          <p:spPr bwMode="auto">
            <a:xfrm>
              <a:off x="11088688" y="5653088"/>
              <a:ext cx="3175" cy="6350"/>
            </a:xfrm>
            <a:custGeom>
              <a:avLst/>
              <a:gdLst>
                <a:gd name="T0" fmla="*/ 8 w 8"/>
                <a:gd name="T1" fmla="*/ 0 h 16"/>
                <a:gd name="T2" fmla="*/ 8 w 8"/>
                <a:gd name="T3" fmla="*/ 2 h 16"/>
                <a:gd name="T4" fmla="*/ 8 w 8"/>
                <a:gd name="T5" fmla="*/ 4 h 16"/>
                <a:gd name="T6" fmla="*/ 8 w 8"/>
                <a:gd name="T7" fmla="*/ 6 h 16"/>
                <a:gd name="T8" fmla="*/ 7 w 8"/>
                <a:gd name="T9" fmla="*/ 8 h 16"/>
                <a:gd name="T10" fmla="*/ 7 w 8"/>
                <a:gd name="T11" fmla="*/ 9 h 16"/>
                <a:gd name="T12" fmla="*/ 6 w 8"/>
                <a:gd name="T13" fmla="*/ 11 h 16"/>
                <a:gd name="T14" fmla="*/ 3 w 8"/>
                <a:gd name="T15" fmla="*/ 13 h 16"/>
                <a:gd name="T16" fmla="*/ 0 w 8"/>
                <a:gd name="T17" fmla="*/ 16 h 16"/>
                <a:gd name="T18" fmla="*/ 0 w 8"/>
                <a:gd name="T19" fmla="*/ 4 h 16"/>
                <a:gd name="T20" fmla="*/ 8 w 8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6">
                  <a:moveTo>
                    <a:pt x="8" y="0"/>
                  </a:move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7" y="8"/>
                  </a:lnTo>
                  <a:lnTo>
                    <a:pt x="7" y="9"/>
                  </a:lnTo>
                  <a:lnTo>
                    <a:pt x="6" y="11"/>
                  </a:lnTo>
                  <a:lnTo>
                    <a:pt x="3" y="13"/>
                  </a:lnTo>
                  <a:lnTo>
                    <a:pt x="0" y="16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7" name="Freeform 51"/>
            <p:cNvSpPr>
              <a:spLocks/>
            </p:cNvSpPr>
            <p:nvPr userDrawn="1"/>
          </p:nvSpPr>
          <p:spPr bwMode="auto">
            <a:xfrm>
              <a:off x="11085513" y="5668963"/>
              <a:ext cx="3175" cy="1588"/>
            </a:xfrm>
            <a:custGeom>
              <a:avLst/>
              <a:gdLst>
                <a:gd name="T0" fmla="*/ 0 w 8"/>
                <a:gd name="T1" fmla="*/ 0 h 2"/>
                <a:gd name="T2" fmla="*/ 8 w 8"/>
                <a:gd name="T3" fmla="*/ 0 h 2"/>
                <a:gd name="T4" fmla="*/ 6 w 8"/>
                <a:gd name="T5" fmla="*/ 1 h 2"/>
                <a:gd name="T6" fmla="*/ 4 w 8"/>
                <a:gd name="T7" fmla="*/ 2 h 2"/>
                <a:gd name="T8" fmla="*/ 4 w 8"/>
                <a:gd name="T9" fmla="*/ 2 h 2"/>
                <a:gd name="T10" fmla="*/ 4 w 8"/>
                <a:gd name="T11" fmla="*/ 2 h 2"/>
                <a:gd name="T12" fmla="*/ 3 w 8"/>
                <a:gd name="T13" fmla="*/ 2 h 2"/>
                <a:gd name="T14" fmla="*/ 2 w 8"/>
                <a:gd name="T15" fmla="*/ 1 h 2"/>
                <a:gd name="T16" fmla="*/ 0 w 8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2">
                  <a:moveTo>
                    <a:pt x="0" y="0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3" y="2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8" name="Freeform 52"/>
            <p:cNvSpPr>
              <a:spLocks/>
            </p:cNvSpPr>
            <p:nvPr userDrawn="1"/>
          </p:nvSpPr>
          <p:spPr bwMode="auto">
            <a:xfrm>
              <a:off x="11087101" y="5672138"/>
              <a:ext cx="1588" cy="4763"/>
            </a:xfrm>
            <a:custGeom>
              <a:avLst/>
              <a:gdLst>
                <a:gd name="T0" fmla="*/ 0 w 4"/>
                <a:gd name="T1" fmla="*/ 0 h 13"/>
                <a:gd name="T2" fmla="*/ 4 w 4"/>
                <a:gd name="T3" fmla="*/ 13 h 13"/>
                <a:gd name="T4" fmla="*/ 0 w 4"/>
                <a:gd name="T5" fmla="*/ 13 h 13"/>
                <a:gd name="T6" fmla="*/ 0 w 4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3">
                  <a:moveTo>
                    <a:pt x="0" y="0"/>
                  </a:moveTo>
                  <a:lnTo>
                    <a:pt x="4" y="13"/>
                  </a:lnTo>
                  <a:lnTo>
                    <a:pt x="0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9" name="Freeform 53"/>
            <p:cNvSpPr>
              <a:spLocks/>
            </p:cNvSpPr>
            <p:nvPr userDrawn="1"/>
          </p:nvSpPr>
          <p:spPr bwMode="auto">
            <a:xfrm>
              <a:off x="11477626" y="5718175"/>
              <a:ext cx="7938" cy="6350"/>
            </a:xfrm>
            <a:custGeom>
              <a:avLst/>
              <a:gdLst>
                <a:gd name="T0" fmla="*/ 0 w 20"/>
                <a:gd name="T1" fmla="*/ 0 h 17"/>
                <a:gd name="T2" fmla="*/ 20 w 20"/>
                <a:gd name="T3" fmla="*/ 8 h 17"/>
                <a:gd name="T4" fmla="*/ 20 w 20"/>
                <a:gd name="T5" fmla="*/ 12 h 17"/>
                <a:gd name="T6" fmla="*/ 9 w 20"/>
                <a:gd name="T7" fmla="*/ 17 h 17"/>
                <a:gd name="T8" fmla="*/ 0 w 20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20" y="8"/>
                  </a:lnTo>
                  <a:lnTo>
                    <a:pt x="20" y="12"/>
                  </a:lnTo>
                  <a:lnTo>
                    <a:pt x="9" y="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0" name="Freeform 54"/>
            <p:cNvSpPr>
              <a:spLocks/>
            </p:cNvSpPr>
            <p:nvPr userDrawn="1"/>
          </p:nvSpPr>
          <p:spPr bwMode="auto">
            <a:xfrm>
              <a:off x="11483976" y="5743575"/>
              <a:ext cx="4763" cy="4763"/>
            </a:xfrm>
            <a:custGeom>
              <a:avLst/>
              <a:gdLst>
                <a:gd name="T0" fmla="*/ 3 w 13"/>
                <a:gd name="T1" fmla="*/ 0 h 13"/>
                <a:gd name="T2" fmla="*/ 13 w 13"/>
                <a:gd name="T3" fmla="*/ 0 h 13"/>
                <a:gd name="T4" fmla="*/ 13 w 13"/>
                <a:gd name="T5" fmla="*/ 3 h 13"/>
                <a:gd name="T6" fmla="*/ 3 w 13"/>
                <a:gd name="T7" fmla="*/ 13 h 13"/>
                <a:gd name="T8" fmla="*/ 0 w 13"/>
                <a:gd name="T9" fmla="*/ 13 h 13"/>
                <a:gd name="T10" fmla="*/ 3 w 13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">
                  <a:moveTo>
                    <a:pt x="3" y="0"/>
                  </a:moveTo>
                  <a:lnTo>
                    <a:pt x="13" y="0"/>
                  </a:lnTo>
                  <a:lnTo>
                    <a:pt x="13" y="3"/>
                  </a:lnTo>
                  <a:lnTo>
                    <a:pt x="3" y="13"/>
                  </a:lnTo>
                  <a:lnTo>
                    <a:pt x="0" y="1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1" name="Freeform 55"/>
            <p:cNvSpPr>
              <a:spLocks/>
            </p:cNvSpPr>
            <p:nvPr userDrawn="1"/>
          </p:nvSpPr>
          <p:spPr bwMode="auto">
            <a:xfrm>
              <a:off x="11095038" y="5768975"/>
              <a:ext cx="1588" cy="4763"/>
            </a:xfrm>
            <a:custGeom>
              <a:avLst/>
              <a:gdLst>
                <a:gd name="T0" fmla="*/ 0 w 4"/>
                <a:gd name="T1" fmla="*/ 0 h 12"/>
                <a:gd name="T2" fmla="*/ 4 w 4"/>
                <a:gd name="T3" fmla="*/ 12 h 12"/>
                <a:gd name="T4" fmla="*/ 0 w 4"/>
                <a:gd name="T5" fmla="*/ 12 h 12"/>
                <a:gd name="T6" fmla="*/ 0 w 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0" y="0"/>
                  </a:moveTo>
                  <a:lnTo>
                    <a:pt x="4" y="12"/>
                  </a:lnTo>
                  <a:lnTo>
                    <a:pt x="0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2" name="Freeform 56"/>
            <p:cNvSpPr>
              <a:spLocks/>
            </p:cNvSpPr>
            <p:nvPr userDrawn="1"/>
          </p:nvSpPr>
          <p:spPr bwMode="auto">
            <a:xfrm>
              <a:off x="11595101" y="5878513"/>
              <a:ext cx="3175" cy="1588"/>
            </a:xfrm>
            <a:custGeom>
              <a:avLst/>
              <a:gdLst>
                <a:gd name="T0" fmla="*/ 0 w 9"/>
                <a:gd name="T1" fmla="*/ 0 h 3"/>
                <a:gd name="T2" fmla="*/ 9 w 9"/>
                <a:gd name="T3" fmla="*/ 0 h 3"/>
                <a:gd name="T4" fmla="*/ 6 w 9"/>
                <a:gd name="T5" fmla="*/ 1 h 3"/>
                <a:gd name="T6" fmla="*/ 5 w 9"/>
                <a:gd name="T7" fmla="*/ 2 h 3"/>
                <a:gd name="T8" fmla="*/ 5 w 9"/>
                <a:gd name="T9" fmla="*/ 3 h 3"/>
                <a:gd name="T10" fmla="*/ 5 w 9"/>
                <a:gd name="T11" fmla="*/ 3 h 3"/>
                <a:gd name="T12" fmla="*/ 4 w 9"/>
                <a:gd name="T13" fmla="*/ 2 h 3"/>
                <a:gd name="T14" fmla="*/ 3 w 9"/>
                <a:gd name="T15" fmla="*/ 1 h 3"/>
                <a:gd name="T16" fmla="*/ 0 w 9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3">
                  <a:moveTo>
                    <a:pt x="0" y="0"/>
                  </a:moveTo>
                  <a:lnTo>
                    <a:pt x="9" y="0"/>
                  </a:lnTo>
                  <a:lnTo>
                    <a:pt x="6" y="1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2"/>
                  </a:lnTo>
                  <a:lnTo>
                    <a:pt x="3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3" name="Freeform 57"/>
            <p:cNvSpPr>
              <a:spLocks/>
            </p:cNvSpPr>
            <p:nvPr userDrawn="1"/>
          </p:nvSpPr>
          <p:spPr bwMode="auto">
            <a:xfrm>
              <a:off x="11579226" y="5916613"/>
              <a:ext cx="4763" cy="3175"/>
            </a:xfrm>
            <a:custGeom>
              <a:avLst/>
              <a:gdLst>
                <a:gd name="T0" fmla="*/ 0 w 13"/>
                <a:gd name="T1" fmla="*/ 0 h 9"/>
                <a:gd name="T2" fmla="*/ 13 w 13"/>
                <a:gd name="T3" fmla="*/ 0 h 9"/>
                <a:gd name="T4" fmla="*/ 5 w 13"/>
                <a:gd name="T5" fmla="*/ 9 h 9"/>
                <a:gd name="T6" fmla="*/ 0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13" y="0"/>
                  </a:lnTo>
                  <a:lnTo>
                    <a:pt x="5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4" name="Freeform 58"/>
            <p:cNvSpPr>
              <a:spLocks/>
            </p:cNvSpPr>
            <p:nvPr userDrawn="1"/>
          </p:nvSpPr>
          <p:spPr bwMode="auto">
            <a:xfrm>
              <a:off x="11507788" y="6019800"/>
              <a:ext cx="1588" cy="3175"/>
            </a:xfrm>
            <a:custGeom>
              <a:avLst/>
              <a:gdLst>
                <a:gd name="T0" fmla="*/ 3 w 3"/>
                <a:gd name="T1" fmla="*/ 0 h 8"/>
                <a:gd name="T2" fmla="*/ 3 w 3"/>
                <a:gd name="T3" fmla="*/ 1 h 8"/>
                <a:gd name="T4" fmla="*/ 3 w 3"/>
                <a:gd name="T5" fmla="*/ 2 h 8"/>
                <a:gd name="T6" fmla="*/ 3 w 3"/>
                <a:gd name="T7" fmla="*/ 3 h 8"/>
                <a:gd name="T8" fmla="*/ 3 w 3"/>
                <a:gd name="T9" fmla="*/ 3 h 8"/>
                <a:gd name="T10" fmla="*/ 3 w 3"/>
                <a:gd name="T11" fmla="*/ 5 h 8"/>
                <a:gd name="T12" fmla="*/ 3 w 3"/>
                <a:gd name="T13" fmla="*/ 6 h 8"/>
                <a:gd name="T14" fmla="*/ 2 w 3"/>
                <a:gd name="T15" fmla="*/ 7 h 8"/>
                <a:gd name="T16" fmla="*/ 0 w 3"/>
                <a:gd name="T17" fmla="*/ 8 h 8"/>
                <a:gd name="T18" fmla="*/ 3 w 3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3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5" name="Freeform 59"/>
            <p:cNvSpPr>
              <a:spLocks/>
            </p:cNvSpPr>
            <p:nvPr userDrawn="1"/>
          </p:nvSpPr>
          <p:spPr bwMode="auto">
            <a:xfrm>
              <a:off x="11358563" y="6065838"/>
              <a:ext cx="4763" cy="3175"/>
            </a:xfrm>
            <a:custGeom>
              <a:avLst/>
              <a:gdLst>
                <a:gd name="T0" fmla="*/ 0 w 13"/>
                <a:gd name="T1" fmla="*/ 0 h 8"/>
                <a:gd name="T2" fmla="*/ 13 w 13"/>
                <a:gd name="T3" fmla="*/ 8 h 8"/>
                <a:gd name="T4" fmla="*/ 0 w 13"/>
                <a:gd name="T5" fmla="*/ 8 h 8"/>
                <a:gd name="T6" fmla="*/ 0 w 1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13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6" name="Freeform 60"/>
            <p:cNvSpPr>
              <a:spLocks/>
            </p:cNvSpPr>
            <p:nvPr userDrawn="1"/>
          </p:nvSpPr>
          <p:spPr bwMode="auto">
            <a:xfrm>
              <a:off x="11144251" y="6196013"/>
              <a:ext cx="4763" cy="3175"/>
            </a:xfrm>
            <a:custGeom>
              <a:avLst/>
              <a:gdLst>
                <a:gd name="T0" fmla="*/ 5 w 13"/>
                <a:gd name="T1" fmla="*/ 0 h 8"/>
                <a:gd name="T2" fmla="*/ 13 w 13"/>
                <a:gd name="T3" fmla="*/ 8 h 8"/>
                <a:gd name="T4" fmla="*/ 0 w 13"/>
                <a:gd name="T5" fmla="*/ 8 h 8"/>
                <a:gd name="T6" fmla="*/ 5 w 1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5" y="0"/>
                  </a:moveTo>
                  <a:lnTo>
                    <a:pt x="13" y="8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7" name="Freeform 61"/>
            <p:cNvSpPr>
              <a:spLocks/>
            </p:cNvSpPr>
            <p:nvPr userDrawn="1"/>
          </p:nvSpPr>
          <p:spPr bwMode="auto">
            <a:xfrm>
              <a:off x="11150601" y="6199188"/>
              <a:ext cx="11113" cy="6350"/>
            </a:xfrm>
            <a:custGeom>
              <a:avLst/>
              <a:gdLst>
                <a:gd name="T0" fmla="*/ 13 w 26"/>
                <a:gd name="T1" fmla="*/ 0 h 16"/>
                <a:gd name="T2" fmla="*/ 26 w 26"/>
                <a:gd name="T3" fmla="*/ 0 h 16"/>
                <a:gd name="T4" fmla="*/ 21 w 26"/>
                <a:gd name="T5" fmla="*/ 8 h 16"/>
                <a:gd name="T6" fmla="*/ 5 w 26"/>
                <a:gd name="T7" fmla="*/ 16 h 16"/>
                <a:gd name="T8" fmla="*/ 0 w 26"/>
                <a:gd name="T9" fmla="*/ 13 h 16"/>
                <a:gd name="T10" fmla="*/ 0 w 26"/>
                <a:gd name="T11" fmla="*/ 8 h 16"/>
                <a:gd name="T12" fmla="*/ 13 w 26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6">
                  <a:moveTo>
                    <a:pt x="13" y="0"/>
                  </a:moveTo>
                  <a:lnTo>
                    <a:pt x="26" y="0"/>
                  </a:lnTo>
                  <a:lnTo>
                    <a:pt x="21" y="8"/>
                  </a:lnTo>
                  <a:lnTo>
                    <a:pt x="5" y="16"/>
                  </a:lnTo>
                  <a:lnTo>
                    <a:pt x="0" y="13"/>
                  </a:lnTo>
                  <a:lnTo>
                    <a:pt x="0" y="8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8" name="Freeform 62"/>
            <p:cNvSpPr>
              <a:spLocks/>
            </p:cNvSpPr>
            <p:nvPr userDrawn="1"/>
          </p:nvSpPr>
          <p:spPr bwMode="auto">
            <a:xfrm>
              <a:off x="11120438" y="6202363"/>
              <a:ext cx="9525" cy="7938"/>
            </a:xfrm>
            <a:custGeom>
              <a:avLst/>
              <a:gdLst>
                <a:gd name="T0" fmla="*/ 13 w 26"/>
                <a:gd name="T1" fmla="*/ 0 h 21"/>
                <a:gd name="T2" fmla="*/ 26 w 26"/>
                <a:gd name="T3" fmla="*/ 0 h 21"/>
                <a:gd name="T4" fmla="*/ 18 w 26"/>
                <a:gd name="T5" fmla="*/ 5 h 21"/>
                <a:gd name="T6" fmla="*/ 8 w 26"/>
                <a:gd name="T7" fmla="*/ 21 h 21"/>
                <a:gd name="T8" fmla="*/ 0 w 26"/>
                <a:gd name="T9" fmla="*/ 13 h 21"/>
                <a:gd name="T10" fmla="*/ 13 w 26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1">
                  <a:moveTo>
                    <a:pt x="13" y="0"/>
                  </a:moveTo>
                  <a:lnTo>
                    <a:pt x="26" y="0"/>
                  </a:lnTo>
                  <a:lnTo>
                    <a:pt x="18" y="5"/>
                  </a:lnTo>
                  <a:lnTo>
                    <a:pt x="8" y="21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9" name="Freeform 63"/>
            <p:cNvSpPr>
              <a:spLocks/>
            </p:cNvSpPr>
            <p:nvPr userDrawn="1"/>
          </p:nvSpPr>
          <p:spPr bwMode="auto">
            <a:xfrm>
              <a:off x="11142663" y="6232525"/>
              <a:ext cx="4763" cy="4763"/>
            </a:xfrm>
            <a:custGeom>
              <a:avLst/>
              <a:gdLst>
                <a:gd name="T0" fmla="*/ 5 w 13"/>
                <a:gd name="T1" fmla="*/ 0 h 9"/>
                <a:gd name="T2" fmla="*/ 13 w 13"/>
                <a:gd name="T3" fmla="*/ 0 h 9"/>
                <a:gd name="T4" fmla="*/ 0 w 13"/>
                <a:gd name="T5" fmla="*/ 9 h 9"/>
                <a:gd name="T6" fmla="*/ 5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5" y="0"/>
                  </a:moveTo>
                  <a:lnTo>
                    <a:pt x="13" y="0"/>
                  </a:lnTo>
                  <a:lnTo>
                    <a:pt x="0" y="9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0" name="Freeform 64"/>
            <p:cNvSpPr>
              <a:spLocks/>
            </p:cNvSpPr>
            <p:nvPr userDrawn="1"/>
          </p:nvSpPr>
          <p:spPr bwMode="auto">
            <a:xfrm>
              <a:off x="11171238" y="6237288"/>
              <a:ext cx="4763" cy="4763"/>
            </a:xfrm>
            <a:custGeom>
              <a:avLst/>
              <a:gdLst>
                <a:gd name="T0" fmla="*/ 0 w 13"/>
                <a:gd name="T1" fmla="*/ 0 h 11"/>
                <a:gd name="T2" fmla="*/ 13 w 13"/>
                <a:gd name="T3" fmla="*/ 0 h 11"/>
                <a:gd name="T4" fmla="*/ 0 w 13"/>
                <a:gd name="T5" fmla="*/ 11 h 11"/>
                <a:gd name="T6" fmla="*/ 0 w 1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0" y="0"/>
                  </a:moveTo>
                  <a:lnTo>
                    <a:pt x="13" y="0"/>
                  </a:lnTo>
                  <a:lnTo>
                    <a:pt x="0" y="1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</p:grpSp>
      <p:sp>
        <p:nvSpPr>
          <p:cNvPr id="7" name="Rechteck 6"/>
          <p:cNvSpPr/>
          <p:nvPr userDrawn="1"/>
        </p:nvSpPr>
        <p:spPr>
          <a:xfrm>
            <a:off x="7412019" y="6498805"/>
            <a:ext cx="3332183" cy="24622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/>
          <a:p>
            <a:pPr lvl="0" algn="r"/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© i2s </a:t>
            </a:r>
            <a:r>
              <a:rPr lang="en-US" sz="1000" cap="all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GmBH</a:t>
            </a:r>
            <a:r>
              <a:rPr lang="en-US" sz="1000" cap="all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| </a:t>
            </a:r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Zürich &amp; </a:t>
            </a:r>
            <a:r>
              <a:rPr lang="en-US" sz="1000" cap="all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lauchringen</a:t>
            </a:r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|</a:t>
            </a:r>
            <a:r>
              <a:rPr lang="en-US" sz="1000" cap="all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www.i2s-consulting.com</a:t>
            </a:r>
            <a:endParaRPr lang="en-US" sz="1000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  <p:sldLayoutId id="2147483661" r:id="rId12"/>
    <p:sldLayoutId id="2147483680" r:id="rId13"/>
    <p:sldLayoutId id="2147483681" r:id="rId14"/>
    <p:sldLayoutId id="2147483682" r:id="rId15"/>
  </p:sldLayoutIdLst>
  <p:hf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lang="de-DE" sz="1000" kern="1200" dirty="0" smtClean="0">
          <a:solidFill>
            <a:schemeClr val="tx1">
              <a:lumMod val="95000"/>
              <a:lumOff val="5000"/>
            </a:schemeClr>
          </a:solidFill>
          <a:latin typeface="+mj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de-CH" sz="3800" dirty="0"/>
              <a:t>Working Session 2 – </a:t>
            </a:r>
            <a:br>
              <a:rPr lang="de-CH" sz="3800" dirty="0"/>
            </a:br>
            <a:r>
              <a:rPr lang="de-CH" sz="3800" dirty="0"/>
              <a:t>IT- und ERP-Projekte ohne Kopfweh </a:t>
            </a:r>
            <a:br>
              <a:rPr lang="de-CH" sz="3800" dirty="0"/>
            </a:br>
            <a:r>
              <a:rPr lang="de-CH" sz="3800" dirty="0"/>
              <a:t>– ist das überhaupt möglich?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1938130" cy="1463040"/>
          </a:xfrm>
        </p:spPr>
        <p:txBody>
          <a:bodyPr>
            <a:normAutofit/>
          </a:bodyPr>
          <a:lstStyle/>
          <a:p>
            <a:r>
              <a:rPr lang="de-CH" dirty="0"/>
              <a:t>i2s </a:t>
            </a:r>
            <a:r>
              <a:rPr lang="de-CH" dirty="0" err="1"/>
              <a:t>consulting</a:t>
            </a:r>
            <a:endParaRPr lang="de-CH" dirty="0"/>
          </a:p>
          <a:p>
            <a:r>
              <a:rPr lang="de-CH" dirty="0"/>
              <a:t>27.03.2025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359AC36-6162-4C15-9174-713319ADDC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22"/>
          <a:stretch/>
        </p:blipFill>
        <p:spPr>
          <a:xfrm>
            <a:off x="-125349" y="-2193804"/>
            <a:ext cx="12439650" cy="6829175"/>
          </a:xfrm>
          <a:prstGeom prst="rect">
            <a:avLst/>
          </a:prstGeom>
        </p:spPr>
      </p:pic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5A56D20-6797-46ED-AA7F-BAC0A6C34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</a:t>
            </a:fld>
            <a:endParaRPr lang="en-US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76E31764-FBED-9A07-6903-85F8B091CFA3}"/>
              </a:ext>
            </a:extLst>
          </p:cNvPr>
          <p:cNvSpPr/>
          <p:nvPr/>
        </p:nvSpPr>
        <p:spPr>
          <a:xfrm>
            <a:off x="2045888" y="2539269"/>
            <a:ext cx="4749617" cy="15393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25 Jahre i2s</a:t>
            </a:r>
          </a:p>
        </p:txBody>
      </p:sp>
    </p:spTree>
    <p:extLst>
      <p:ext uri="{BB962C8B-B14F-4D97-AF65-F5344CB8AC3E}">
        <p14:creationId xmlns:p14="http://schemas.microsoft.com/office/powerpoint/2010/main" val="1207393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088C94-AB25-B90E-DCE4-B7B1F3FD0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Woher dieser Titel: </a:t>
            </a:r>
            <a:br>
              <a:rPr lang="de-DE" dirty="0"/>
            </a:br>
            <a:r>
              <a:rPr lang="de-DE" dirty="0"/>
              <a:t>Die i2s-Abschlussfolie seit 25 Jahren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034A18-1E70-A186-EB9B-9B82A58F9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FF1780EA-0E0D-DA38-2B64-8BEA2B5918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1367133">
            <a:off x="2013160" y="1805651"/>
            <a:ext cx="7941569" cy="4467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6703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feld 12"/>
          <p:cNvSpPr txBox="1">
            <a:spLocks noChangeArrowheads="1"/>
          </p:cNvSpPr>
          <p:nvPr/>
        </p:nvSpPr>
        <p:spPr bwMode="auto">
          <a:xfrm>
            <a:off x="-89851" y="2046289"/>
            <a:ext cx="2143125" cy="923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CH" b="1" dirty="0">
                <a:solidFill>
                  <a:srgbClr val="FF0000"/>
                </a:solidFill>
              </a:rPr>
              <a:t>Klassische</a:t>
            </a:r>
          </a:p>
          <a:p>
            <a:pPr algn="ctr" eaLnBrk="1" hangingPunct="1"/>
            <a:r>
              <a:rPr lang="de-CH" b="1" dirty="0">
                <a:solidFill>
                  <a:srgbClr val="FF0000"/>
                </a:solidFill>
              </a:rPr>
              <a:t>IT-Auswahl:</a:t>
            </a:r>
          </a:p>
          <a:p>
            <a:pPr algn="ctr" eaLnBrk="1" hangingPunct="1"/>
            <a:r>
              <a:rPr lang="de-CH" b="1" dirty="0">
                <a:solidFill>
                  <a:srgbClr val="FF0000"/>
                </a:solidFill>
              </a:rPr>
              <a:t>Welches System?</a:t>
            </a:r>
          </a:p>
        </p:txBody>
      </p:sp>
      <p:sp>
        <p:nvSpPr>
          <p:cNvPr id="38915" name="Titel 1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r>
              <a:rPr lang="de-CH" sz="3600" dirty="0"/>
              <a:t>Faktoren für ein Erfolgreiches IT-projekt – </a:t>
            </a:r>
            <a:br>
              <a:rPr lang="de-CH" sz="3600" dirty="0"/>
            </a:br>
            <a:r>
              <a:rPr lang="de-CH" sz="3600" dirty="0"/>
              <a:t>die etwas umfangreichere i2s Projektsicht</a:t>
            </a:r>
          </a:p>
        </p:txBody>
      </p:sp>
      <p:sp>
        <p:nvSpPr>
          <p:cNvPr id="4" name="Abgerundetes Rechteck 3"/>
          <p:cNvSpPr/>
          <p:nvPr/>
        </p:nvSpPr>
        <p:spPr>
          <a:xfrm>
            <a:off x="2024063" y="4071938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Auswahl des</a:t>
            </a:r>
          </a:p>
          <a:p>
            <a:pPr algn="ctr">
              <a:defRPr/>
            </a:pPr>
            <a:r>
              <a:rPr lang="de-CH" sz="1600" dirty="0"/>
              <a:t>geeigneten</a:t>
            </a:r>
          </a:p>
          <a:p>
            <a:pPr algn="ctr">
              <a:defRPr/>
            </a:pPr>
            <a:r>
              <a:rPr lang="de-CH" sz="1600" dirty="0"/>
              <a:t>Beratungspartners</a:t>
            </a:r>
          </a:p>
        </p:txBody>
      </p:sp>
      <p:sp>
        <p:nvSpPr>
          <p:cNvPr id="5" name="Abgerundetes Rechteck 4"/>
          <p:cNvSpPr/>
          <p:nvPr/>
        </p:nvSpPr>
        <p:spPr>
          <a:xfrm>
            <a:off x="4452938" y="2857501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Definition des</a:t>
            </a:r>
          </a:p>
          <a:p>
            <a:pPr algn="ctr">
              <a:defRPr/>
            </a:pPr>
            <a:r>
              <a:rPr lang="de-CH" sz="1600" dirty="0"/>
              <a:t>Leistungsumfangs</a:t>
            </a:r>
          </a:p>
          <a:p>
            <a:pPr algn="ctr">
              <a:defRPr/>
            </a:pPr>
            <a:r>
              <a:rPr lang="de-CH" sz="1600" dirty="0"/>
              <a:t>(</a:t>
            </a:r>
            <a:r>
              <a:rPr lang="de-CH" sz="1600" dirty="0" err="1"/>
              <a:t>in-scope</a:t>
            </a:r>
            <a:r>
              <a:rPr lang="de-CH" sz="1600" dirty="0"/>
              <a:t> / </a:t>
            </a:r>
            <a:r>
              <a:rPr lang="de-CH" sz="1600" dirty="0" err="1"/>
              <a:t>out-of-scope</a:t>
            </a:r>
            <a:r>
              <a:rPr lang="de-CH" sz="1600" dirty="0"/>
              <a:t>)</a:t>
            </a:r>
          </a:p>
        </p:txBody>
      </p:sp>
      <p:sp>
        <p:nvSpPr>
          <p:cNvPr id="6" name="Abgerundetes Rechteck 5"/>
          <p:cNvSpPr/>
          <p:nvPr/>
        </p:nvSpPr>
        <p:spPr>
          <a:xfrm>
            <a:off x="6881813" y="2857501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Dokumentation des</a:t>
            </a:r>
          </a:p>
          <a:p>
            <a:pPr algn="ctr">
              <a:defRPr/>
            </a:pPr>
            <a:r>
              <a:rPr lang="de-CH" sz="1600" dirty="0"/>
              <a:t>Leistungsumfangs</a:t>
            </a:r>
          </a:p>
          <a:p>
            <a:pPr algn="ctr">
              <a:defRPr/>
            </a:pPr>
            <a:r>
              <a:rPr lang="de-CH" sz="1600" dirty="0"/>
              <a:t>(=Vertragslastenheft)</a:t>
            </a:r>
          </a:p>
        </p:txBody>
      </p:sp>
      <p:sp>
        <p:nvSpPr>
          <p:cNvPr id="7" name="Abgerundetes Rechteck 6"/>
          <p:cNvSpPr/>
          <p:nvPr/>
        </p:nvSpPr>
        <p:spPr>
          <a:xfrm>
            <a:off x="4452938" y="4071938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Definition des Budgets</a:t>
            </a:r>
          </a:p>
          <a:p>
            <a:pPr algn="ctr">
              <a:defRPr/>
            </a:pPr>
            <a:r>
              <a:rPr lang="de-CH" sz="1600" dirty="0"/>
              <a:t>(Vertragsbudget und</a:t>
            </a:r>
          </a:p>
          <a:p>
            <a:pPr algn="ctr">
              <a:defRPr/>
            </a:pPr>
            <a:r>
              <a:rPr lang="de-CH" sz="1600" dirty="0"/>
              <a:t>Gesamtbudget inkl.</a:t>
            </a:r>
          </a:p>
          <a:p>
            <a:pPr algn="ctr">
              <a:defRPr/>
            </a:pPr>
            <a:r>
              <a:rPr lang="de-CH" sz="1600" dirty="0"/>
              <a:t>Puffer &amp; Risiken)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4452938" y="5286376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Klärung des Vertrags-</a:t>
            </a:r>
          </a:p>
          <a:p>
            <a:pPr algn="ctr">
              <a:defRPr/>
            </a:pPr>
            <a:r>
              <a:rPr lang="de-CH" sz="1600" dirty="0" err="1"/>
              <a:t>verhältnisses</a:t>
            </a:r>
            <a:endParaRPr lang="de-CH" sz="1600" dirty="0"/>
          </a:p>
          <a:p>
            <a:pPr algn="ctr">
              <a:defRPr/>
            </a:pPr>
            <a:r>
              <a:rPr lang="de-CH" sz="1600" dirty="0"/>
              <a:t>(Project </a:t>
            </a:r>
            <a:r>
              <a:rPr lang="de-CH" sz="1600" dirty="0" err="1"/>
              <a:t>Governance</a:t>
            </a:r>
            <a:r>
              <a:rPr lang="de-CH" sz="1600" dirty="0"/>
              <a:t>,</a:t>
            </a:r>
          </a:p>
          <a:p>
            <a:pPr algn="ctr">
              <a:defRPr/>
            </a:pPr>
            <a:r>
              <a:rPr lang="de-CH" sz="1600" dirty="0"/>
              <a:t>Rechte und Pflichten)</a:t>
            </a:r>
          </a:p>
        </p:txBody>
      </p:sp>
      <p:sp>
        <p:nvSpPr>
          <p:cNvPr id="9" name="Abgerundetes Rechteck 8"/>
          <p:cNvSpPr/>
          <p:nvPr/>
        </p:nvSpPr>
        <p:spPr>
          <a:xfrm>
            <a:off x="6881813" y="4071938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Eckdaten der</a:t>
            </a:r>
          </a:p>
          <a:p>
            <a:pPr algn="ctr">
              <a:defRPr/>
            </a:pPr>
            <a:r>
              <a:rPr lang="de-CH" sz="1500" dirty="0"/>
              <a:t>Projektorganisation</a:t>
            </a:r>
          </a:p>
          <a:p>
            <a:pPr algn="ctr">
              <a:defRPr/>
            </a:pPr>
            <a:r>
              <a:rPr lang="de-CH" sz="1500" dirty="0"/>
              <a:t>(Meilensteine, </a:t>
            </a:r>
            <a:r>
              <a:rPr lang="de-CH" sz="1500" dirty="0" err="1"/>
              <a:t>Organi-gramm</a:t>
            </a:r>
            <a:r>
              <a:rPr lang="de-CH" sz="1500" dirty="0"/>
              <a:t>, Aufgabenteilung)</a:t>
            </a:r>
          </a:p>
        </p:txBody>
      </p:sp>
      <p:sp>
        <p:nvSpPr>
          <p:cNvPr id="11" name="Abgerundetes Rechteck 10"/>
          <p:cNvSpPr/>
          <p:nvPr/>
        </p:nvSpPr>
        <p:spPr>
          <a:xfrm>
            <a:off x="6881813" y="5286376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Leistungsfähiges Team</a:t>
            </a:r>
          </a:p>
          <a:p>
            <a:pPr algn="ctr">
              <a:defRPr/>
            </a:pPr>
            <a:r>
              <a:rPr lang="de-CH" sz="1500" dirty="0"/>
              <a:t>(intern und extern)</a:t>
            </a:r>
          </a:p>
        </p:txBody>
      </p:sp>
      <p:sp>
        <p:nvSpPr>
          <p:cNvPr id="14" name="Ellipse 13"/>
          <p:cNvSpPr/>
          <p:nvPr/>
        </p:nvSpPr>
        <p:spPr>
          <a:xfrm>
            <a:off x="1524001" y="1500189"/>
            <a:ext cx="8786813" cy="5214937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38924" name="Textfeld 14"/>
          <p:cNvSpPr txBox="1">
            <a:spLocks noChangeArrowheads="1"/>
          </p:cNvSpPr>
          <p:nvPr/>
        </p:nvSpPr>
        <p:spPr bwMode="auto">
          <a:xfrm>
            <a:off x="7308225" y="2000251"/>
            <a:ext cx="3044488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CH" b="1" dirty="0">
                <a:solidFill>
                  <a:srgbClr val="B12125"/>
                </a:solidFill>
              </a:rPr>
              <a:t>Ganzheitliche IT-Auswahl:</a:t>
            </a:r>
          </a:p>
          <a:p>
            <a:pPr algn="ctr" eaLnBrk="1" hangingPunct="1"/>
            <a:r>
              <a:rPr lang="de-CH" b="1" dirty="0">
                <a:solidFill>
                  <a:srgbClr val="B12125"/>
                </a:solidFill>
              </a:rPr>
              <a:t>Fit für den Gipfel</a:t>
            </a:r>
          </a:p>
        </p:txBody>
      </p:sp>
      <p:sp>
        <p:nvSpPr>
          <p:cNvPr id="10" name="Abgerundetes Rechteck 9"/>
          <p:cNvSpPr/>
          <p:nvPr/>
        </p:nvSpPr>
        <p:spPr>
          <a:xfrm>
            <a:off x="4452938" y="1643063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Projekt-Leitsätze</a:t>
            </a:r>
          </a:p>
          <a:p>
            <a:pPr algn="ctr">
              <a:defRPr/>
            </a:pPr>
            <a:r>
              <a:rPr lang="de-CH" sz="1500" dirty="0"/>
              <a:t>(Ziele, Nutzen, Strategie,</a:t>
            </a:r>
          </a:p>
          <a:p>
            <a:pPr algn="ctr">
              <a:defRPr/>
            </a:pPr>
            <a:r>
              <a:rPr lang="de-CH" sz="1500" dirty="0" err="1"/>
              <a:t>Priorisierung</a:t>
            </a:r>
            <a:r>
              <a:rPr lang="de-CH" sz="1500" dirty="0"/>
              <a:t>)</a:t>
            </a:r>
          </a:p>
        </p:txBody>
      </p:sp>
      <p:sp>
        <p:nvSpPr>
          <p:cNvPr id="16" name="Abgerundetes Rechteck 15"/>
          <p:cNvSpPr/>
          <p:nvPr/>
        </p:nvSpPr>
        <p:spPr>
          <a:xfrm>
            <a:off x="2024063" y="2857501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Planung Business SW-</a:t>
            </a:r>
          </a:p>
          <a:p>
            <a:pPr algn="ctr">
              <a:defRPr/>
            </a:pPr>
            <a:r>
              <a:rPr lang="de-CH" sz="1600" dirty="0"/>
              <a:t>Systemlandschaft</a:t>
            </a:r>
          </a:p>
        </p:txBody>
      </p:sp>
      <p:sp>
        <p:nvSpPr>
          <p:cNvPr id="3" name="Abgerundetes Rechteck 2"/>
          <p:cNvSpPr/>
          <p:nvPr/>
        </p:nvSpPr>
        <p:spPr>
          <a:xfrm>
            <a:off x="2024063" y="2071689"/>
            <a:ext cx="2286000" cy="642937"/>
          </a:xfrm>
          <a:prstGeom prst="roundRect">
            <a:avLst/>
          </a:prstGeom>
          <a:solidFill>
            <a:srgbClr val="FF9933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Auswahl des</a:t>
            </a:r>
          </a:p>
          <a:p>
            <a:pPr algn="ctr">
              <a:defRPr/>
            </a:pPr>
            <a:r>
              <a:rPr lang="de-CH" sz="1600" dirty="0"/>
              <a:t>„richtigen“ IT-Systems</a:t>
            </a:r>
          </a:p>
        </p:txBody>
      </p:sp>
      <p:sp>
        <p:nvSpPr>
          <p:cNvPr id="12" name="Ellipse 11"/>
          <p:cNvSpPr/>
          <p:nvPr/>
        </p:nvSpPr>
        <p:spPr>
          <a:xfrm>
            <a:off x="1809751" y="1857376"/>
            <a:ext cx="2714625" cy="10715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85011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B044F5-7649-A9A1-03A4-645498A3E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Der  Fokus heute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03162D-1AB9-B843-C0BA-DBBA74504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Der richtige </a:t>
            </a:r>
            <a:r>
              <a:rPr lang="de-DE" dirty="0" err="1"/>
              <a:t>Scope</a:t>
            </a:r>
            <a:r>
              <a:rPr lang="de-DE" dirty="0"/>
              <a:t> .. 	immer mit Gesamtüberblick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Das richtige Vorgehen .. 	mit dem richtigen Mix von Agil und klassisch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Sicherheit gewinnen .. 	nur über E2E Prozess-</a:t>
            </a:r>
            <a:r>
              <a:rPr lang="de-DE" dirty="0" err="1"/>
              <a:t>Testing</a:t>
            </a: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richtige Organisation .. 	 damit es läuft wie geplant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1AAA93B-423A-7A73-EC61-A1F13D8D0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35B57235-CE5C-97C7-921D-94E497BF19B3}"/>
              </a:ext>
            </a:extLst>
          </p:cNvPr>
          <p:cNvSpPr/>
          <p:nvPr/>
        </p:nvSpPr>
        <p:spPr>
          <a:xfrm>
            <a:off x="743361" y="1988468"/>
            <a:ext cx="10093972" cy="6644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8721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hteck 43"/>
          <p:cNvSpPr/>
          <p:nvPr/>
        </p:nvSpPr>
        <p:spPr>
          <a:xfrm>
            <a:off x="4881563" y="2225726"/>
            <a:ext cx="4535487" cy="23034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43" name="Rechteck 42"/>
          <p:cNvSpPr/>
          <p:nvPr/>
        </p:nvSpPr>
        <p:spPr>
          <a:xfrm>
            <a:off x="1208088" y="4529189"/>
            <a:ext cx="1944687" cy="7207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42" name="Rechteck 41"/>
          <p:cNvSpPr/>
          <p:nvPr/>
        </p:nvSpPr>
        <p:spPr>
          <a:xfrm>
            <a:off x="1208088" y="2513064"/>
            <a:ext cx="1944687" cy="2016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41" name="Rechteck 40"/>
          <p:cNvSpPr/>
          <p:nvPr/>
        </p:nvSpPr>
        <p:spPr>
          <a:xfrm>
            <a:off x="1208088" y="5249913"/>
            <a:ext cx="1944687" cy="1295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8438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CH" altLang="de-DE" sz="3600" dirty="0" err="1"/>
              <a:t>Scope</a:t>
            </a:r>
            <a:r>
              <a:rPr lang="de-CH" altLang="de-DE" sz="3600" dirty="0"/>
              <a:t> Definition – High Level </a:t>
            </a:r>
            <a:br>
              <a:rPr lang="de-CH" altLang="de-DE" sz="3600" dirty="0"/>
            </a:br>
            <a:r>
              <a:rPr lang="de-CH" altLang="de-DE" sz="3600" dirty="0"/>
              <a:t>Hier im Vergleich zum ERP-Marktangebot (</a:t>
            </a:r>
            <a:r>
              <a:rPr lang="de-CH" altLang="de-DE" sz="3600" dirty="0" err="1"/>
              <a:t>idealisierT</a:t>
            </a:r>
            <a:r>
              <a:rPr lang="de-CH" altLang="de-DE" sz="3600" dirty="0"/>
              <a:t>)</a:t>
            </a:r>
            <a:endParaRPr lang="de-CH" altLang="de-DE" sz="2000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742E5ECB-3081-ED9D-E504-7A4B814902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4016374" y="3810050"/>
            <a:ext cx="865188" cy="71913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000" b="1" dirty="0">
                <a:solidFill>
                  <a:schemeClr val="tx2"/>
                </a:solidFill>
              </a:rPr>
              <a:t>Produktion</a:t>
            </a:r>
          </a:p>
        </p:txBody>
      </p:sp>
      <p:sp>
        <p:nvSpPr>
          <p:cNvPr id="13" name="Abgerundetes Rechteck 12"/>
          <p:cNvSpPr/>
          <p:nvPr/>
        </p:nvSpPr>
        <p:spPr>
          <a:xfrm>
            <a:off x="4881562" y="3810050"/>
            <a:ext cx="863600" cy="71913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000" b="1" dirty="0">
                <a:solidFill>
                  <a:schemeClr val="tx2"/>
                </a:solidFill>
              </a:rPr>
              <a:t>Distribution/Logistik</a:t>
            </a:r>
          </a:p>
        </p:txBody>
      </p:sp>
      <p:sp>
        <p:nvSpPr>
          <p:cNvPr id="17" name="Abgerundetes Rechteck 16"/>
          <p:cNvSpPr/>
          <p:nvPr/>
        </p:nvSpPr>
        <p:spPr>
          <a:xfrm>
            <a:off x="2289174" y="5249914"/>
            <a:ext cx="863600" cy="720725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CAD/PDM-</a:t>
            </a:r>
          </a:p>
          <a:p>
            <a:pPr algn="ctr">
              <a:defRPr/>
            </a:pPr>
            <a:r>
              <a:rPr lang="de-CH" sz="1200" b="1" dirty="0"/>
              <a:t>Kette</a:t>
            </a:r>
          </a:p>
        </p:txBody>
      </p:sp>
      <p:sp>
        <p:nvSpPr>
          <p:cNvPr id="18" name="Abgerundetes Rechteck 17"/>
          <p:cNvSpPr/>
          <p:nvPr/>
        </p:nvSpPr>
        <p:spPr>
          <a:xfrm>
            <a:off x="4881562" y="3089326"/>
            <a:ext cx="863600" cy="720725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CRM</a:t>
            </a:r>
          </a:p>
        </p:txBody>
      </p:sp>
      <p:sp>
        <p:nvSpPr>
          <p:cNvPr id="20" name="Abgerundetes Rechteck 19"/>
          <p:cNvSpPr/>
          <p:nvPr/>
        </p:nvSpPr>
        <p:spPr>
          <a:xfrm>
            <a:off x="2289174" y="3808464"/>
            <a:ext cx="863600" cy="720725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SCM</a:t>
            </a:r>
          </a:p>
        </p:txBody>
      </p:sp>
      <p:sp>
        <p:nvSpPr>
          <p:cNvPr id="21" name="Abgerundetes Rechteck 20"/>
          <p:cNvSpPr/>
          <p:nvPr/>
        </p:nvSpPr>
        <p:spPr>
          <a:xfrm>
            <a:off x="3152774" y="3089326"/>
            <a:ext cx="865188" cy="720725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QM</a:t>
            </a:r>
          </a:p>
        </p:txBody>
      </p:sp>
      <p:sp>
        <p:nvSpPr>
          <p:cNvPr id="22" name="Abgerundetes Rechteck 21"/>
          <p:cNvSpPr/>
          <p:nvPr/>
        </p:nvSpPr>
        <p:spPr>
          <a:xfrm>
            <a:off x="6608762" y="3089326"/>
            <a:ext cx="863600" cy="7207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b="1" dirty="0"/>
              <a:t>eCommerce</a:t>
            </a:r>
          </a:p>
          <a:p>
            <a:pPr algn="ctr">
              <a:defRPr/>
            </a:pPr>
            <a:r>
              <a:rPr lang="de-CH" sz="1100" b="1" dirty="0"/>
              <a:t>B2B</a:t>
            </a:r>
          </a:p>
        </p:txBody>
      </p:sp>
      <p:sp>
        <p:nvSpPr>
          <p:cNvPr id="23" name="Abgerundetes Rechteck 22"/>
          <p:cNvSpPr/>
          <p:nvPr/>
        </p:nvSpPr>
        <p:spPr>
          <a:xfrm>
            <a:off x="7472363" y="3810050"/>
            <a:ext cx="865187" cy="71913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b="1" dirty="0"/>
              <a:t>EDI</a:t>
            </a:r>
          </a:p>
        </p:txBody>
      </p:sp>
      <p:sp>
        <p:nvSpPr>
          <p:cNvPr id="25" name="Abgerundetes Rechteck 24"/>
          <p:cNvSpPr/>
          <p:nvPr/>
        </p:nvSpPr>
        <p:spPr>
          <a:xfrm>
            <a:off x="3152775" y="5249914"/>
            <a:ext cx="1439863" cy="7207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MDM</a:t>
            </a:r>
          </a:p>
        </p:txBody>
      </p:sp>
      <p:sp>
        <p:nvSpPr>
          <p:cNvPr id="26" name="Abgerundetes Rechteck 25"/>
          <p:cNvSpPr/>
          <p:nvPr/>
        </p:nvSpPr>
        <p:spPr>
          <a:xfrm>
            <a:off x="4592637" y="5249914"/>
            <a:ext cx="1439862" cy="7207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b="1" dirty="0"/>
              <a:t>ECM/DMS</a:t>
            </a:r>
          </a:p>
        </p:txBody>
      </p:sp>
      <p:sp>
        <p:nvSpPr>
          <p:cNvPr id="33" name="Abgerundetes Rechteck 32"/>
          <p:cNvSpPr/>
          <p:nvPr/>
        </p:nvSpPr>
        <p:spPr>
          <a:xfrm>
            <a:off x="2289174" y="3089326"/>
            <a:ext cx="863600" cy="720725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Instand-</a:t>
            </a:r>
          </a:p>
          <a:p>
            <a:pPr algn="ctr">
              <a:defRPr/>
            </a:pPr>
            <a:r>
              <a:rPr lang="de-CH" sz="1200" b="1" dirty="0" err="1"/>
              <a:t>haltung</a:t>
            </a:r>
            <a:endParaRPr lang="de-CH" sz="1200" b="1" dirty="0"/>
          </a:p>
        </p:txBody>
      </p:sp>
      <p:sp>
        <p:nvSpPr>
          <p:cNvPr id="34" name="Abgerundetes Rechteck 33"/>
          <p:cNvSpPr/>
          <p:nvPr/>
        </p:nvSpPr>
        <p:spPr>
          <a:xfrm>
            <a:off x="7472363" y="3089326"/>
            <a:ext cx="865187" cy="7207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b="1" dirty="0"/>
              <a:t>eCommerce</a:t>
            </a:r>
          </a:p>
          <a:p>
            <a:pPr algn="ctr">
              <a:defRPr/>
            </a:pPr>
            <a:r>
              <a:rPr lang="de-CH" sz="1200" b="1" dirty="0"/>
              <a:t>B2C</a:t>
            </a:r>
          </a:p>
        </p:txBody>
      </p:sp>
      <p:sp>
        <p:nvSpPr>
          <p:cNvPr id="35" name="Abgerundetes Rechteck 34"/>
          <p:cNvSpPr/>
          <p:nvPr/>
        </p:nvSpPr>
        <p:spPr>
          <a:xfrm>
            <a:off x="5745162" y="3089326"/>
            <a:ext cx="863600" cy="7207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b="1" dirty="0"/>
              <a:t>Grafische</a:t>
            </a:r>
          </a:p>
          <a:p>
            <a:pPr algn="ctr">
              <a:defRPr/>
            </a:pPr>
            <a:r>
              <a:rPr lang="de-CH" sz="1100" b="1" dirty="0" err="1"/>
              <a:t>Konfigu</a:t>
            </a:r>
            <a:endParaRPr lang="de-CH" sz="1100" b="1" dirty="0"/>
          </a:p>
          <a:p>
            <a:pPr algn="ctr">
              <a:defRPr/>
            </a:pPr>
            <a:r>
              <a:rPr lang="de-CH" sz="1100" b="1" dirty="0" err="1"/>
              <a:t>ration</a:t>
            </a:r>
            <a:endParaRPr lang="de-CH" sz="1100" b="1" dirty="0"/>
          </a:p>
        </p:txBody>
      </p:sp>
      <p:sp>
        <p:nvSpPr>
          <p:cNvPr id="36" name="Ellipse 35"/>
          <p:cNvSpPr/>
          <p:nvPr/>
        </p:nvSpPr>
        <p:spPr>
          <a:xfrm>
            <a:off x="1281113" y="4529189"/>
            <a:ext cx="719137" cy="72072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de-CH" sz="1100" dirty="0">
                <a:solidFill>
                  <a:schemeClr val="tx1"/>
                </a:solidFill>
              </a:rPr>
              <a:t>Gesetz-</a:t>
            </a:r>
          </a:p>
          <a:p>
            <a:pPr algn="ctr">
              <a:defRPr/>
            </a:pPr>
            <a:r>
              <a:rPr lang="de-CH" sz="1100" dirty="0" err="1">
                <a:solidFill>
                  <a:schemeClr val="tx1"/>
                </a:solidFill>
              </a:rPr>
              <a:t>geber</a:t>
            </a:r>
            <a:endParaRPr lang="de-CH" sz="1100" dirty="0">
              <a:solidFill>
                <a:schemeClr val="tx1"/>
              </a:solidFill>
            </a:endParaRPr>
          </a:p>
        </p:txBody>
      </p:sp>
      <p:sp>
        <p:nvSpPr>
          <p:cNvPr id="37" name="Ellipse 36"/>
          <p:cNvSpPr/>
          <p:nvPr/>
        </p:nvSpPr>
        <p:spPr>
          <a:xfrm>
            <a:off x="1281113" y="5753151"/>
            <a:ext cx="719137" cy="72072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de-CH" sz="1100" dirty="0">
                <a:solidFill>
                  <a:schemeClr val="tx1"/>
                </a:solidFill>
              </a:rPr>
              <a:t>Markt-</a:t>
            </a:r>
          </a:p>
          <a:p>
            <a:pPr algn="ctr">
              <a:defRPr/>
            </a:pPr>
            <a:r>
              <a:rPr lang="de-CH" sz="1100" dirty="0" err="1">
                <a:solidFill>
                  <a:schemeClr val="tx1"/>
                </a:solidFill>
              </a:rPr>
              <a:t>entwick</a:t>
            </a:r>
            <a:r>
              <a:rPr lang="de-CH" sz="1100" dirty="0">
                <a:solidFill>
                  <a:schemeClr val="tx1"/>
                </a:solidFill>
              </a:rPr>
              <a:t>-</a:t>
            </a:r>
          </a:p>
          <a:p>
            <a:pPr algn="ctr">
              <a:defRPr/>
            </a:pPr>
            <a:r>
              <a:rPr lang="de-CH" sz="1100" dirty="0" err="1">
                <a:solidFill>
                  <a:schemeClr val="tx1"/>
                </a:solidFill>
              </a:rPr>
              <a:t>lung</a:t>
            </a:r>
            <a:endParaRPr lang="de-CH" sz="1100" dirty="0">
              <a:solidFill>
                <a:schemeClr val="tx1"/>
              </a:solidFill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1281113" y="2586089"/>
            <a:ext cx="719137" cy="7191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dirty="0">
                <a:solidFill>
                  <a:schemeClr val="tx1"/>
                </a:solidFill>
              </a:rPr>
              <a:t>Liefer-anten-markt</a:t>
            </a:r>
          </a:p>
        </p:txBody>
      </p:sp>
      <p:sp>
        <p:nvSpPr>
          <p:cNvPr id="39" name="Ellipse 38"/>
          <p:cNvSpPr/>
          <p:nvPr/>
        </p:nvSpPr>
        <p:spPr>
          <a:xfrm>
            <a:off x="8408988" y="2873425"/>
            <a:ext cx="719137" cy="71913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dirty="0" err="1">
                <a:solidFill>
                  <a:schemeClr val="tx1"/>
                </a:solidFill>
              </a:rPr>
              <a:t>Konsu-ment</a:t>
            </a:r>
            <a:endParaRPr lang="de-CH" sz="1100" dirty="0">
              <a:solidFill>
                <a:schemeClr val="tx1"/>
              </a:solidFill>
            </a:endParaRPr>
          </a:p>
        </p:txBody>
      </p:sp>
      <p:sp>
        <p:nvSpPr>
          <p:cNvPr id="40" name="Ellipse 39"/>
          <p:cNvSpPr/>
          <p:nvPr/>
        </p:nvSpPr>
        <p:spPr>
          <a:xfrm>
            <a:off x="6321424" y="2297164"/>
            <a:ext cx="719138" cy="7191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de-CH" sz="1000" dirty="0">
                <a:solidFill>
                  <a:schemeClr val="tx1"/>
                </a:solidFill>
              </a:rPr>
              <a:t>Kunden-</a:t>
            </a:r>
          </a:p>
          <a:p>
            <a:pPr algn="ctr">
              <a:defRPr/>
            </a:pPr>
            <a:r>
              <a:rPr lang="de-CH" sz="1000" dirty="0" err="1">
                <a:solidFill>
                  <a:schemeClr val="tx1"/>
                </a:solidFill>
              </a:rPr>
              <a:t>markt</a:t>
            </a:r>
            <a:endParaRPr lang="de-CH" sz="1000" dirty="0">
              <a:solidFill>
                <a:schemeClr val="tx1"/>
              </a:solidFill>
            </a:endParaRPr>
          </a:p>
        </p:txBody>
      </p:sp>
      <p:sp>
        <p:nvSpPr>
          <p:cNvPr id="59" name="Abgerundetes Rechteck 58"/>
          <p:cNvSpPr/>
          <p:nvPr/>
        </p:nvSpPr>
        <p:spPr bwMode="auto">
          <a:xfrm>
            <a:off x="5313362" y="4529189"/>
            <a:ext cx="1079500" cy="7207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000" b="1" dirty="0">
                <a:solidFill>
                  <a:schemeClr val="tx2"/>
                </a:solidFill>
              </a:rPr>
              <a:t>IC-</a:t>
            </a:r>
          </a:p>
          <a:p>
            <a:pPr algn="ctr">
              <a:defRPr/>
            </a:pPr>
            <a:r>
              <a:rPr lang="de-CH" sz="1000" b="1" dirty="0">
                <a:solidFill>
                  <a:schemeClr val="tx2"/>
                </a:solidFill>
              </a:rPr>
              <a:t>Abwicklung</a:t>
            </a:r>
          </a:p>
        </p:txBody>
      </p:sp>
      <p:sp>
        <p:nvSpPr>
          <p:cNvPr id="54" name="Abgerundetes Rechteck 53"/>
          <p:cNvSpPr/>
          <p:nvPr/>
        </p:nvSpPr>
        <p:spPr>
          <a:xfrm>
            <a:off x="4017962" y="3089325"/>
            <a:ext cx="863600" cy="719138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200" b="1" dirty="0"/>
              <a:t>Absatz-</a:t>
            </a:r>
          </a:p>
          <a:p>
            <a:pPr algn="ctr">
              <a:defRPr/>
            </a:pPr>
            <a:r>
              <a:rPr lang="de-CH" sz="1200" b="1" dirty="0"/>
              <a:t>Planung</a:t>
            </a:r>
          </a:p>
        </p:txBody>
      </p:sp>
      <p:sp>
        <p:nvSpPr>
          <p:cNvPr id="53" name="Abgerundetes Rechteck 52"/>
          <p:cNvSpPr/>
          <p:nvPr/>
        </p:nvSpPr>
        <p:spPr bwMode="auto">
          <a:xfrm>
            <a:off x="4756945" y="4528395"/>
            <a:ext cx="554831" cy="7207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endParaRPr lang="de-CH" sz="1000" dirty="0">
              <a:solidFill>
                <a:schemeClr val="tx2"/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4516435" y="4540162"/>
            <a:ext cx="522289" cy="70975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endParaRPr lang="en-GB" sz="1200"/>
          </a:p>
        </p:txBody>
      </p:sp>
      <p:sp>
        <p:nvSpPr>
          <p:cNvPr id="62" name="Freihandform 61"/>
          <p:cNvSpPr/>
          <p:nvPr/>
        </p:nvSpPr>
        <p:spPr>
          <a:xfrm>
            <a:off x="4231480" y="4538658"/>
            <a:ext cx="1081088" cy="676275"/>
          </a:xfrm>
          <a:custGeom>
            <a:avLst/>
            <a:gdLst>
              <a:gd name="connsiteX0" fmla="*/ 1318161 w 1377538"/>
              <a:gd name="connsiteY0" fmla="*/ 0 h 676894"/>
              <a:gd name="connsiteX1" fmla="*/ 1377538 w 1377538"/>
              <a:gd name="connsiteY1" fmla="*/ 83127 h 676894"/>
              <a:gd name="connsiteX2" fmla="*/ 1365663 w 1377538"/>
              <a:gd name="connsiteY2" fmla="*/ 617517 h 676894"/>
              <a:gd name="connsiteX3" fmla="*/ 1341912 w 1377538"/>
              <a:gd name="connsiteY3" fmla="*/ 653143 h 676894"/>
              <a:gd name="connsiteX4" fmla="*/ 1318161 w 1377538"/>
              <a:gd name="connsiteY4" fmla="*/ 676894 h 676894"/>
              <a:gd name="connsiteX5" fmla="*/ 1199408 w 1377538"/>
              <a:gd name="connsiteY5" fmla="*/ 676894 h 676894"/>
              <a:gd name="connsiteX6" fmla="*/ 47502 w 1377538"/>
              <a:gd name="connsiteY6" fmla="*/ 676894 h 676894"/>
              <a:gd name="connsiteX7" fmla="*/ 11876 w 1377538"/>
              <a:gd name="connsiteY7" fmla="*/ 653143 h 676894"/>
              <a:gd name="connsiteX8" fmla="*/ 0 w 1377538"/>
              <a:gd name="connsiteY8" fmla="*/ 629392 h 676894"/>
              <a:gd name="connsiteX9" fmla="*/ 1318161 w 1377538"/>
              <a:gd name="connsiteY9" fmla="*/ 0 h 676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7538" h="676894">
                <a:moveTo>
                  <a:pt x="1318161" y="0"/>
                </a:moveTo>
                <a:lnTo>
                  <a:pt x="1377538" y="83127"/>
                </a:lnTo>
                <a:lnTo>
                  <a:pt x="1365663" y="617517"/>
                </a:lnTo>
                <a:lnTo>
                  <a:pt x="1341912" y="653143"/>
                </a:lnTo>
                <a:lnTo>
                  <a:pt x="1318161" y="676894"/>
                </a:lnTo>
                <a:lnTo>
                  <a:pt x="1199408" y="676894"/>
                </a:lnTo>
                <a:lnTo>
                  <a:pt x="47502" y="676894"/>
                </a:lnTo>
                <a:lnTo>
                  <a:pt x="11876" y="653143"/>
                </a:lnTo>
                <a:lnTo>
                  <a:pt x="0" y="629392"/>
                </a:lnTo>
                <a:lnTo>
                  <a:pt x="131816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r>
              <a:rPr lang="de-CH" sz="1000" b="1" dirty="0">
                <a:solidFill>
                  <a:schemeClr val="bg1"/>
                </a:solidFill>
              </a:rPr>
              <a:t>HRM/</a:t>
            </a:r>
            <a:r>
              <a:rPr lang="de-CH" sz="1000" b="1" dirty="0" err="1">
                <a:solidFill>
                  <a:schemeClr val="bg1"/>
                </a:solidFill>
              </a:rPr>
              <a:t>Payroll</a:t>
            </a:r>
            <a:endParaRPr lang="de-CH" sz="1000" b="1" dirty="0">
              <a:solidFill>
                <a:schemeClr val="bg1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2287588" y="3064732"/>
            <a:ext cx="6048376" cy="291794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  <a:highlight>
                <a:srgbClr val="010101"/>
              </a:highlight>
            </a:endParaRPr>
          </a:p>
        </p:txBody>
      </p:sp>
      <p:grpSp>
        <p:nvGrpSpPr>
          <p:cNvPr id="9" name="Gruppierung 8"/>
          <p:cNvGrpSpPr/>
          <p:nvPr/>
        </p:nvGrpSpPr>
        <p:grpSpPr>
          <a:xfrm>
            <a:off x="2289174" y="3810050"/>
            <a:ext cx="5183188" cy="1439864"/>
            <a:chOff x="2289174" y="3810050"/>
            <a:chExt cx="5183188" cy="1439864"/>
          </a:xfrm>
        </p:grpSpPr>
        <p:sp>
          <p:nvSpPr>
            <p:cNvPr id="11" name="Abgerundetes Rechteck 10"/>
            <p:cNvSpPr/>
            <p:nvPr/>
          </p:nvSpPr>
          <p:spPr>
            <a:xfrm>
              <a:off x="3152774" y="3810050"/>
              <a:ext cx="863600" cy="719138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Einkauf</a:t>
              </a:r>
            </a:p>
          </p:txBody>
        </p:sp>
        <p:sp>
          <p:nvSpPr>
            <p:cNvPr id="14" name="Abgerundetes Rechteck 13"/>
            <p:cNvSpPr/>
            <p:nvPr/>
          </p:nvSpPr>
          <p:spPr>
            <a:xfrm>
              <a:off x="5745162" y="3810050"/>
              <a:ext cx="863600" cy="719138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Kunden-</a:t>
              </a:r>
            </a:p>
            <a:p>
              <a:pPr algn="ctr">
                <a:defRPr/>
              </a:pPr>
              <a:r>
                <a:rPr lang="de-CH" sz="1000" b="1" dirty="0" err="1">
                  <a:solidFill>
                    <a:schemeClr val="tx2"/>
                  </a:solidFill>
                </a:rPr>
                <a:t>auftrags</a:t>
              </a:r>
              <a:r>
                <a:rPr lang="de-CH" sz="1000" b="1" dirty="0">
                  <a:solidFill>
                    <a:schemeClr val="tx2"/>
                  </a:solidFill>
                </a:rPr>
                <a:t>-</a:t>
              </a:r>
            </a:p>
            <a:p>
              <a:pPr algn="ctr">
                <a:defRPr/>
              </a:pPr>
              <a:r>
                <a:rPr lang="de-CH" sz="1000" b="1" dirty="0" err="1">
                  <a:solidFill>
                    <a:schemeClr val="tx2"/>
                  </a:solidFill>
                </a:rPr>
                <a:t>abwicklung</a:t>
              </a:r>
              <a:endParaRPr lang="de-CH" sz="1000" b="1" dirty="0">
                <a:solidFill>
                  <a:schemeClr val="tx2"/>
                </a:solidFill>
              </a:endParaRPr>
            </a:p>
          </p:txBody>
        </p:sp>
        <p:sp>
          <p:nvSpPr>
            <p:cNvPr id="15" name="Abgerundetes Rechteck 14"/>
            <p:cNvSpPr/>
            <p:nvPr/>
          </p:nvSpPr>
          <p:spPr>
            <a:xfrm>
              <a:off x="6608762" y="3810050"/>
              <a:ext cx="863600" cy="719138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de-CH" sz="1000" b="1" dirty="0" err="1">
                  <a:solidFill>
                    <a:schemeClr val="tx2"/>
                  </a:solidFill>
                </a:rPr>
                <a:t>Faktu</a:t>
              </a:r>
              <a:r>
                <a:rPr lang="de-CH" sz="1000" b="1" dirty="0">
                  <a:solidFill>
                    <a:schemeClr val="tx2"/>
                  </a:solidFill>
                </a:rPr>
                <a:t>-</a:t>
              </a:r>
            </a:p>
            <a:p>
              <a:pPr algn="ctr">
                <a:defRPr/>
              </a:pPr>
              <a:r>
                <a:rPr lang="de-CH" sz="1000" b="1" dirty="0" err="1">
                  <a:solidFill>
                    <a:schemeClr val="tx2"/>
                  </a:solidFill>
                </a:rPr>
                <a:t>rierung</a:t>
              </a:r>
              <a:endParaRPr lang="de-CH" sz="1000" b="1" dirty="0">
                <a:solidFill>
                  <a:schemeClr val="tx2"/>
                </a:solidFill>
              </a:endParaRPr>
            </a:p>
          </p:txBody>
        </p:sp>
        <p:sp>
          <p:nvSpPr>
            <p:cNvPr id="32" name="Abgerundetes Rechteck 31"/>
            <p:cNvSpPr/>
            <p:nvPr/>
          </p:nvSpPr>
          <p:spPr>
            <a:xfrm>
              <a:off x="2289174" y="4529189"/>
              <a:ext cx="863600" cy="720725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de-CH" sz="1000" b="1" dirty="0" err="1">
                  <a:solidFill>
                    <a:schemeClr val="tx2"/>
                  </a:solidFill>
                </a:rPr>
                <a:t>Org</a:t>
              </a:r>
              <a:r>
                <a:rPr lang="de-CH" sz="1000" b="1" dirty="0">
                  <a:solidFill>
                    <a:schemeClr val="tx2"/>
                  </a:solidFill>
                </a:rPr>
                <a:t>-Mgmt</a:t>
              </a:r>
            </a:p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In Mehr-</a:t>
              </a:r>
            </a:p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Mandanten</a:t>
              </a:r>
            </a:p>
          </p:txBody>
        </p:sp>
        <p:sp>
          <p:nvSpPr>
            <p:cNvPr id="57" name="Abgerundetes Rechteck 56"/>
            <p:cNvSpPr/>
            <p:nvPr/>
          </p:nvSpPr>
          <p:spPr bwMode="auto">
            <a:xfrm>
              <a:off x="3152774" y="4529189"/>
              <a:ext cx="1079500" cy="720725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(Konzern-)</a:t>
              </a:r>
            </a:p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Buchhaltung</a:t>
              </a:r>
            </a:p>
          </p:txBody>
        </p:sp>
        <p:sp>
          <p:nvSpPr>
            <p:cNvPr id="60" name="Abgerundetes Rechteck 59"/>
            <p:cNvSpPr/>
            <p:nvPr/>
          </p:nvSpPr>
          <p:spPr bwMode="auto">
            <a:xfrm>
              <a:off x="6392862" y="4529189"/>
              <a:ext cx="1079500" cy="720725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Kosten-</a:t>
              </a:r>
            </a:p>
            <a:p>
              <a:pPr algn="ctr">
                <a:defRPr/>
              </a:pPr>
              <a:r>
                <a:rPr lang="de-CH" sz="1000" b="1" dirty="0">
                  <a:solidFill>
                    <a:schemeClr val="tx2"/>
                  </a:solidFill>
                </a:rPr>
                <a:t>Rechnung/ Controlling</a:t>
              </a:r>
            </a:p>
          </p:txBody>
        </p:sp>
      </p:grpSp>
      <p:grpSp>
        <p:nvGrpSpPr>
          <p:cNvPr id="16" name="Gruppierung 15"/>
          <p:cNvGrpSpPr/>
          <p:nvPr/>
        </p:nvGrpSpPr>
        <p:grpSpPr>
          <a:xfrm>
            <a:off x="4221345" y="4525113"/>
            <a:ext cx="1081088" cy="726497"/>
            <a:chOff x="6608222" y="1378464"/>
            <a:chExt cx="1081088" cy="726497"/>
          </a:xfrm>
        </p:grpSpPr>
        <p:sp>
          <p:nvSpPr>
            <p:cNvPr id="69" name="Abgerundetes Rechteck 68"/>
            <p:cNvSpPr/>
            <p:nvPr/>
          </p:nvSpPr>
          <p:spPr bwMode="auto">
            <a:xfrm>
              <a:off x="6608222" y="1384236"/>
              <a:ext cx="1081088" cy="720725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>
                <a:defRPr/>
              </a:pPr>
              <a:endParaRPr lang="de-CH" sz="1000" b="1" dirty="0"/>
            </a:p>
          </p:txBody>
        </p:sp>
        <p:sp>
          <p:nvSpPr>
            <p:cNvPr id="70" name="Abgerundetes Rechteck 69"/>
            <p:cNvSpPr/>
            <p:nvPr/>
          </p:nvSpPr>
          <p:spPr bwMode="auto">
            <a:xfrm>
              <a:off x="7133687" y="1378464"/>
              <a:ext cx="554831" cy="720725"/>
            </a:xfrm>
            <a:prstGeom prst="round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/>
              <a:endParaRPr lang="de-CH" sz="1000" dirty="0">
                <a:solidFill>
                  <a:schemeClr val="tx2"/>
                </a:solidFill>
              </a:endParaRPr>
            </a:p>
          </p:txBody>
        </p:sp>
        <p:sp>
          <p:nvSpPr>
            <p:cNvPr id="71" name="Rechteck 70"/>
            <p:cNvSpPr/>
            <p:nvPr/>
          </p:nvSpPr>
          <p:spPr>
            <a:xfrm>
              <a:off x="6893177" y="1400151"/>
              <a:ext cx="522289" cy="68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/>
              <a:endParaRPr lang="en-GB" sz="1200"/>
            </a:p>
          </p:txBody>
        </p:sp>
        <p:sp>
          <p:nvSpPr>
            <p:cNvPr id="72" name="Freihandform 71"/>
            <p:cNvSpPr/>
            <p:nvPr/>
          </p:nvSpPr>
          <p:spPr>
            <a:xfrm>
              <a:off x="6608222" y="1388727"/>
              <a:ext cx="1081088" cy="676275"/>
            </a:xfrm>
            <a:custGeom>
              <a:avLst/>
              <a:gdLst>
                <a:gd name="connsiteX0" fmla="*/ 1318161 w 1377538"/>
                <a:gd name="connsiteY0" fmla="*/ 0 h 676894"/>
                <a:gd name="connsiteX1" fmla="*/ 1377538 w 1377538"/>
                <a:gd name="connsiteY1" fmla="*/ 83127 h 676894"/>
                <a:gd name="connsiteX2" fmla="*/ 1365663 w 1377538"/>
                <a:gd name="connsiteY2" fmla="*/ 617517 h 676894"/>
                <a:gd name="connsiteX3" fmla="*/ 1341912 w 1377538"/>
                <a:gd name="connsiteY3" fmla="*/ 653143 h 676894"/>
                <a:gd name="connsiteX4" fmla="*/ 1318161 w 1377538"/>
                <a:gd name="connsiteY4" fmla="*/ 676894 h 676894"/>
                <a:gd name="connsiteX5" fmla="*/ 1199408 w 1377538"/>
                <a:gd name="connsiteY5" fmla="*/ 676894 h 676894"/>
                <a:gd name="connsiteX6" fmla="*/ 47502 w 1377538"/>
                <a:gd name="connsiteY6" fmla="*/ 676894 h 676894"/>
                <a:gd name="connsiteX7" fmla="*/ 11876 w 1377538"/>
                <a:gd name="connsiteY7" fmla="*/ 653143 h 676894"/>
                <a:gd name="connsiteX8" fmla="*/ 0 w 1377538"/>
                <a:gd name="connsiteY8" fmla="*/ 629392 h 676894"/>
                <a:gd name="connsiteX9" fmla="*/ 1318161 w 1377538"/>
                <a:gd name="connsiteY9" fmla="*/ 0 h 676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77538" h="676894">
                  <a:moveTo>
                    <a:pt x="1318161" y="0"/>
                  </a:moveTo>
                  <a:lnTo>
                    <a:pt x="1377538" y="83127"/>
                  </a:lnTo>
                  <a:lnTo>
                    <a:pt x="1365663" y="617517"/>
                  </a:lnTo>
                  <a:lnTo>
                    <a:pt x="1341912" y="653143"/>
                  </a:lnTo>
                  <a:lnTo>
                    <a:pt x="1318161" y="676894"/>
                  </a:lnTo>
                  <a:lnTo>
                    <a:pt x="1199408" y="676894"/>
                  </a:lnTo>
                  <a:lnTo>
                    <a:pt x="47502" y="676894"/>
                  </a:lnTo>
                  <a:lnTo>
                    <a:pt x="11876" y="653143"/>
                  </a:lnTo>
                  <a:lnTo>
                    <a:pt x="0" y="629392"/>
                  </a:lnTo>
                  <a:lnTo>
                    <a:pt x="1318161" y="0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/>
              <a:r>
                <a:rPr lang="de-CH" sz="1000" b="1" dirty="0">
                  <a:solidFill>
                    <a:schemeClr val="bg1"/>
                  </a:solidFill>
                </a:rPr>
                <a:t>HRM/</a:t>
              </a:r>
              <a:r>
                <a:rPr lang="de-CH" sz="1000" b="1" dirty="0" err="1">
                  <a:solidFill>
                    <a:schemeClr val="bg1"/>
                  </a:solidFill>
                </a:rPr>
                <a:t>Payroll</a:t>
              </a:r>
              <a:endParaRPr lang="de-CH" sz="1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Gruppierung 18"/>
          <p:cNvGrpSpPr/>
          <p:nvPr/>
        </p:nvGrpSpPr>
        <p:grpSpPr>
          <a:xfrm>
            <a:off x="2289174" y="3771899"/>
            <a:ext cx="5200812" cy="1484600"/>
            <a:chOff x="2289174" y="3771899"/>
            <a:chExt cx="5200812" cy="1484600"/>
          </a:xfrm>
        </p:grpSpPr>
        <p:sp>
          <p:nvSpPr>
            <p:cNvPr id="4" name="Rechteck 3"/>
            <p:cNvSpPr/>
            <p:nvPr/>
          </p:nvSpPr>
          <p:spPr>
            <a:xfrm>
              <a:off x="2289174" y="4517197"/>
              <a:ext cx="3022602" cy="73930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1" name="Rechteck 60"/>
            <p:cNvSpPr/>
            <p:nvPr/>
          </p:nvSpPr>
          <p:spPr>
            <a:xfrm>
              <a:off x="3126697" y="3788300"/>
              <a:ext cx="917341" cy="73930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3" name="Rechteck 62"/>
            <p:cNvSpPr/>
            <p:nvPr/>
          </p:nvSpPr>
          <p:spPr>
            <a:xfrm>
              <a:off x="5771239" y="3771899"/>
              <a:ext cx="1718747" cy="73930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4" name="Rechteck 63"/>
            <p:cNvSpPr/>
            <p:nvPr/>
          </p:nvSpPr>
          <p:spPr>
            <a:xfrm>
              <a:off x="6390481" y="4516607"/>
              <a:ext cx="1099504" cy="73930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7" name="Abgerundetes Rechteck 26"/>
          <p:cNvSpPr/>
          <p:nvPr/>
        </p:nvSpPr>
        <p:spPr>
          <a:xfrm>
            <a:off x="6032500" y="5249914"/>
            <a:ext cx="1439863" cy="7207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de-CH" sz="1100" b="1" dirty="0"/>
              <a:t>BI/Datawarehouse</a:t>
            </a:r>
          </a:p>
        </p:txBody>
      </p:sp>
      <p:sp>
        <p:nvSpPr>
          <p:cNvPr id="66" name="Rechteck 65"/>
          <p:cNvSpPr/>
          <p:nvPr/>
        </p:nvSpPr>
        <p:spPr>
          <a:xfrm>
            <a:off x="6014548" y="5229200"/>
            <a:ext cx="1468988" cy="7393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478BB3B6-6295-8AF9-62E8-9C570B37BAD3}"/>
              </a:ext>
            </a:extLst>
          </p:cNvPr>
          <p:cNvSpPr/>
          <p:nvPr/>
        </p:nvSpPr>
        <p:spPr>
          <a:xfrm>
            <a:off x="11511987" y="1152483"/>
            <a:ext cx="935806" cy="86677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13F26AE-739E-A41D-B1B2-455F7E43302C}"/>
              </a:ext>
            </a:extLst>
          </p:cNvPr>
          <p:cNvSpPr txBox="1"/>
          <p:nvPr/>
        </p:nvSpPr>
        <p:spPr>
          <a:xfrm rot="1136759">
            <a:off x="8827787" y="1909096"/>
            <a:ext cx="1178528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</a:rPr>
              <a:t>Beispiel</a:t>
            </a:r>
          </a:p>
        </p:txBody>
      </p:sp>
    </p:spTree>
    <p:extLst>
      <p:ext uri="{BB962C8B-B14F-4D97-AF65-F5344CB8AC3E}">
        <p14:creationId xmlns:p14="http://schemas.microsoft.com/office/powerpoint/2010/main" val="3175500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2800" dirty="0"/>
              <a:t>SCOPE Definition - Detail Level: </a:t>
            </a:r>
            <a:br>
              <a:rPr lang="de-DE" sz="2800" dirty="0"/>
            </a:br>
            <a:r>
              <a:rPr lang="de-DE" sz="2800" dirty="0"/>
              <a:t>Die BPML (Business </a:t>
            </a:r>
            <a:r>
              <a:rPr lang="de-DE" sz="2800" dirty="0" err="1"/>
              <a:t>Process</a:t>
            </a:r>
            <a:r>
              <a:rPr lang="de-DE" sz="2800" dirty="0"/>
              <a:t> </a:t>
            </a:r>
            <a:r>
              <a:rPr lang="de-DE" sz="2800" dirty="0" err="1"/>
              <a:t>master</a:t>
            </a:r>
            <a:r>
              <a:rPr lang="de-DE" sz="2800" dirty="0"/>
              <a:t> List) - seit 25 Jahren unersetzlich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653" y="2687702"/>
            <a:ext cx="9398585" cy="3737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feld 7"/>
          <p:cNvSpPr txBox="1"/>
          <p:nvPr/>
        </p:nvSpPr>
        <p:spPr>
          <a:xfrm rot="1136759">
            <a:off x="9250616" y="3893455"/>
            <a:ext cx="1178528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</a:rPr>
              <a:t>Beispiel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037BA712-ECF9-BDE4-9482-9F0C5D457A2F}"/>
              </a:ext>
            </a:extLst>
          </p:cNvPr>
          <p:cNvSpPr txBox="1"/>
          <p:nvPr/>
        </p:nvSpPr>
        <p:spPr>
          <a:xfrm>
            <a:off x="1124909" y="1657056"/>
            <a:ext cx="7032328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de-DE" dirty="0"/>
              <a:t>Vollständiger Prozessumfang,  </a:t>
            </a:r>
            <a:br>
              <a:rPr lang="de-DE" dirty="0"/>
            </a:br>
            <a:r>
              <a:rPr lang="de-DE" dirty="0"/>
              <a:t>auch Erweiterungen</a:t>
            </a:r>
          </a:p>
          <a:p>
            <a:endParaRPr 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46B89EB-50B1-99DC-AEAD-411ADFB2424C}"/>
              </a:ext>
            </a:extLst>
          </p:cNvPr>
          <p:cNvSpPr txBox="1"/>
          <p:nvPr/>
        </p:nvSpPr>
        <p:spPr>
          <a:xfrm>
            <a:off x="8229600" y="1657056"/>
            <a:ext cx="3354993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de-DE" dirty="0"/>
              <a:t>Klar dem </a:t>
            </a:r>
            <a:r>
              <a:rPr lang="de-DE" dirty="0" err="1"/>
              <a:t>Scope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der Phasen zugeordnet</a:t>
            </a:r>
          </a:p>
          <a:p>
            <a:r>
              <a:rPr lang="de-DE" dirty="0"/>
              <a:t>Review in Projektmeilensteinen</a:t>
            </a:r>
          </a:p>
        </p:txBody>
      </p:sp>
    </p:spTree>
    <p:extLst>
      <p:ext uri="{BB962C8B-B14F-4D97-AF65-F5344CB8AC3E}">
        <p14:creationId xmlns:p14="http://schemas.microsoft.com/office/powerpoint/2010/main" val="2147249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4D302-AA4F-DA40-E25D-2E99C87F0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16C1EA-D314-CBF3-BFD3-0E590F425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Der  Fokus heute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9615C04-28A5-6A2E-58A7-1B4EE1A71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Der richtige </a:t>
            </a:r>
            <a:r>
              <a:rPr lang="de-DE" dirty="0" err="1"/>
              <a:t>Scope</a:t>
            </a:r>
            <a:r>
              <a:rPr lang="de-DE" dirty="0"/>
              <a:t> .. 	immer mit Gesamtüberblick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Das richtige Vorgehen .. 	mit dem richtigen Mix von Agil und klassisch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Sicherheit gewinnen .. 	nur über E2E Prozess-</a:t>
            </a:r>
            <a:r>
              <a:rPr lang="de-DE" dirty="0" err="1"/>
              <a:t>Testing</a:t>
            </a: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richtige Organisation .. 	 damit es läuft wie geplant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FDBB8C3-DBB9-55AB-2119-1396A2BBB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69F7D07B-E6CC-0856-62F5-732040655323}"/>
              </a:ext>
            </a:extLst>
          </p:cNvPr>
          <p:cNvSpPr/>
          <p:nvPr/>
        </p:nvSpPr>
        <p:spPr>
          <a:xfrm>
            <a:off x="743361" y="2971880"/>
            <a:ext cx="10093972" cy="6644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4458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FFFC60-3A27-A374-EF5A-2AF5E8C4D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7" y="585216"/>
            <a:ext cx="10622067" cy="759490"/>
          </a:xfrm>
        </p:spPr>
        <p:txBody>
          <a:bodyPr>
            <a:noAutofit/>
          </a:bodyPr>
          <a:lstStyle/>
          <a:p>
            <a:r>
              <a:rPr lang="de-DE" sz="4000" dirty="0"/>
              <a:t>Projektmanagement: Klassisch vs. Agile</a:t>
            </a:r>
            <a:br>
              <a:rPr lang="de-DE" sz="4000" dirty="0"/>
            </a:br>
            <a:r>
              <a:rPr lang="de-DE" sz="4000" dirty="0"/>
              <a:t>Kein Widerspruch, mehr ein zusammen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A010D9A-46AE-B028-54BE-6F592EA54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721" y="1656678"/>
            <a:ext cx="11031279" cy="4652682"/>
          </a:xfrm>
        </p:spPr>
        <p:txBody>
          <a:bodyPr/>
          <a:lstStyle/>
          <a:p>
            <a:pPr marL="177800" indent="-177800">
              <a:buClrTx/>
              <a:buFont typeface="Wingdings" panose="05000000000000000000" pitchFamily="2" charset="2"/>
              <a:buChar char="§"/>
            </a:pPr>
            <a:r>
              <a:rPr lang="de-DE" dirty="0">
                <a:sym typeface="Wingdings" panose="05000000000000000000" pitchFamily="2" charset="2"/>
              </a:rPr>
              <a:t>Große IT-Projekte brauchen übergeordnete Planung, ein Big Picture und einen definierten </a:t>
            </a:r>
            <a:r>
              <a:rPr lang="de-DE" dirty="0" err="1">
                <a:sym typeface="Wingdings" panose="05000000000000000000" pitchFamily="2" charset="2"/>
              </a:rPr>
              <a:t>Scope</a:t>
            </a:r>
            <a:endParaRPr lang="de-DE" dirty="0">
              <a:sym typeface="Wingdings" panose="05000000000000000000" pitchFamily="2" charset="2"/>
            </a:endParaRPr>
          </a:p>
          <a:p>
            <a:pPr marL="177800" indent="-177800">
              <a:buClrTx/>
              <a:buFont typeface="Wingdings" panose="05000000000000000000" pitchFamily="2" charset="2"/>
              <a:buChar char="§"/>
            </a:pPr>
            <a:r>
              <a:rPr lang="de-DE" dirty="0"/>
              <a:t>Die Unschärfe des Big Picture </a:t>
            </a:r>
            <a:r>
              <a:rPr lang="de-DE" dirty="0" err="1"/>
              <a:t>läßt</a:t>
            </a:r>
            <a:r>
              <a:rPr lang="de-DE" dirty="0"/>
              <a:t> sich agil in Sprints schließen, das kürzt die Spezifikation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</a:pPr>
            <a:r>
              <a:rPr lang="de-DE" dirty="0">
                <a:sym typeface="Wingdings" panose="05000000000000000000" pitchFamily="2" charset="2"/>
              </a:rPr>
              <a:t>Realisierung braucht messbare </a:t>
            </a:r>
            <a:r>
              <a:rPr lang="de-DE" dirty="0"/>
              <a:t>Zwischenziele zur Prüfung … </a:t>
            </a:r>
            <a:r>
              <a:rPr lang="de-DE" dirty="0" err="1">
                <a:sym typeface="Wingdings" panose="05000000000000000000" pitchFamily="2" charset="2"/>
              </a:rPr>
              <a:t>MileStones</a:t>
            </a:r>
            <a:r>
              <a:rPr lang="de-DE" dirty="0">
                <a:sym typeface="Wingdings" panose="05000000000000000000" pitchFamily="2" charset="2"/>
              </a:rPr>
              <a:t> .. oder Sprints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</a:pPr>
            <a:r>
              <a:rPr lang="de-DE" dirty="0"/>
              <a:t>Implementierung von Standardsoftware unterscheidet sich von reiner Software-Entwicklung, bei größeren Modifikationen setzen wir klar auf Rapid </a:t>
            </a:r>
            <a:r>
              <a:rPr lang="de-DE" dirty="0" err="1"/>
              <a:t>Prototyping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285C00A-4FE5-49F5-DA8F-5A3994807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7F53D60-5812-8425-151D-0E37F30CB9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146" r="5355" b="12601"/>
          <a:stretch/>
        </p:blipFill>
        <p:spPr>
          <a:xfrm>
            <a:off x="2573217" y="3940579"/>
            <a:ext cx="6641666" cy="253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40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86947-D5F7-DAF3-3471-4E66C49A6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6D20EC-3149-EEB6-F5F3-D5EB400B0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Der  Fokus heute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06C674-1405-1E04-1C83-6E9BB5950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Der richtige </a:t>
            </a:r>
            <a:r>
              <a:rPr lang="de-DE" dirty="0" err="1"/>
              <a:t>Scope</a:t>
            </a:r>
            <a:r>
              <a:rPr lang="de-DE" dirty="0"/>
              <a:t> .. 	immer mit Gesamtüberblick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Das richtige Vorgehen .. 	mit dem richtigen Mix von Agil und klassisch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Sicherheit gewinnen .. 	nur über E2E Prozess-</a:t>
            </a:r>
            <a:r>
              <a:rPr lang="de-DE" dirty="0" err="1"/>
              <a:t>Testing</a:t>
            </a: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richtige Organisation .. 	 damit es läuft wie geplant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6220A38-7AAE-50C9-1DAC-FFEC56142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471C9BB1-F3B4-199B-B6B0-F3D5549894E7}"/>
              </a:ext>
            </a:extLst>
          </p:cNvPr>
          <p:cNvSpPr/>
          <p:nvPr/>
        </p:nvSpPr>
        <p:spPr>
          <a:xfrm>
            <a:off x="743361" y="3920776"/>
            <a:ext cx="10093972" cy="6644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3985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54BCD6-9196-0870-C375-E62B788D8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690082"/>
          </a:xfrm>
        </p:spPr>
        <p:txBody>
          <a:bodyPr>
            <a:normAutofit fontScale="90000"/>
          </a:bodyPr>
          <a:lstStyle/>
          <a:p>
            <a:r>
              <a:rPr lang="de-DE" dirty="0" err="1"/>
              <a:t>Testing</a:t>
            </a:r>
            <a:r>
              <a:rPr lang="de-DE" dirty="0"/>
              <a:t> - </a:t>
            </a:r>
            <a:r>
              <a:rPr lang="de-DE" dirty="0" err="1"/>
              <a:t>unit</a:t>
            </a:r>
            <a:r>
              <a:rPr lang="de-DE" dirty="0"/>
              <a:t>, Integration, System, Acceptance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26DBE30-7E08-682B-17BF-322835680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1656678"/>
            <a:ext cx="10228447" cy="4652682"/>
          </a:xfrm>
        </p:spPr>
        <p:txBody>
          <a:bodyPr/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de-DE" dirty="0"/>
              <a:t>Vorbereitung: End2End, </a:t>
            </a:r>
            <a:r>
              <a:rPr lang="de-DE" dirty="0" err="1"/>
              <a:t>TestCases</a:t>
            </a:r>
            <a:r>
              <a:rPr lang="de-DE" dirty="0"/>
              <a:t>, </a:t>
            </a:r>
            <a:r>
              <a:rPr lang="de-DE" dirty="0" err="1"/>
              <a:t>TestData</a:t>
            </a:r>
            <a:r>
              <a:rPr lang="de-DE" dirty="0"/>
              <a:t>, </a:t>
            </a:r>
            <a:r>
              <a:rPr lang="de-DE" dirty="0" err="1"/>
              <a:t>TestSystemConfiguration</a:t>
            </a:r>
            <a:r>
              <a:rPr lang="de-DE" dirty="0"/>
              <a:t> !</a:t>
            </a:r>
          </a:p>
          <a:p>
            <a:pPr marL="179388" indent="-179388">
              <a:buFont typeface="Arial" panose="020B0604020202020204" pitchFamily="34" charset="0"/>
              <a:buChar char="•"/>
            </a:pPr>
            <a:r>
              <a:rPr lang="de-DE" dirty="0" err="1"/>
              <a:t>Full</a:t>
            </a:r>
            <a:r>
              <a:rPr lang="de-DE" dirty="0"/>
              <a:t> Attention: Alle Bereiche nehmen teil !</a:t>
            </a:r>
          </a:p>
          <a:p>
            <a:pPr marL="179388" indent="-179388">
              <a:buFont typeface="Arial" panose="020B0604020202020204" pitchFamily="34" charset="0"/>
              <a:buChar char="•"/>
            </a:pPr>
            <a:r>
              <a:rPr lang="de-DE" dirty="0"/>
              <a:t>Protokollieren und neutral bewerten! Reicht es schon für die Praxis?</a:t>
            </a:r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  </a:t>
            </a:r>
            <a:r>
              <a:rPr lang="de-DE" dirty="0"/>
              <a:t>Der erste I-Test ist (fast) immer ein Desaster – Kein Problem, der zweite wird besser!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41D4E08-C5E0-0E05-974C-D7520BB0F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425705B-ECD3-6788-DB38-B3652C9FC0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017"/>
          <a:stretch/>
        </p:blipFill>
        <p:spPr>
          <a:xfrm>
            <a:off x="939424" y="3900643"/>
            <a:ext cx="3222609" cy="295735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8AC2878D-5288-A170-DE7D-340354AE4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98810" y="4653618"/>
            <a:ext cx="3036973" cy="1451405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EB398E0E-3366-89FE-D1B0-C38184985280}"/>
              </a:ext>
            </a:extLst>
          </p:cNvPr>
          <p:cNvSpPr txBox="1"/>
          <p:nvPr/>
        </p:nvSpPr>
        <p:spPr>
          <a:xfrm>
            <a:off x="7921818" y="4508942"/>
            <a:ext cx="2296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i="1" dirty="0"/>
              <a:t>Ein bisschen wie Tetris, </a:t>
            </a:r>
            <a:br>
              <a:rPr lang="de-DE" sz="1600" i="1" dirty="0"/>
            </a:br>
            <a:r>
              <a:rPr lang="de-DE" sz="1600" i="1" dirty="0"/>
              <a:t>am Schluss muss es passen!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5F3D4E6F-6D9C-1CB0-5AE2-D0C7B5873B6B}"/>
              </a:ext>
            </a:extLst>
          </p:cNvPr>
          <p:cNvSpPr txBox="1"/>
          <p:nvPr/>
        </p:nvSpPr>
        <p:spPr>
          <a:xfrm rot="1136759">
            <a:off x="9713977" y="4013137"/>
            <a:ext cx="1178528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</a:rPr>
              <a:t>Beispiel</a:t>
            </a:r>
          </a:p>
        </p:txBody>
      </p:sp>
    </p:spTree>
    <p:extLst>
      <p:ext uri="{BB962C8B-B14F-4D97-AF65-F5344CB8AC3E}">
        <p14:creationId xmlns:p14="http://schemas.microsoft.com/office/powerpoint/2010/main" val="218117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2400" dirty="0"/>
              <a:t>Produktreview – end2End Prozessabnahmen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759969" y="1656678"/>
            <a:ext cx="4899151" cy="4652682"/>
          </a:xfrm>
        </p:spPr>
        <p:txBody>
          <a:bodyPr>
            <a:normAutofit/>
          </a:bodyPr>
          <a:lstStyle/>
          <a:p>
            <a:pPr marL="182563" indent="-182563">
              <a:buFont typeface="Arial" panose="020B0604020202020204" pitchFamily="34" charset="0"/>
              <a:buChar char="•"/>
            </a:pPr>
            <a:r>
              <a:rPr lang="de-DE" sz="2000" dirty="0"/>
              <a:t>Die Freigabe zum GoLive erfolgt über protokollierte End2End  Prozessabläufe für Teilbereiche des Unternehmens durchgeführt. Testfälle mit realistischen Testdaten werden vorgegeben. </a:t>
            </a:r>
            <a:br>
              <a:rPr lang="de-DE" sz="2000" dirty="0"/>
            </a:br>
            <a:r>
              <a:rPr lang="de-DE" sz="2000" dirty="0"/>
              <a:t>Beispiele:</a:t>
            </a:r>
          </a:p>
          <a:p>
            <a:pPr marL="356299" lvl="1" indent="-182563">
              <a:buFont typeface="Arial" panose="020B0604020202020204" pitchFamily="34" charset="0"/>
              <a:buChar char="•"/>
            </a:pPr>
            <a:r>
              <a:rPr lang="de-DE" sz="1600" dirty="0"/>
              <a:t>Einkaufsprozess von der Anfrage beim neuen Lieferanten bis zur ersten Bestellung, Lieferantenfreigabe, Wareneingang, Qualitätskontrolle, Einlagerung</a:t>
            </a:r>
          </a:p>
          <a:p>
            <a:pPr marL="356299" lvl="1" indent="-182563">
              <a:buFont typeface="Arial" panose="020B0604020202020204" pitchFamily="34" charset="0"/>
              <a:buChar char="•"/>
            </a:pPr>
            <a:r>
              <a:rPr lang="de-DE" sz="1600" dirty="0"/>
              <a:t>Personal: Rekrutierungsprozess vom Eingang der Bewerbung, Bewerbererfassung,  über Freigabe-Workflow, Erfassung der Gesprächsergebnisse, Erfassung der </a:t>
            </a:r>
            <a:r>
              <a:rPr lang="de-DE" sz="1600" dirty="0" err="1"/>
              <a:t>vollst</a:t>
            </a:r>
            <a:r>
              <a:rPr lang="de-DE" sz="1600" dirty="0"/>
              <a:t>. Personalstammdaten bis zur ersten Lohnabrechnung.</a:t>
            </a:r>
          </a:p>
          <a:p>
            <a:pPr marL="356299" lvl="1" indent="-182563">
              <a:buFont typeface="Arial" panose="020B0604020202020204" pitchFamily="34" charset="0"/>
              <a:buChar char="•"/>
            </a:pPr>
            <a:r>
              <a:rPr lang="de-DE" sz="1600" dirty="0"/>
              <a:t>Die korrekte Buchung von Werten auf die Konten im Hintergrund werden durch das FI Team direkt kontrolliert!</a:t>
            </a:r>
          </a:p>
          <a:p>
            <a:endParaRPr lang="de-DE" sz="20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967" y="1581364"/>
            <a:ext cx="4364366" cy="4803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feld 6"/>
          <p:cNvSpPr txBox="1"/>
          <p:nvPr/>
        </p:nvSpPr>
        <p:spPr>
          <a:xfrm rot="1136759">
            <a:off x="9837633" y="1435889"/>
            <a:ext cx="1178528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</a:rPr>
              <a:t>Beispiel</a:t>
            </a:r>
          </a:p>
        </p:txBody>
      </p:sp>
    </p:spTree>
    <p:extLst>
      <p:ext uri="{BB962C8B-B14F-4D97-AF65-F5344CB8AC3E}">
        <p14:creationId xmlns:p14="http://schemas.microsoft.com/office/powerpoint/2010/main" val="14714185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2D18E-4D7C-F0C4-3D9F-108F08211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85D2C2-E25D-9F44-FF53-BFAACEF59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Der  Fokus heute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F7436C4-9EB0-C99C-9255-9966CB5E2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Der richtige </a:t>
            </a:r>
            <a:r>
              <a:rPr lang="de-DE" dirty="0" err="1"/>
              <a:t>Scope</a:t>
            </a:r>
            <a:r>
              <a:rPr lang="de-DE" dirty="0"/>
              <a:t> .. 	immer mit Gesamtüberblick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Das richtige Vorgehen .. 	mit dem richtigen Mix von Agil und klassisch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Sicherheit gewinnen .. 	nur über E2E Prozess-</a:t>
            </a:r>
            <a:r>
              <a:rPr lang="de-DE" dirty="0" err="1"/>
              <a:t>Testing</a:t>
            </a: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richtige Organisation .. 	damit es läuft wie geplant</a:t>
            </a:r>
          </a:p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483F37E-4494-845D-A9B8-56C4F27F2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B0442F03-53E6-C431-AAB9-B9EF6DFD8725}"/>
              </a:ext>
            </a:extLst>
          </p:cNvPr>
          <p:cNvSpPr/>
          <p:nvPr/>
        </p:nvSpPr>
        <p:spPr>
          <a:xfrm>
            <a:off x="743361" y="4869672"/>
            <a:ext cx="10093972" cy="6644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2866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7D04F0-BA97-2642-5813-392C609F5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Projektorganisation – einfach, Transparent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2AB4445-4F35-0BCD-1F5B-27574812F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7255" y="1532926"/>
            <a:ext cx="4866308" cy="1249553"/>
          </a:xfrm>
        </p:spPr>
        <p:txBody>
          <a:bodyPr>
            <a:normAutofit lnSpcReduction="10000"/>
          </a:bodyPr>
          <a:lstStyle/>
          <a:p>
            <a:pPr marL="177800" indent="-177800">
              <a:lnSpc>
                <a:spcPct val="100000"/>
              </a:lnSpc>
              <a:buClrTx/>
              <a:buFont typeface="Wingdings" panose="05000000000000000000" pitchFamily="2" charset="2"/>
              <a:buChar char="§"/>
            </a:pPr>
            <a:r>
              <a:rPr lang="de-DE" sz="1800" b="1" dirty="0"/>
              <a:t>Wer entscheidet über </a:t>
            </a:r>
            <a:r>
              <a:rPr lang="de-DE" sz="1800" b="1" dirty="0" err="1"/>
              <a:t>Scope</a:t>
            </a:r>
            <a:r>
              <a:rPr lang="de-DE" sz="1800" b="1" dirty="0"/>
              <a:t> und Budget?</a:t>
            </a:r>
          </a:p>
          <a:p>
            <a:pPr marL="177800" indent="-177800">
              <a:lnSpc>
                <a:spcPct val="100000"/>
              </a:lnSpc>
              <a:buClrTx/>
              <a:buFont typeface="Wingdings" panose="05000000000000000000" pitchFamily="2" charset="2"/>
              <a:buChar char="§"/>
            </a:pPr>
            <a:r>
              <a:rPr lang="de-DE" sz="1800" b="1" dirty="0"/>
              <a:t>Wer verfolgt Zielerreichung?</a:t>
            </a:r>
          </a:p>
          <a:p>
            <a:pPr marL="177800" indent="-177800">
              <a:lnSpc>
                <a:spcPct val="100000"/>
              </a:lnSpc>
              <a:buClrTx/>
              <a:buFont typeface="Wingdings" panose="05000000000000000000" pitchFamily="2" charset="2"/>
              <a:buChar char="§"/>
            </a:pPr>
            <a:r>
              <a:rPr lang="de-DE" sz="1800" b="1" dirty="0"/>
              <a:t>Wie erfolgt die Eskalation?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EBACFA9-A797-9CDC-3873-19D9D100B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B9EB5E1-8F02-8E2B-0C60-A7499A01AD08}"/>
              </a:ext>
            </a:extLst>
          </p:cNvPr>
          <p:cNvSpPr txBox="1"/>
          <p:nvPr/>
        </p:nvSpPr>
        <p:spPr>
          <a:xfrm>
            <a:off x="113417" y="2906231"/>
            <a:ext cx="5955724" cy="37526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de-DE" sz="2000" b="1" dirty="0"/>
              <a:t>Alle Anforderungen an das Projekt</a:t>
            </a:r>
            <a:br>
              <a:rPr lang="de-DE" sz="2000" b="1" dirty="0"/>
            </a:br>
            <a:r>
              <a:rPr lang="de-DE" sz="2000" b="1" dirty="0"/>
              <a:t>Simple </a:t>
            </a:r>
            <a:r>
              <a:rPr lang="de-DE" sz="2000" b="1" dirty="0" err="1"/>
              <a:t>ToDo</a:t>
            </a:r>
            <a:r>
              <a:rPr lang="de-DE" sz="2000" b="1" dirty="0"/>
              <a:t>-Liste oder Ticket-System</a:t>
            </a:r>
            <a:br>
              <a:rPr lang="de-DE" sz="2000" b="1" dirty="0"/>
            </a:br>
            <a:endParaRPr lang="de-DE" sz="2000" b="1" dirty="0"/>
          </a:p>
          <a:p>
            <a:r>
              <a:rPr lang="de-DE" b="1" dirty="0"/>
              <a:t>Die Baustellen- / </a:t>
            </a:r>
            <a:r>
              <a:rPr lang="de-DE" b="1" dirty="0" err="1"/>
              <a:t>ToDo</a:t>
            </a:r>
            <a:r>
              <a:rPr lang="de-DE" b="1" dirty="0"/>
              <a:t>-Liste:</a:t>
            </a:r>
          </a:p>
          <a:p>
            <a:pPr marL="342900" indent="-342900">
              <a:buFontTx/>
              <a:buChar char="-"/>
            </a:pPr>
            <a:r>
              <a:rPr lang="de-DE" sz="1600" b="1" dirty="0"/>
              <a:t>Was? Wann?</a:t>
            </a:r>
          </a:p>
          <a:p>
            <a:pPr marL="342900" indent="-342900">
              <a:buFontTx/>
              <a:buChar char="-"/>
            </a:pPr>
            <a:r>
              <a:rPr lang="de-DE" sz="1600" b="1" dirty="0"/>
              <a:t>Von Wem?  +Team</a:t>
            </a:r>
          </a:p>
          <a:p>
            <a:pPr marL="342900" indent="-342900">
              <a:buFontTx/>
              <a:buChar char="-"/>
            </a:pPr>
            <a:r>
              <a:rPr lang="de-DE" sz="1600" b="1" dirty="0"/>
              <a:t>Termin (Priorisierung)</a:t>
            </a:r>
          </a:p>
          <a:p>
            <a:pPr marL="342900" indent="-342900">
              <a:buFontTx/>
              <a:buChar char="-"/>
            </a:pPr>
            <a:r>
              <a:rPr lang="de-DE" sz="1600" b="1" dirty="0"/>
              <a:t>Status</a:t>
            </a:r>
          </a:p>
          <a:p>
            <a:pPr algn="ctr"/>
            <a:endParaRPr lang="de-DE" sz="2000" b="1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18705F9B-1A1D-C922-3368-B23ADEE9163E}"/>
              </a:ext>
            </a:extLst>
          </p:cNvPr>
          <p:cNvSpPr txBox="1"/>
          <p:nvPr/>
        </p:nvSpPr>
        <p:spPr>
          <a:xfrm>
            <a:off x="6150551" y="2537636"/>
            <a:ext cx="5955724" cy="381766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de-DE" sz="2000" b="1" dirty="0"/>
              <a:t>Regeltermine im Projekt</a:t>
            </a:r>
            <a:br>
              <a:rPr lang="de-DE" sz="2000" b="1" dirty="0"/>
            </a:br>
            <a:endParaRPr lang="de-DE" sz="2000" b="1" dirty="0"/>
          </a:p>
          <a:p>
            <a:pPr algn="ctr"/>
            <a:endParaRPr lang="de-DE" sz="2000" b="1" dirty="0"/>
          </a:p>
          <a:p>
            <a:pPr algn="ctr"/>
            <a:endParaRPr lang="de-DE" sz="2000" b="1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290A108-8825-85D9-DBE7-2C0ADE384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91" y="4748644"/>
            <a:ext cx="6137386" cy="2065852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196F2935-6AF1-4B68-036F-1AEBA36A1C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r="16625" b="12261"/>
          <a:stretch/>
        </p:blipFill>
        <p:spPr>
          <a:xfrm>
            <a:off x="6375613" y="3288254"/>
            <a:ext cx="5492537" cy="28670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6007653D-FFC7-30E1-1F5A-B773838E35E7}"/>
              </a:ext>
            </a:extLst>
          </p:cNvPr>
          <p:cNvSpPr txBox="1"/>
          <p:nvPr/>
        </p:nvSpPr>
        <p:spPr>
          <a:xfrm>
            <a:off x="9972675" y="5879054"/>
            <a:ext cx="177003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50" dirty="0"/>
              <a:t>(Auszug aus Projekthandbuch)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61439437-1386-78AF-439B-7AB6ACB81086}"/>
              </a:ext>
            </a:extLst>
          </p:cNvPr>
          <p:cNvSpPr txBox="1"/>
          <p:nvPr/>
        </p:nvSpPr>
        <p:spPr>
          <a:xfrm rot="1136759">
            <a:off x="10900716" y="2228450"/>
            <a:ext cx="1178528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</a:rPr>
              <a:t>Beispiel</a:t>
            </a:r>
          </a:p>
        </p:txBody>
      </p:sp>
    </p:spTree>
    <p:extLst>
      <p:ext uri="{BB962C8B-B14F-4D97-AF65-F5344CB8AC3E}">
        <p14:creationId xmlns:p14="http://schemas.microsoft.com/office/powerpoint/2010/main" val="942017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49E0F-75AB-BACD-6343-A81ABE059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912C6D-B17F-F3B5-1DB8-C09130C07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Der  Fokus heute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52D4F31-D15A-4928-E784-51ADD2A2E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Der richtige </a:t>
            </a:r>
            <a:r>
              <a:rPr lang="de-DE" dirty="0" err="1"/>
              <a:t>Scope</a:t>
            </a:r>
            <a:r>
              <a:rPr lang="de-DE" dirty="0"/>
              <a:t> .. 	immer mit Gesamtüberblick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Das richtige Vorgehen .. 	mit dem richtigen Mix von Agil und klassisch</a:t>
            </a:r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Sicherheit gewinnen .. 	nur über E2E Prozess-</a:t>
            </a:r>
            <a:r>
              <a:rPr lang="de-DE" dirty="0" err="1"/>
              <a:t>Testing</a:t>
            </a: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endParaRPr lang="de-DE" dirty="0"/>
          </a:p>
          <a:p>
            <a:pPr marL="177800" indent="-177800">
              <a:buClrTx/>
              <a:buFont typeface="Wingdings" panose="05000000000000000000" pitchFamily="2" charset="2"/>
              <a:buChar char="§"/>
              <a:tabLst>
                <a:tab pos="3584575" algn="l"/>
              </a:tabLst>
            </a:pPr>
            <a:r>
              <a:rPr lang="de-DE" dirty="0"/>
              <a:t>Die richtige Organisation .. 	damit es läuft wie geplant</a:t>
            </a:r>
          </a:p>
          <a:p>
            <a:pPr>
              <a:buClrTx/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0F4395F-2823-1142-4D96-1A7622497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410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98A131A1-E25E-2301-B964-1DFB3E93C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Das Podium zur offenen Diskussion</a:t>
            </a: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DEDED1F-7374-7DB5-CD64-C340831B6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endParaRPr lang="de-DE" dirty="0"/>
          </a:p>
          <a:p>
            <a:pPr marL="179388" indent="-179388">
              <a:buFont typeface="Wingdings" panose="05000000000000000000" pitchFamily="2" charset="2"/>
              <a:buChar char="§"/>
            </a:pPr>
            <a:r>
              <a:rPr lang="de-DE" dirty="0"/>
              <a:t>Wolfgang </a:t>
            </a:r>
            <a:r>
              <a:rPr lang="de-DE" dirty="0" err="1"/>
              <a:t>Hippich</a:t>
            </a:r>
            <a:r>
              <a:rPr lang="de-DE" dirty="0"/>
              <a:t>, All </a:t>
            </a:r>
            <a:r>
              <a:rPr lang="de-DE" dirty="0" err="1"/>
              <a:t>for</a:t>
            </a:r>
            <a:r>
              <a:rPr lang="de-DE" dirty="0"/>
              <a:t> One Steeb, Solution Architekt</a:t>
            </a:r>
          </a:p>
          <a:p>
            <a:pPr marL="179388" indent="-179388">
              <a:buFont typeface="Wingdings" panose="05000000000000000000" pitchFamily="2" charset="2"/>
              <a:buChar char="§"/>
            </a:pPr>
            <a:endParaRPr lang="de-DE" dirty="0"/>
          </a:p>
          <a:p>
            <a:pPr marL="179388" indent="-179388">
              <a:buFont typeface="Wingdings" panose="05000000000000000000" pitchFamily="2" charset="2"/>
              <a:buChar char="§"/>
            </a:pPr>
            <a:r>
              <a:rPr lang="de-DE" dirty="0"/>
              <a:t>Juan Lorca, </a:t>
            </a:r>
            <a:r>
              <a:rPr lang="de-DE" dirty="0" err="1"/>
              <a:t>Aproda</a:t>
            </a:r>
            <a:r>
              <a:rPr lang="de-DE" dirty="0"/>
              <a:t> AG, Bereichsleiter Projekte/ Mitglied der GF</a:t>
            </a:r>
          </a:p>
          <a:p>
            <a:pPr marL="179388" indent="-179388">
              <a:buFont typeface="Wingdings" panose="05000000000000000000" pitchFamily="2" charset="2"/>
              <a:buChar char="§"/>
            </a:pPr>
            <a:endParaRPr lang="de-DE" dirty="0"/>
          </a:p>
          <a:p>
            <a:pPr marL="179388" indent="-179388">
              <a:buFont typeface="Wingdings" panose="05000000000000000000" pitchFamily="2" charset="2"/>
              <a:buChar char="§"/>
            </a:pPr>
            <a:r>
              <a:rPr lang="de-DE" dirty="0"/>
              <a:t>Dr. Reinhard Große Wienker, i2s, Senior Consultant/Partner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64F4F0F-316D-2991-A087-8982CC1E1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440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/>
              <a:t>anhang</a:t>
            </a:r>
            <a:endParaRPr lang="en-GB" dirty="0"/>
          </a:p>
        </p:txBody>
      </p:sp>
      <p:pic>
        <p:nvPicPr>
          <p:cNvPr id="9" name="Bildplatzhalter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95" b="21095"/>
          <a:stretch>
            <a:fillRect/>
          </a:stretch>
        </p:blipFill>
        <p:spPr/>
      </p:pic>
      <p:sp>
        <p:nvSpPr>
          <p:cNvPr id="8" name="Textplatzhalter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e-CH" sz="1800" cap="small" dirty="0"/>
              <a:t>25 Jahre i2s</a:t>
            </a:r>
          </a:p>
          <a:p>
            <a:r>
              <a:rPr lang="de-CH" sz="1800" cap="small" dirty="0"/>
              <a:t>Working Session 2</a:t>
            </a:r>
            <a:endParaRPr lang="de-CH" cap="small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487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AB6743A-9916-19F4-A3C6-8D979DB67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Fragen zur  ERP Intro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1C56F382-58B2-3BDB-2B2C-7B7D825A8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endParaRPr lang="de-DE" sz="1600" dirty="0"/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Was sind die </a:t>
            </a:r>
            <a:r>
              <a:rPr lang="de-DE" sz="1600" dirty="0" err="1"/>
              <a:t>kritisch´sten</a:t>
            </a:r>
            <a:r>
              <a:rPr lang="de-DE" sz="1600" dirty="0"/>
              <a:t> Punkte bei der Einführung aus Ihrer Erfahrung heraus?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Wie funktioniert das fortlaufende </a:t>
            </a:r>
            <a:r>
              <a:rPr lang="de-DE" sz="1600" dirty="0" err="1"/>
              <a:t>Scope</a:t>
            </a:r>
            <a:r>
              <a:rPr lang="de-DE" sz="1600" dirty="0"/>
              <a:t>-Management in Ihren Projekten? 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Ist der „Organizational Change“ einer ERP-Einführung ausreichend vorbereitet und intern wahrgenommen/berücksichtigt?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Wird ausreichend getestet (Funktions- und Integrationstest) und wer initiiert/organisiert das ?</a:t>
            </a:r>
          </a:p>
        </p:txBody>
      </p:sp>
    </p:spTree>
    <p:extLst>
      <p:ext uri="{BB962C8B-B14F-4D97-AF65-F5344CB8AC3E}">
        <p14:creationId xmlns:p14="http://schemas.microsoft.com/office/powerpoint/2010/main" val="3647259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D43CF3D9-F4D5-366C-F65A-49864C20F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42202604-17F0-FFAB-A693-868FD63D8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Weitere Fragen zur  ERP Intro Challenges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DD2CA16E-44D0-EBA3-3C2D-CDC8A5324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endParaRPr lang="de-DE" sz="1600" dirty="0"/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Sind die intern nominierten ERP-/IT-Projektleiter ausreichend vorbereitet und erfahren für so ein Projekt?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Wie gut  sind die Kunden auf die oft anstehende Cloud-Thematik vorbereitet?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sz="1600" dirty="0"/>
              <a:t>Wie wird das </a:t>
            </a:r>
            <a:r>
              <a:rPr lang="de-DE" sz="1600" dirty="0" err="1"/>
              <a:t>TopThema</a:t>
            </a:r>
            <a:r>
              <a:rPr lang="de-DE" sz="1600" dirty="0"/>
              <a:t>  KI  schon in den laufenden Projekten in den </a:t>
            </a:r>
            <a:r>
              <a:rPr lang="de-DE" sz="1600" dirty="0" err="1"/>
              <a:t>Scope</a:t>
            </a:r>
            <a:r>
              <a:rPr lang="de-DE" sz="1600" dirty="0"/>
              <a:t> aufgenommen?/ </a:t>
            </a:r>
            <a:br>
              <a:rPr lang="de-DE" sz="1600" dirty="0"/>
            </a:br>
            <a:r>
              <a:rPr lang="de-DE" sz="1600" dirty="0"/>
              <a:t>In welchen Bereichen liegt der Fokus? 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3522551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2971800" y="1354138"/>
            <a:ext cx="6248400" cy="48768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CH"/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3557469" y="5038484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Buchhaltung</a:t>
            </a:r>
          </a:p>
        </p:txBody>
      </p:sp>
      <p:sp>
        <p:nvSpPr>
          <p:cNvPr id="6153" name="AutoShape 9"/>
          <p:cNvSpPr>
            <a:spLocks noChangeArrowheads="1"/>
          </p:cNvSpPr>
          <p:nvPr/>
        </p:nvSpPr>
        <p:spPr bwMode="auto">
          <a:xfrm>
            <a:off x="3000375" y="2345904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Einkauf</a:t>
            </a:r>
          </a:p>
        </p:txBody>
      </p:sp>
      <p:sp>
        <p:nvSpPr>
          <p:cNvPr id="6157" name="AutoShape 13"/>
          <p:cNvSpPr>
            <a:spLocks noChangeArrowheads="1"/>
          </p:cNvSpPr>
          <p:nvPr/>
        </p:nvSpPr>
        <p:spPr bwMode="auto">
          <a:xfrm>
            <a:off x="4295775" y="2349500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Fakturierung</a:t>
            </a:r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6096000" y="1354138"/>
            <a:ext cx="0" cy="487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2971800" y="3792538"/>
            <a:ext cx="624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5181600" y="6288089"/>
            <a:ext cx="191526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400" b="1"/>
              <a:t>Nutzen für den Kunden</a:t>
            </a:r>
            <a:endParaRPr lang="de-DE" altLang="de-DE" sz="1400" b="1" i="1"/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8631239" y="6238876"/>
            <a:ext cx="6110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400" b="1" i="1"/>
              <a:t>hoch</a:t>
            </a:r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 flipV="1">
            <a:off x="9144000" y="6230938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3019426" y="6238876"/>
            <a:ext cx="79861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400" b="1" i="1"/>
              <a:t>niedrig</a:t>
            </a: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1405599" y="3311383"/>
            <a:ext cx="156164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altLang="de-DE" sz="1400" b="1" dirty="0"/>
              <a:t>Auswirkung</a:t>
            </a:r>
          </a:p>
          <a:p>
            <a:pPr algn="r"/>
            <a:r>
              <a:rPr lang="de-DE" altLang="de-DE" sz="1400" b="1" dirty="0"/>
              <a:t>auf den</a:t>
            </a:r>
          </a:p>
          <a:p>
            <a:pPr algn="r"/>
            <a:r>
              <a:rPr lang="de-DE" altLang="de-DE" sz="1400" b="1" dirty="0"/>
              <a:t>Unternehmens-</a:t>
            </a:r>
          </a:p>
          <a:p>
            <a:pPr algn="r"/>
            <a:r>
              <a:rPr lang="de-DE" altLang="de-DE" sz="1400" b="1" dirty="0" err="1"/>
              <a:t>erfolg</a:t>
            </a:r>
            <a:endParaRPr lang="de-DE" altLang="de-DE" sz="1400" b="1" dirty="0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2119209" y="5903914"/>
            <a:ext cx="79861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altLang="de-DE" sz="1400" b="1" i="1"/>
              <a:t>niedrig</a:t>
            </a:r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2306760" y="1408114"/>
            <a:ext cx="61106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altLang="de-DE" sz="1400" b="1" i="1" dirty="0"/>
              <a:t>hoch</a:t>
            </a:r>
          </a:p>
        </p:txBody>
      </p:sp>
      <p:sp>
        <p:nvSpPr>
          <p:cNvPr id="6169" name="AutoShape 25"/>
          <p:cNvSpPr>
            <a:spLocks noChangeArrowheads="1"/>
          </p:cNvSpPr>
          <p:nvPr/>
        </p:nvSpPr>
        <p:spPr bwMode="auto">
          <a:xfrm>
            <a:off x="3071813" y="3141663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Führung /</a:t>
            </a:r>
          </a:p>
          <a:p>
            <a:pPr algn="ctr"/>
            <a:r>
              <a:rPr lang="de-DE" altLang="de-DE" sz="1400" b="1"/>
              <a:t>HRM</a:t>
            </a:r>
          </a:p>
        </p:txBody>
      </p:sp>
      <p:sp>
        <p:nvSpPr>
          <p:cNvPr id="6177" name="AutoShape 33"/>
          <p:cNvSpPr>
            <a:spLocks noChangeArrowheads="1"/>
          </p:cNvSpPr>
          <p:nvPr/>
        </p:nvSpPr>
        <p:spPr bwMode="auto">
          <a:xfrm>
            <a:off x="7319963" y="4725988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Logistik</a:t>
            </a:r>
          </a:p>
        </p:txBody>
      </p:sp>
      <p:sp>
        <p:nvSpPr>
          <p:cNvPr id="6182" name="AutoShape 38"/>
          <p:cNvSpPr>
            <a:spLocks noChangeArrowheads="1"/>
          </p:cNvSpPr>
          <p:nvPr/>
        </p:nvSpPr>
        <p:spPr bwMode="auto">
          <a:xfrm>
            <a:off x="6532563" y="2894013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Innovations-</a:t>
            </a:r>
          </a:p>
          <a:p>
            <a:pPr algn="ctr"/>
            <a:r>
              <a:rPr lang="de-DE" altLang="de-DE" sz="1400" b="1"/>
              <a:t>prozess</a:t>
            </a:r>
          </a:p>
        </p:txBody>
      </p:sp>
      <p:sp>
        <p:nvSpPr>
          <p:cNvPr id="6184" name="AutoShape 40"/>
          <p:cNvSpPr>
            <a:spLocks noChangeArrowheads="1"/>
          </p:cNvSpPr>
          <p:nvPr/>
        </p:nvSpPr>
        <p:spPr bwMode="auto">
          <a:xfrm>
            <a:off x="7308850" y="1794590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Bestell-</a:t>
            </a:r>
          </a:p>
          <a:p>
            <a:pPr algn="ctr"/>
            <a:r>
              <a:rPr lang="de-DE" altLang="de-DE" sz="1400" b="1"/>
              <a:t>abwicklung</a:t>
            </a:r>
          </a:p>
        </p:txBody>
      </p:sp>
      <p:sp>
        <p:nvSpPr>
          <p:cNvPr id="6186" name="AutoShape 42"/>
          <p:cNvSpPr>
            <a:spLocks noChangeArrowheads="1"/>
          </p:cNvSpPr>
          <p:nvPr/>
        </p:nvSpPr>
        <p:spPr bwMode="auto">
          <a:xfrm>
            <a:off x="6096000" y="2205038"/>
            <a:ext cx="1265238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Vertrieb +</a:t>
            </a:r>
          </a:p>
          <a:p>
            <a:pPr algn="ctr"/>
            <a:r>
              <a:rPr lang="de-DE" altLang="de-DE" sz="1400" b="1"/>
              <a:t>Marketing</a:t>
            </a:r>
          </a:p>
        </p:txBody>
      </p:sp>
      <p:sp>
        <p:nvSpPr>
          <p:cNvPr id="6188" name="AutoShape 44"/>
          <p:cNvSpPr>
            <a:spLocks noChangeArrowheads="1"/>
          </p:cNvSpPr>
          <p:nvPr/>
        </p:nvSpPr>
        <p:spPr bwMode="auto">
          <a:xfrm>
            <a:off x="7783514" y="4005263"/>
            <a:ext cx="1265237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Mehrwert-</a:t>
            </a:r>
          </a:p>
          <a:p>
            <a:pPr algn="ctr"/>
            <a:r>
              <a:rPr lang="de-DE" altLang="de-DE" sz="1400" b="1"/>
              <a:t>Services</a:t>
            </a:r>
          </a:p>
        </p:txBody>
      </p:sp>
      <p:sp>
        <p:nvSpPr>
          <p:cNvPr id="6190" name="AutoShape 46"/>
          <p:cNvSpPr>
            <a:spLocks noChangeArrowheads="1"/>
          </p:cNvSpPr>
          <p:nvPr/>
        </p:nvSpPr>
        <p:spPr bwMode="auto">
          <a:xfrm>
            <a:off x="5880100" y="5230813"/>
            <a:ext cx="1265238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Qualitäts-</a:t>
            </a:r>
          </a:p>
          <a:p>
            <a:pPr algn="ctr"/>
            <a:r>
              <a:rPr lang="de-DE" altLang="de-DE" sz="1400" b="1"/>
              <a:t>management</a:t>
            </a:r>
          </a:p>
        </p:txBody>
      </p:sp>
      <p:sp>
        <p:nvSpPr>
          <p:cNvPr id="6199" name="Line 55"/>
          <p:cNvSpPr>
            <a:spLocks noChangeShapeType="1"/>
          </p:cNvSpPr>
          <p:nvPr/>
        </p:nvSpPr>
        <p:spPr bwMode="auto">
          <a:xfrm rot="16200000" flipV="1">
            <a:off x="2781300" y="1243013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  <p:sp>
        <p:nvSpPr>
          <p:cNvPr id="6213" name="Rectangle 69"/>
          <p:cNvSpPr>
            <a:spLocks noChangeArrowheads="1"/>
          </p:cNvSpPr>
          <p:nvPr/>
        </p:nvSpPr>
        <p:spPr bwMode="auto">
          <a:xfrm>
            <a:off x="829342" y="274638"/>
            <a:ext cx="1026396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de-DE" altLang="de-DE" sz="2400" dirty="0"/>
              <a:t>Unterstützung zur </a:t>
            </a:r>
            <a:r>
              <a:rPr lang="de-DE" altLang="de-DE" sz="2400" dirty="0" err="1"/>
              <a:t>Scope</a:t>
            </a:r>
            <a:r>
              <a:rPr lang="de-DE" altLang="de-DE" sz="2400" dirty="0"/>
              <a:t>-Klärung: </a:t>
            </a:r>
            <a:br>
              <a:rPr lang="de-DE" altLang="de-DE" sz="2400" dirty="0"/>
            </a:br>
            <a:r>
              <a:rPr lang="de-DE" altLang="de-DE" sz="2400" dirty="0"/>
              <a:t>Geschäftsprozessportfolio zur Klärung von Relevanz</a:t>
            </a:r>
          </a:p>
        </p:txBody>
      </p:sp>
      <p:sp>
        <p:nvSpPr>
          <p:cNvPr id="6214" name="AutoShape 70"/>
          <p:cNvSpPr>
            <a:spLocks noChangeArrowheads="1"/>
          </p:cNvSpPr>
          <p:nvPr/>
        </p:nvSpPr>
        <p:spPr bwMode="auto">
          <a:xfrm>
            <a:off x="5232400" y="3141663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Stammdaten-</a:t>
            </a:r>
          </a:p>
          <a:p>
            <a:pPr algn="ctr"/>
            <a:r>
              <a:rPr lang="de-DE" altLang="de-DE" sz="1400" b="1"/>
              <a:t>management</a:t>
            </a:r>
          </a:p>
        </p:txBody>
      </p:sp>
      <p:sp>
        <p:nvSpPr>
          <p:cNvPr id="6215" name="AutoShape 71"/>
          <p:cNvSpPr>
            <a:spLocks noChangeArrowheads="1"/>
          </p:cNvSpPr>
          <p:nvPr/>
        </p:nvSpPr>
        <p:spPr bwMode="auto">
          <a:xfrm>
            <a:off x="4656138" y="4581525"/>
            <a:ext cx="1219200" cy="533400"/>
          </a:xfrm>
          <a:prstGeom prst="flowChartAlternateProcess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 altLang="de-DE" sz="1400" b="1"/>
              <a:t>Aktionärs-</a:t>
            </a:r>
          </a:p>
          <a:p>
            <a:pPr algn="ctr"/>
            <a:r>
              <a:rPr lang="de-DE" altLang="de-DE" sz="1400" b="1"/>
              <a:t>verwaltung</a:t>
            </a:r>
          </a:p>
        </p:txBody>
      </p:sp>
      <p:sp>
        <p:nvSpPr>
          <p:cNvPr id="30" name="Textfeld 29"/>
          <p:cNvSpPr txBox="1"/>
          <p:nvPr/>
        </p:nvSpPr>
        <p:spPr>
          <a:xfrm rot="2683416">
            <a:off x="7968062" y="1744106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rgbClr val="993300"/>
                </a:solidFill>
              </a:rPr>
              <a:t>Perfektionieren</a:t>
            </a:r>
          </a:p>
        </p:txBody>
      </p:sp>
      <p:sp>
        <p:nvSpPr>
          <p:cNvPr id="31" name="Textfeld 30"/>
          <p:cNvSpPr txBox="1"/>
          <p:nvPr/>
        </p:nvSpPr>
        <p:spPr>
          <a:xfrm rot="2683416">
            <a:off x="2853946" y="5495851"/>
            <a:ext cx="1172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dirty="0">
                <a:solidFill>
                  <a:srgbClr val="993300"/>
                </a:solidFill>
              </a:rPr>
              <a:t>Kosten</a:t>
            </a:r>
            <a:br>
              <a:rPr lang="de-DE" sz="1400" dirty="0">
                <a:solidFill>
                  <a:srgbClr val="993300"/>
                </a:solidFill>
              </a:rPr>
            </a:br>
            <a:r>
              <a:rPr lang="de-DE" sz="1400" dirty="0">
                <a:solidFill>
                  <a:srgbClr val="993300"/>
                </a:solidFill>
              </a:rPr>
              <a:t>minimieren</a:t>
            </a:r>
          </a:p>
        </p:txBody>
      </p:sp>
      <p:sp>
        <p:nvSpPr>
          <p:cNvPr id="32" name="Textfeld 31"/>
          <p:cNvSpPr txBox="1"/>
          <p:nvPr/>
        </p:nvSpPr>
        <p:spPr>
          <a:xfrm rot="18977198">
            <a:off x="2931099" y="1489360"/>
            <a:ext cx="11144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dirty="0">
                <a:solidFill>
                  <a:srgbClr val="993300"/>
                </a:solidFill>
              </a:rPr>
              <a:t>Effizienz/</a:t>
            </a:r>
            <a:br>
              <a:rPr lang="de-DE" sz="1400" dirty="0">
                <a:solidFill>
                  <a:srgbClr val="993300"/>
                </a:solidFill>
              </a:rPr>
            </a:br>
            <a:r>
              <a:rPr lang="de-DE" sz="1400" dirty="0">
                <a:solidFill>
                  <a:srgbClr val="993300"/>
                </a:solidFill>
              </a:rPr>
              <a:t>Effektivität</a:t>
            </a:r>
            <a:br>
              <a:rPr lang="de-DE" sz="1400" dirty="0">
                <a:solidFill>
                  <a:srgbClr val="993300"/>
                </a:solidFill>
              </a:rPr>
            </a:br>
            <a:r>
              <a:rPr lang="de-DE" sz="1400" dirty="0">
                <a:solidFill>
                  <a:srgbClr val="993300"/>
                </a:solidFill>
              </a:rPr>
              <a:t>steigern</a:t>
            </a:r>
          </a:p>
        </p:txBody>
      </p:sp>
      <p:sp>
        <p:nvSpPr>
          <p:cNvPr id="33" name="Textfeld 32"/>
          <p:cNvSpPr txBox="1"/>
          <p:nvPr/>
        </p:nvSpPr>
        <p:spPr>
          <a:xfrm rot="18977198">
            <a:off x="7906844" y="5255287"/>
            <a:ext cx="140294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dirty="0">
                <a:solidFill>
                  <a:srgbClr val="993300"/>
                </a:solidFill>
              </a:rPr>
              <a:t>kunden-</a:t>
            </a:r>
            <a:br>
              <a:rPr lang="de-DE" sz="1400" dirty="0">
                <a:solidFill>
                  <a:srgbClr val="993300"/>
                </a:solidFill>
              </a:rPr>
            </a:br>
            <a:r>
              <a:rPr lang="de-DE" sz="1400" dirty="0">
                <a:solidFill>
                  <a:srgbClr val="993300"/>
                </a:solidFill>
              </a:rPr>
              <a:t>spezifisch</a:t>
            </a:r>
            <a:br>
              <a:rPr lang="de-DE" sz="1400" dirty="0">
                <a:solidFill>
                  <a:srgbClr val="993300"/>
                </a:solidFill>
              </a:rPr>
            </a:br>
            <a:r>
              <a:rPr lang="de-DE" sz="1400" dirty="0">
                <a:solidFill>
                  <a:srgbClr val="993300"/>
                </a:solidFill>
              </a:rPr>
              <a:t>differenzieren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D5D59DEC-C28C-C009-71F6-A9AD6985D945}"/>
              </a:ext>
            </a:extLst>
          </p:cNvPr>
          <p:cNvSpPr txBox="1"/>
          <p:nvPr/>
        </p:nvSpPr>
        <p:spPr>
          <a:xfrm rot="1136759">
            <a:off x="9006401" y="1303443"/>
            <a:ext cx="1178528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</a:rPr>
              <a:t>Beispiel</a:t>
            </a:r>
          </a:p>
        </p:txBody>
      </p:sp>
    </p:spTree>
    <p:extLst>
      <p:ext uri="{BB962C8B-B14F-4D97-AF65-F5344CB8AC3E}">
        <p14:creationId xmlns:p14="http://schemas.microsoft.com/office/powerpoint/2010/main" val="13720714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C1C93EF2-4785-427F-84A5-F1666490E9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1023</Words>
  <Application>Microsoft Office PowerPoint</Application>
  <PresentationFormat>Breitbild</PresentationFormat>
  <Paragraphs>247</Paragraphs>
  <Slides>19</Slides>
  <Notes>4</Notes>
  <HiddenSlides>4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7" baseType="lpstr">
      <vt:lpstr>Arial</vt:lpstr>
      <vt:lpstr>Calibri</vt:lpstr>
      <vt:lpstr>Symbol</vt:lpstr>
      <vt:lpstr>Tw Cen MT</vt:lpstr>
      <vt:lpstr>Tw Cen MT Condensed</vt:lpstr>
      <vt:lpstr>Wingdings</vt:lpstr>
      <vt:lpstr>Wingdings 3</vt:lpstr>
      <vt:lpstr>Integral</vt:lpstr>
      <vt:lpstr>Working Session 2 –  IT- und ERP-Projekte ohne Kopfweh  – ist das überhaupt möglich?</vt:lpstr>
      <vt:lpstr>Woher dieser Titel:  Die i2s-Abschlussfolie seit 25 Jahren</vt:lpstr>
      <vt:lpstr>Faktoren für ein Erfolgreiches IT-projekt –  die etwas umfangreichere i2s Projektsicht</vt:lpstr>
      <vt:lpstr>Der  Fokus heute</vt:lpstr>
      <vt:lpstr>Scope Definition – High Level  Hier im Vergleich zum ERP-Marktangebot (idealisierT)</vt:lpstr>
      <vt:lpstr>SCOPE Definition - Detail Level:  Die BPML (Business Process master List) - seit 25 Jahren unersetzlich</vt:lpstr>
      <vt:lpstr>Der  Fokus heute</vt:lpstr>
      <vt:lpstr>Projektmanagement: Klassisch vs. Agile Kein Widerspruch, mehr ein zusammen</vt:lpstr>
      <vt:lpstr>Der  Fokus heute</vt:lpstr>
      <vt:lpstr>Testing - unit, Integration, System, Acceptance</vt:lpstr>
      <vt:lpstr>Produktreview – end2End Prozessabnahmen</vt:lpstr>
      <vt:lpstr>Der  Fokus heute</vt:lpstr>
      <vt:lpstr>Projektorganisation – einfach, Transparent</vt:lpstr>
      <vt:lpstr>Der  Fokus heute</vt:lpstr>
      <vt:lpstr>Das Podium zur offenen Diskussion</vt:lpstr>
      <vt:lpstr>anhang</vt:lpstr>
      <vt:lpstr>Fragen zur  ERP Intro</vt:lpstr>
      <vt:lpstr>Weitere Fragen zur  ERP Intro Challenges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Scherer Eric</dc:creator>
  <cp:lastModifiedBy>Reinhard Große Wienker (RGW Consult)</cp:lastModifiedBy>
  <cp:revision>969</cp:revision>
  <cp:lastPrinted>2017-07-02T18:45:24Z</cp:lastPrinted>
  <dcterms:created xsi:type="dcterms:W3CDTF">2014-11-03T17:02:10Z</dcterms:created>
  <dcterms:modified xsi:type="dcterms:W3CDTF">2025-03-25T13:29:17Z</dcterms:modified>
</cp:coreProperties>
</file>