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sldIdLst>
    <p:sldId id="849" r:id="rId2"/>
    <p:sldId id="487" r:id="rId3"/>
    <p:sldId id="2076136652" r:id="rId4"/>
    <p:sldId id="496" r:id="rId5"/>
    <p:sldId id="4936" r:id="rId6"/>
    <p:sldId id="4937" r:id="rId7"/>
    <p:sldId id="499" r:id="rId8"/>
    <p:sldId id="563" r:id="rId9"/>
    <p:sldId id="489" r:id="rId10"/>
    <p:sldId id="2076136663" r:id="rId11"/>
    <p:sldId id="2076136662" r:id="rId12"/>
    <p:sldId id="613" r:id="rId13"/>
    <p:sldId id="560" r:id="rId14"/>
    <p:sldId id="260" r:id="rId15"/>
    <p:sldId id="4935" r:id="rId16"/>
  </p:sldIdLst>
  <p:sldSz cx="12192000" cy="6858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2692">
          <p15:clr>
            <a:srgbClr val="A4A3A4"/>
          </p15:clr>
        </p15:guide>
        <p15:guide id="4" pos="7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FF00"/>
    <a:srgbClr val="48E8FE"/>
    <a:srgbClr val="FF33CC"/>
    <a:srgbClr val="FFEAA7"/>
    <a:srgbClr val="FFD961"/>
    <a:srgbClr val="FFFE66"/>
    <a:srgbClr val="4549FD"/>
    <a:srgbClr val="C0504D"/>
    <a:srgbClr val="D2D2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89" autoAdjust="0"/>
    <p:restoredTop sz="82723" autoAdjust="0"/>
  </p:normalViewPr>
  <p:slideViewPr>
    <p:cSldViewPr snapToGrid="0">
      <p:cViewPr varScale="1">
        <p:scale>
          <a:sx n="107" d="100"/>
          <a:sy n="107" d="100"/>
        </p:scale>
        <p:origin x="126" y="642"/>
      </p:cViewPr>
      <p:guideLst>
        <p:guide orient="horz" pos="2160"/>
        <p:guide pos="3840"/>
        <p:guide orient="horz" pos="2692"/>
        <p:guide pos="729"/>
      </p:guideLst>
    </p:cSldViewPr>
  </p:slideViewPr>
  <p:outlineViewPr>
    <p:cViewPr>
      <p:scale>
        <a:sx n="33" d="100"/>
        <a:sy n="33" d="100"/>
      </p:scale>
      <p:origin x="0" y="59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9F37B094-5C43-4798-ACA0-EC2EE9129ABA}" type="datetimeFigureOut">
              <a:rPr lang="de-CH" smtClean="0"/>
              <a:t>19.10.2023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B6D1F225-970B-457C-8227-F320295DAD4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74544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A167DB3-9393-4683-BCF7-11EC35A40B32}" type="slidenum">
              <a:rPr lang="en-US" altLang="de-DE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US" altLang="de-DE">
              <a:latin typeface="Arial" panose="020B0604020202020204" pitchFamily="34" charset="0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41288" y="768350"/>
            <a:ext cx="6819900" cy="3836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6150" y="4860925"/>
            <a:ext cx="5207000" cy="4605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de-DE" alt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7911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20360D-F1FB-4DA6-BEF5-E30EB5008E1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704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T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TI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0D5B99F-2F33-4B4E-8D3B-47258DEF165F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D2D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Grafik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600" y="-14243"/>
            <a:ext cx="4100400" cy="3218854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3" y="-283875"/>
            <a:ext cx="4100400" cy="2919278"/>
          </a:xfrm>
          <a:prstGeom prst="rect">
            <a:avLst/>
          </a:prstGeom>
        </p:spPr>
      </p:pic>
      <p:pic>
        <p:nvPicPr>
          <p:cNvPr id="17" name="Grafik 16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7"/>
          <a:stretch/>
        </p:blipFill>
        <p:spPr>
          <a:xfrm>
            <a:off x="-12633" y="2369528"/>
            <a:ext cx="4100400" cy="2268000"/>
          </a:xfrm>
          <a:prstGeom prst="rect">
            <a:avLst/>
          </a:prstGeom>
        </p:spPr>
      </p:pic>
      <p:pic>
        <p:nvPicPr>
          <p:cNvPr id="18" name="Grafik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767" y="2107751"/>
            <a:ext cx="4100400" cy="2529779"/>
          </a:xfrm>
          <a:prstGeom prst="rect">
            <a:avLst/>
          </a:prstGeom>
        </p:spPr>
      </p:pic>
      <p:pic>
        <p:nvPicPr>
          <p:cNvPr id="19" name="Grafik 1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875" y="-572070"/>
            <a:ext cx="4100400" cy="2941301"/>
          </a:xfrm>
          <a:prstGeom prst="rect">
            <a:avLst/>
          </a:prstGeom>
        </p:spPr>
      </p:pic>
      <p:pic>
        <p:nvPicPr>
          <p:cNvPr id="20" name="Grafik 19"/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4"/>
          <a:stretch/>
        </p:blipFill>
        <p:spPr>
          <a:xfrm>
            <a:off x="8188168" y="2371908"/>
            <a:ext cx="4063845" cy="22656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DD34D-E94A-4012-949E-DA6623D260C2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763802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4821B-38F2-4221-B495-16BBC351E847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D2D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1600" y="-14243"/>
            <a:ext cx="4100400" cy="3218854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3" y="-283875"/>
            <a:ext cx="4100400" cy="2919278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57"/>
          <a:stretch/>
        </p:blipFill>
        <p:spPr>
          <a:xfrm>
            <a:off x="-12633" y="2351528"/>
            <a:ext cx="4100400" cy="2268000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767" y="2089751"/>
            <a:ext cx="4100400" cy="2529779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875" y="-572070"/>
            <a:ext cx="4100400" cy="2941301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4"/>
          <a:stretch/>
        </p:blipFill>
        <p:spPr>
          <a:xfrm>
            <a:off x="8188167" y="2351528"/>
            <a:ext cx="4100400" cy="228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91763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31536-2C93-4207-9DEA-42A016529895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rgbClr val="D2D2A4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rgbClr val="D2D2A4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A44F8-980D-4834-A0C2-B1D6F143B789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26AAB-0228-41E4-8A17-A273E0A24500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E1EFE-7090-410F-865E-24C43B7AB76C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7BC92-9B8F-45B4-972B-541747498563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rgbClr val="D2D2A4"/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1A07-FC0A-4CBF-9942-685BAAD86384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37975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0FC04-FF46-42C4-A3C8-D85912E423B7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2" y="762000"/>
            <a:ext cx="7581900" cy="5410200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29479-D4C8-4335-8E36-5756F985DD28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42933" y="6470704"/>
            <a:ext cx="5901459" cy="27432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el und 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sz="quarter"/>
          </p:nvPr>
        </p:nvSpPr>
        <p:spPr>
          <a:xfrm>
            <a:off x="609600" y="274641"/>
            <a:ext cx="10972800" cy="706437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09600" y="1125538"/>
            <a:ext cx="5384800" cy="2424112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6197600" y="1125538"/>
            <a:ext cx="5384800" cy="2424112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609600" y="3702053"/>
            <a:ext cx="5384800" cy="2424113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7600" y="3702053"/>
            <a:ext cx="5384800" cy="2424113"/>
          </a:xfrm>
        </p:spPr>
        <p:txBody>
          <a:bodyPr/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562380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917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6757547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27217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048532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87375" y="692150"/>
            <a:ext cx="9145588" cy="36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de-CH" noProof="0" dirty="0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0"/>
          </p:nvPr>
        </p:nvSpPr>
        <p:spPr>
          <a:xfrm>
            <a:off x="587375" y="1989138"/>
            <a:ext cx="9145588" cy="4140200"/>
          </a:xfrm>
        </p:spPr>
        <p:txBody>
          <a:bodyPr/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CH" noProof="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noProof="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5B4E9-0313-4949-9CA1-0E585048ABAC}" type="slidenum">
              <a:rPr lang="de-CH" noProof="0" smtClean="0"/>
              <a:pPr/>
              <a:t>‹Nr.›</a:t>
            </a:fld>
            <a:endParaRPr lang="de-CH" noProof="0" dirty="0"/>
          </a:p>
        </p:txBody>
      </p:sp>
      <p:sp>
        <p:nvSpPr>
          <p:cNvPr id="8" name="Textplatzhalter 9"/>
          <p:cNvSpPr>
            <a:spLocks noGrp="1"/>
          </p:cNvSpPr>
          <p:nvPr>
            <p:ph type="body" sz="quarter" idx="20"/>
          </p:nvPr>
        </p:nvSpPr>
        <p:spPr>
          <a:xfrm>
            <a:off x="586800" y="1090800"/>
            <a:ext cx="11016000" cy="360000"/>
          </a:xfrm>
        </p:spPr>
        <p:txBody>
          <a:bodyPr tIns="18000"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0" baseline="0">
                <a:solidFill>
                  <a:schemeClr val="accent1"/>
                </a:solidFill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2pPr>
            <a:lvl3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3pPr>
            <a:lvl4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4pPr>
            <a:lvl5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0" baseline="0">
                <a:solidFill>
                  <a:schemeClr val="accent1"/>
                </a:solidFill>
              </a:defRPr>
            </a:lvl5pPr>
            <a:lvl6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6pPr>
            <a:lvl7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7pPr>
            <a:lvl8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8pPr>
            <a:lvl9pPr marL="0" indent="0">
              <a:lnSpc>
                <a:spcPct val="90000"/>
              </a:lnSpc>
              <a:spcBef>
                <a:spcPts val="0"/>
              </a:spcBef>
              <a:buNone/>
              <a:defRPr sz="2400" b="0" baseline="0">
                <a:solidFill>
                  <a:schemeClr val="accent1"/>
                </a:solidFill>
              </a:defRPr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467176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7594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9" y="1656678"/>
            <a:ext cx="9720073" cy="4652682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30" y="6470704"/>
            <a:ext cx="2154143" cy="2743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506A293-A6EB-4F25-8017-07DD3CF07497}" type="datetime1">
              <a:rPr lang="en-US" smtClean="0"/>
              <a:t>10/19/2023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529979"/>
            <a:ext cx="0" cy="914400"/>
          </a:xfrm>
          <a:prstGeom prst="line">
            <a:avLst/>
          </a:prstGeom>
          <a:ln w="19050">
            <a:solidFill>
              <a:srgbClr val="D2D2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" name="Gruppieren 70"/>
          <p:cNvGrpSpPr>
            <a:grpSpLocks noChangeAspect="1"/>
          </p:cNvGrpSpPr>
          <p:nvPr userDrawn="1"/>
        </p:nvGrpSpPr>
        <p:grpSpPr>
          <a:xfrm>
            <a:off x="10929939" y="4805365"/>
            <a:ext cx="966788" cy="1503363"/>
            <a:chOff x="10929938" y="4805363"/>
            <a:chExt cx="966788" cy="1503363"/>
          </a:xfrm>
          <a:solidFill>
            <a:srgbClr val="D2D2A4"/>
          </a:solidFill>
        </p:grpSpPr>
        <p:sp>
          <p:nvSpPr>
            <p:cNvPr id="12" name="Freeform 6"/>
            <p:cNvSpPr>
              <a:spLocks/>
            </p:cNvSpPr>
            <p:nvPr userDrawn="1"/>
          </p:nvSpPr>
          <p:spPr bwMode="auto">
            <a:xfrm>
              <a:off x="11423651" y="4805363"/>
              <a:ext cx="82550" cy="144463"/>
            </a:xfrm>
            <a:custGeom>
              <a:avLst/>
              <a:gdLst>
                <a:gd name="T0" fmla="*/ 61 w 209"/>
                <a:gd name="T1" fmla="*/ 0 h 364"/>
                <a:gd name="T2" fmla="*/ 86 w 209"/>
                <a:gd name="T3" fmla="*/ 23 h 364"/>
                <a:gd name="T4" fmla="*/ 113 w 209"/>
                <a:gd name="T5" fmla="*/ 52 h 364"/>
                <a:gd name="T6" fmla="*/ 138 w 209"/>
                <a:gd name="T7" fmla="*/ 86 h 364"/>
                <a:gd name="T8" fmla="*/ 160 w 209"/>
                <a:gd name="T9" fmla="*/ 127 h 364"/>
                <a:gd name="T10" fmla="*/ 178 w 209"/>
                <a:gd name="T11" fmla="*/ 169 h 364"/>
                <a:gd name="T12" fmla="*/ 193 w 209"/>
                <a:gd name="T13" fmla="*/ 215 h 364"/>
                <a:gd name="T14" fmla="*/ 204 w 209"/>
                <a:gd name="T15" fmla="*/ 264 h 364"/>
                <a:gd name="T16" fmla="*/ 209 w 209"/>
                <a:gd name="T17" fmla="*/ 311 h 364"/>
                <a:gd name="T18" fmla="*/ 206 w 209"/>
                <a:gd name="T19" fmla="*/ 360 h 364"/>
                <a:gd name="T20" fmla="*/ 182 w 209"/>
                <a:gd name="T21" fmla="*/ 364 h 364"/>
                <a:gd name="T22" fmla="*/ 159 w 209"/>
                <a:gd name="T23" fmla="*/ 364 h 364"/>
                <a:gd name="T24" fmla="*/ 136 w 209"/>
                <a:gd name="T25" fmla="*/ 361 h 364"/>
                <a:gd name="T26" fmla="*/ 115 w 209"/>
                <a:gd name="T27" fmla="*/ 352 h 364"/>
                <a:gd name="T28" fmla="*/ 98 w 209"/>
                <a:gd name="T29" fmla="*/ 339 h 364"/>
                <a:gd name="T30" fmla="*/ 88 w 209"/>
                <a:gd name="T31" fmla="*/ 339 h 364"/>
                <a:gd name="T32" fmla="*/ 81 w 209"/>
                <a:gd name="T33" fmla="*/ 338 h 364"/>
                <a:gd name="T34" fmla="*/ 76 w 209"/>
                <a:gd name="T35" fmla="*/ 333 h 364"/>
                <a:gd name="T36" fmla="*/ 72 w 209"/>
                <a:gd name="T37" fmla="*/ 327 h 364"/>
                <a:gd name="T38" fmla="*/ 68 w 209"/>
                <a:gd name="T39" fmla="*/ 322 h 364"/>
                <a:gd name="T40" fmla="*/ 61 w 209"/>
                <a:gd name="T41" fmla="*/ 313 h 364"/>
                <a:gd name="T42" fmla="*/ 38 w 209"/>
                <a:gd name="T43" fmla="*/ 287 h 364"/>
                <a:gd name="T44" fmla="*/ 20 w 209"/>
                <a:gd name="T45" fmla="*/ 259 h 364"/>
                <a:gd name="T46" fmla="*/ 8 w 209"/>
                <a:gd name="T47" fmla="*/ 230 h 364"/>
                <a:gd name="T48" fmla="*/ 3 w 209"/>
                <a:gd name="T49" fmla="*/ 199 h 364"/>
                <a:gd name="T50" fmla="*/ 0 w 209"/>
                <a:gd name="T51" fmla="*/ 169 h 364"/>
                <a:gd name="T52" fmla="*/ 4 w 209"/>
                <a:gd name="T53" fmla="*/ 137 h 364"/>
                <a:gd name="T54" fmla="*/ 10 w 209"/>
                <a:gd name="T55" fmla="*/ 106 h 364"/>
                <a:gd name="T56" fmla="*/ 19 w 209"/>
                <a:gd name="T57" fmla="*/ 75 h 364"/>
                <a:gd name="T58" fmla="*/ 31 w 209"/>
                <a:gd name="T59" fmla="*/ 43 h 364"/>
                <a:gd name="T60" fmla="*/ 45 w 209"/>
                <a:gd name="T61" fmla="*/ 12 h 364"/>
                <a:gd name="T62" fmla="*/ 61 w 209"/>
                <a:gd name="T63" fmla="*/ 25 h 364"/>
                <a:gd name="T64" fmla="*/ 61 w 209"/>
                <a:gd name="T65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9" h="364">
                  <a:moveTo>
                    <a:pt x="61" y="0"/>
                  </a:moveTo>
                  <a:lnTo>
                    <a:pt x="86" y="23"/>
                  </a:lnTo>
                  <a:lnTo>
                    <a:pt x="113" y="52"/>
                  </a:lnTo>
                  <a:lnTo>
                    <a:pt x="138" y="86"/>
                  </a:lnTo>
                  <a:lnTo>
                    <a:pt x="160" y="127"/>
                  </a:lnTo>
                  <a:lnTo>
                    <a:pt x="178" y="169"/>
                  </a:lnTo>
                  <a:lnTo>
                    <a:pt x="193" y="215"/>
                  </a:lnTo>
                  <a:lnTo>
                    <a:pt x="204" y="264"/>
                  </a:lnTo>
                  <a:lnTo>
                    <a:pt x="209" y="311"/>
                  </a:lnTo>
                  <a:lnTo>
                    <a:pt x="206" y="360"/>
                  </a:lnTo>
                  <a:lnTo>
                    <a:pt x="182" y="364"/>
                  </a:lnTo>
                  <a:lnTo>
                    <a:pt x="159" y="364"/>
                  </a:lnTo>
                  <a:lnTo>
                    <a:pt x="136" y="361"/>
                  </a:lnTo>
                  <a:lnTo>
                    <a:pt x="115" y="352"/>
                  </a:lnTo>
                  <a:lnTo>
                    <a:pt x="98" y="339"/>
                  </a:lnTo>
                  <a:lnTo>
                    <a:pt x="88" y="339"/>
                  </a:lnTo>
                  <a:lnTo>
                    <a:pt x="81" y="338"/>
                  </a:lnTo>
                  <a:lnTo>
                    <a:pt x="76" y="333"/>
                  </a:lnTo>
                  <a:lnTo>
                    <a:pt x="72" y="327"/>
                  </a:lnTo>
                  <a:lnTo>
                    <a:pt x="68" y="322"/>
                  </a:lnTo>
                  <a:lnTo>
                    <a:pt x="61" y="313"/>
                  </a:lnTo>
                  <a:lnTo>
                    <a:pt x="38" y="287"/>
                  </a:lnTo>
                  <a:lnTo>
                    <a:pt x="20" y="259"/>
                  </a:lnTo>
                  <a:lnTo>
                    <a:pt x="8" y="230"/>
                  </a:lnTo>
                  <a:lnTo>
                    <a:pt x="3" y="199"/>
                  </a:lnTo>
                  <a:lnTo>
                    <a:pt x="0" y="169"/>
                  </a:lnTo>
                  <a:lnTo>
                    <a:pt x="4" y="137"/>
                  </a:lnTo>
                  <a:lnTo>
                    <a:pt x="10" y="106"/>
                  </a:lnTo>
                  <a:lnTo>
                    <a:pt x="19" y="75"/>
                  </a:lnTo>
                  <a:lnTo>
                    <a:pt x="31" y="43"/>
                  </a:lnTo>
                  <a:lnTo>
                    <a:pt x="45" y="12"/>
                  </a:lnTo>
                  <a:lnTo>
                    <a:pt x="61" y="25"/>
                  </a:lnTo>
                  <a:lnTo>
                    <a:pt x="61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3" name="Freeform 7"/>
            <p:cNvSpPr>
              <a:spLocks/>
            </p:cNvSpPr>
            <p:nvPr userDrawn="1"/>
          </p:nvSpPr>
          <p:spPr bwMode="auto">
            <a:xfrm>
              <a:off x="11142663" y="5500688"/>
              <a:ext cx="3175" cy="6350"/>
            </a:xfrm>
            <a:custGeom>
              <a:avLst/>
              <a:gdLst>
                <a:gd name="T0" fmla="*/ 8 w 8"/>
                <a:gd name="T1" fmla="*/ 0 h 15"/>
                <a:gd name="T2" fmla="*/ 2 w 8"/>
                <a:gd name="T3" fmla="*/ 15 h 15"/>
                <a:gd name="T4" fmla="*/ 0 w 8"/>
                <a:gd name="T5" fmla="*/ 13 h 15"/>
                <a:gd name="T6" fmla="*/ 2 w 8"/>
                <a:gd name="T7" fmla="*/ 9 h 15"/>
                <a:gd name="T8" fmla="*/ 5 w 8"/>
                <a:gd name="T9" fmla="*/ 5 h 15"/>
                <a:gd name="T10" fmla="*/ 6 w 8"/>
                <a:gd name="T11" fmla="*/ 3 h 15"/>
                <a:gd name="T12" fmla="*/ 6 w 8"/>
                <a:gd name="T13" fmla="*/ 2 h 15"/>
                <a:gd name="T14" fmla="*/ 7 w 8"/>
                <a:gd name="T15" fmla="*/ 0 h 15"/>
                <a:gd name="T16" fmla="*/ 8 w 8"/>
                <a:gd name="T1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2" y="15"/>
                  </a:lnTo>
                  <a:lnTo>
                    <a:pt x="0" y="13"/>
                  </a:lnTo>
                  <a:lnTo>
                    <a:pt x="2" y="9"/>
                  </a:lnTo>
                  <a:lnTo>
                    <a:pt x="5" y="5"/>
                  </a:lnTo>
                  <a:lnTo>
                    <a:pt x="6" y="3"/>
                  </a:lnTo>
                  <a:lnTo>
                    <a:pt x="6" y="2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4" name="Freeform 8"/>
            <p:cNvSpPr>
              <a:spLocks/>
            </p:cNvSpPr>
            <p:nvPr userDrawn="1"/>
          </p:nvSpPr>
          <p:spPr bwMode="auto">
            <a:xfrm>
              <a:off x="11069638" y="5241925"/>
              <a:ext cx="9525" cy="19050"/>
            </a:xfrm>
            <a:custGeom>
              <a:avLst/>
              <a:gdLst>
                <a:gd name="T0" fmla="*/ 16 w 21"/>
                <a:gd name="T1" fmla="*/ 0 h 50"/>
                <a:gd name="T2" fmla="*/ 21 w 21"/>
                <a:gd name="T3" fmla="*/ 0 h 50"/>
                <a:gd name="T4" fmla="*/ 12 w 21"/>
                <a:gd name="T5" fmla="*/ 50 h 50"/>
                <a:gd name="T6" fmla="*/ 8 w 21"/>
                <a:gd name="T7" fmla="*/ 50 h 50"/>
                <a:gd name="T8" fmla="*/ 5 w 21"/>
                <a:gd name="T9" fmla="*/ 49 h 50"/>
                <a:gd name="T10" fmla="*/ 3 w 21"/>
                <a:gd name="T11" fmla="*/ 47 h 50"/>
                <a:gd name="T12" fmla="*/ 2 w 21"/>
                <a:gd name="T13" fmla="*/ 47 h 50"/>
                <a:gd name="T14" fmla="*/ 1 w 21"/>
                <a:gd name="T15" fmla="*/ 46 h 50"/>
                <a:gd name="T16" fmla="*/ 0 w 21"/>
                <a:gd name="T17" fmla="*/ 46 h 50"/>
                <a:gd name="T18" fmla="*/ 5 w 21"/>
                <a:gd name="T19" fmla="*/ 31 h 50"/>
                <a:gd name="T20" fmla="*/ 10 w 21"/>
                <a:gd name="T21" fmla="*/ 19 h 50"/>
                <a:gd name="T22" fmla="*/ 14 w 21"/>
                <a:gd name="T23" fmla="*/ 8 h 50"/>
                <a:gd name="T24" fmla="*/ 16 w 21"/>
                <a:gd name="T2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50">
                  <a:moveTo>
                    <a:pt x="16" y="0"/>
                  </a:moveTo>
                  <a:lnTo>
                    <a:pt x="21" y="0"/>
                  </a:lnTo>
                  <a:lnTo>
                    <a:pt x="12" y="50"/>
                  </a:lnTo>
                  <a:lnTo>
                    <a:pt x="8" y="50"/>
                  </a:lnTo>
                  <a:lnTo>
                    <a:pt x="5" y="49"/>
                  </a:lnTo>
                  <a:lnTo>
                    <a:pt x="3" y="47"/>
                  </a:lnTo>
                  <a:lnTo>
                    <a:pt x="2" y="47"/>
                  </a:lnTo>
                  <a:lnTo>
                    <a:pt x="1" y="46"/>
                  </a:lnTo>
                  <a:lnTo>
                    <a:pt x="0" y="46"/>
                  </a:lnTo>
                  <a:lnTo>
                    <a:pt x="5" y="31"/>
                  </a:lnTo>
                  <a:lnTo>
                    <a:pt x="10" y="19"/>
                  </a:lnTo>
                  <a:lnTo>
                    <a:pt x="14" y="8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5" name="Freeform 9"/>
            <p:cNvSpPr>
              <a:spLocks noEditPoints="1"/>
            </p:cNvSpPr>
            <p:nvPr userDrawn="1"/>
          </p:nvSpPr>
          <p:spPr bwMode="auto">
            <a:xfrm>
              <a:off x="11055351" y="4983163"/>
              <a:ext cx="336550" cy="428625"/>
            </a:xfrm>
            <a:custGeom>
              <a:avLst/>
              <a:gdLst>
                <a:gd name="T0" fmla="*/ 64 w 848"/>
                <a:gd name="T1" fmla="*/ 996 h 1080"/>
                <a:gd name="T2" fmla="*/ 74 w 848"/>
                <a:gd name="T3" fmla="*/ 740 h 1080"/>
                <a:gd name="T4" fmla="*/ 173 w 848"/>
                <a:gd name="T5" fmla="*/ 708 h 1080"/>
                <a:gd name="T6" fmla="*/ 175 w 848"/>
                <a:gd name="T7" fmla="*/ 698 h 1080"/>
                <a:gd name="T8" fmla="*/ 128 w 848"/>
                <a:gd name="T9" fmla="*/ 734 h 1080"/>
                <a:gd name="T10" fmla="*/ 138 w 848"/>
                <a:gd name="T11" fmla="*/ 739 h 1080"/>
                <a:gd name="T12" fmla="*/ 133 w 848"/>
                <a:gd name="T13" fmla="*/ 645 h 1080"/>
                <a:gd name="T14" fmla="*/ 474 w 848"/>
                <a:gd name="T15" fmla="*/ 632 h 1080"/>
                <a:gd name="T16" fmla="*/ 312 w 848"/>
                <a:gd name="T17" fmla="*/ 595 h 1080"/>
                <a:gd name="T18" fmla="*/ 133 w 848"/>
                <a:gd name="T19" fmla="*/ 570 h 1080"/>
                <a:gd name="T20" fmla="*/ 120 w 848"/>
                <a:gd name="T21" fmla="*/ 608 h 1080"/>
                <a:gd name="T22" fmla="*/ 148 w 848"/>
                <a:gd name="T23" fmla="*/ 560 h 1080"/>
                <a:gd name="T24" fmla="*/ 227 w 848"/>
                <a:gd name="T25" fmla="*/ 547 h 1080"/>
                <a:gd name="T26" fmla="*/ 230 w 848"/>
                <a:gd name="T27" fmla="*/ 565 h 1080"/>
                <a:gd name="T28" fmla="*/ 249 w 848"/>
                <a:gd name="T29" fmla="*/ 525 h 1080"/>
                <a:gd name="T30" fmla="*/ 250 w 848"/>
                <a:gd name="T31" fmla="*/ 517 h 1080"/>
                <a:gd name="T32" fmla="*/ 296 w 848"/>
                <a:gd name="T33" fmla="*/ 497 h 1080"/>
                <a:gd name="T34" fmla="*/ 291 w 848"/>
                <a:gd name="T35" fmla="*/ 491 h 1080"/>
                <a:gd name="T36" fmla="*/ 458 w 848"/>
                <a:gd name="T37" fmla="*/ 314 h 1080"/>
                <a:gd name="T38" fmla="*/ 462 w 848"/>
                <a:gd name="T39" fmla="*/ 317 h 1080"/>
                <a:gd name="T40" fmla="*/ 453 w 848"/>
                <a:gd name="T41" fmla="*/ 257 h 1080"/>
                <a:gd name="T42" fmla="*/ 470 w 848"/>
                <a:gd name="T43" fmla="*/ 252 h 1080"/>
                <a:gd name="T44" fmla="*/ 465 w 848"/>
                <a:gd name="T45" fmla="*/ 245 h 1080"/>
                <a:gd name="T46" fmla="*/ 608 w 848"/>
                <a:gd name="T47" fmla="*/ 99 h 1080"/>
                <a:gd name="T48" fmla="*/ 839 w 848"/>
                <a:gd name="T49" fmla="*/ 33 h 1080"/>
                <a:gd name="T50" fmla="*/ 787 w 848"/>
                <a:gd name="T51" fmla="*/ 167 h 1080"/>
                <a:gd name="T52" fmla="*/ 702 w 848"/>
                <a:gd name="T53" fmla="*/ 240 h 1080"/>
                <a:gd name="T54" fmla="*/ 690 w 848"/>
                <a:gd name="T55" fmla="*/ 269 h 1080"/>
                <a:gd name="T56" fmla="*/ 675 w 848"/>
                <a:gd name="T57" fmla="*/ 281 h 1080"/>
                <a:gd name="T58" fmla="*/ 631 w 848"/>
                <a:gd name="T59" fmla="*/ 350 h 1080"/>
                <a:gd name="T60" fmla="*/ 620 w 848"/>
                <a:gd name="T61" fmla="*/ 355 h 1080"/>
                <a:gd name="T62" fmla="*/ 529 w 848"/>
                <a:gd name="T63" fmla="*/ 517 h 1080"/>
                <a:gd name="T64" fmla="*/ 499 w 848"/>
                <a:gd name="T65" fmla="*/ 637 h 1080"/>
                <a:gd name="T66" fmla="*/ 467 w 848"/>
                <a:gd name="T67" fmla="*/ 692 h 1080"/>
                <a:gd name="T68" fmla="*/ 812 w 848"/>
                <a:gd name="T69" fmla="*/ 558 h 1080"/>
                <a:gd name="T70" fmla="*/ 699 w 848"/>
                <a:gd name="T71" fmla="*/ 709 h 1080"/>
                <a:gd name="T72" fmla="*/ 480 w 848"/>
                <a:gd name="T73" fmla="*/ 912 h 1080"/>
                <a:gd name="T74" fmla="*/ 301 w 848"/>
                <a:gd name="T75" fmla="*/ 1059 h 1080"/>
                <a:gd name="T76" fmla="*/ 132 w 848"/>
                <a:gd name="T77" fmla="*/ 1069 h 1080"/>
                <a:gd name="T78" fmla="*/ 76 w 848"/>
                <a:gd name="T79" fmla="*/ 1036 h 1080"/>
                <a:gd name="T80" fmla="*/ 24 w 848"/>
                <a:gd name="T81" fmla="*/ 950 h 1080"/>
                <a:gd name="T82" fmla="*/ 0 w 848"/>
                <a:gd name="T83" fmla="*/ 794 h 1080"/>
                <a:gd name="T84" fmla="*/ 35 w 848"/>
                <a:gd name="T85" fmla="*/ 704 h 1080"/>
                <a:gd name="T86" fmla="*/ 75 w 848"/>
                <a:gd name="T87" fmla="*/ 639 h 1080"/>
                <a:gd name="T88" fmla="*/ 66 w 848"/>
                <a:gd name="T89" fmla="*/ 637 h 1080"/>
                <a:gd name="T90" fmla="*/ 125 w 848"/>
                <a:gd name="T91" fmla="*/ 549 h 1080"/>
                <a:gd name="T92" fmla="*/ 212 w 848"/>
                <a:gd name="T93" fmla="*/ 475 h 1080"/>
                <a:gd name="T94" fmla="*/ 275 w 848"/>
                <a:gd name="T95" fmla="*/ 393 h 1080"/>
                <a:gd name="T96" fmla="*/ 283 w 848"/>
                <a:gd name="T97" fmla="*/ 389 h 1080"/>
                <a:gd name="T98" fmla="*/ 359 w 848"/>
                <a:gd name="T99" fmla="*/ 324 h 1080"/>
                <a:gd name="T100" fmla="*/ 409 w 848"/>
                <a:gd name="T101" fmla="*/ 265 h 1080"/>
                <a:gd name="T102" fmla="*/ 526 w 848"/>
                <a:gd name="T103" fmla="*/ 154 h 1080"/>
                <a:gd name="T104" fmla="*/ 601 w 848"/>
                <a:gd name="T105" fmla="*/ 106 h 1080"/>
                <a:gd name="T106" fmla="*/ 647 w 848"/>
                <a:gd name="T107" fmla="*/ 80 h 1080"/>
                <a:gd name="T108" fmla="*/ 695 w 848"/>
                <a:gd name="T109" fmla="*/ 49 h 1080"/>
                <a:gd name="T110" fmla="*/ 798 w 848"/>
                <a:gd name="T111" fmla="*/ 10 h 10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8" h="1080">
                  <a:moveTo>
                    <a:pt x="62" y="992"/>
                  </a:moveTo>
                  <a:lnTo>
                    <a:pt x="62" y="1000"/>
                  </a:lnTo>
                  <a:lnTo>
                    <a:pt x="64" y="998"/>
                  </a:lnTo>
                  <a:lnTo>
                    <a:pt x="64" y="997"/>
                  </a:lnTo>
                  <a:lnTo>
                    <a:pt x="66" y="996"/>
                  </a:lnTo>
                  <a:lnTo>
                    <a:pt x="66" y="996"/>
                  </a:lnTo>
                  <a:lnTo>
                    <a:pt x="64" y="996"/>
                  </a:lnTo>
                  <a:lnTo>
                    <a:pt x="64" y="994"/>
                  </a:lnTo>
                  <a:lnTo>
                    <a:pt x="62" y="992"/>
                  </a:lnTo>
                  <a:close/>
                  <a:moveTo>
                    <a:pt x="67" y="723"/>
                  </a:moveTo>
                  <a:lnTo>
                    <a:pt x="62" y="757"/>
                  </a:lnTo>
                  <a:lnTo>
                    <a:pt x="70" y="752"/>
                  </a:lnTo>
                  <a:lnTo>
                    <a:pt x="73" y="744"/>
                  </a:lnTo>
                  <a:lnTo>
                    <a:pt x="74" y="740"/>
                  </a:lnTo>
                  <a:lnTo>
                    <a:pt x="75" y="737"/>
                  </a:lnTo>
                  <a:lnTo>
                    <a:pt x="75" y="732"/>
                  </a:lnTo>
                  <a:lnTo>
                    <a:pt x="75" y="723"/>
                  </a:lnTo>
                  <a:lnTo>
                    <a:pt x="67" y="723"/>
                  </a:lnTo>
                  <a:close/>
                  <a:moveTo>
                    <a:pt x="175" y="698"/>
                  </a:moveTo>
                  <a:lnTo>
                    <a:pt x="170" y="710"/>
                  </a:lnTo>
                  <a:lnTo>
                    <a:pt x="173" y="708"/>
                  </a:lnTo>
                  <a:lnTo>
                    <a:pt x="174" y="706"/>
                  </a:lnTo>
                  <a:lnTo>
                    <a:pt x="175" y="706"/>
                  </a:lnTo>
                  <a:lnTo>
                    <a:pt x="176" y="705"/>
                  </a:lnTo>
                  <a:lnTo>
                    <a:pt x="176" y="705"/>
                  </a:lnTo>
                  <a:lnTo>
                    <a:pt x="176" y="704"/>
                  </a:lnTo>
                  <a:lnTo>
                    <a:pt x="176" y="701"/>
                  </a:lnTo>
                  <a:lnTo>
                    <a:pt x="175" y="698"/>
                  </a:lnTo>
                  <a:close/>
                  <a:moveTo>
                    <a:pt x="130" y="694"/>
                  </a:moveTo>
                  <a:lnTo>
                    <a:pt x="125" y="704"/>
                  </a:lnTo>
                  <a:lnTo>
                    <a:pt x="124" y="712"/>
                  </a:lnTo>
                  <a:lnTo>
                    <a:pt x="124" y="720"/>
                  </a:lnTo>
                  <a:lnTo>
                    <a:pt x="125" y="731"/>
                  </a:lnTo>
                  <a:lnTo>
                    <a:pt x="127" y="732"/>
                  </a:lnTo>
                  <a:lnTo>
                    <a:pt x="128" y="734"/>
                  </a:lnTo>
                  <a:lnTo>
                    <a:pt x="130" y="735"/>
                  </a:lnTo>
                  <a:lnTo>
                    <a:pt x="130" y="735"/>
                  </a:lnTo>
                  <a:lnTo>
                    <a:pt x="131" y="735"/>
                  </a:lnTo>
                  <a:lnTo>
                    <a:pt x="131" y="736"/>
                  </a:lnTo>
                  <a:lnTo>
                    <a:pt x="132" y="737"/>
                  </a:lnTo>
                  <a:lnTo>
                    <a:pt x="133" y="739"/>
                  </a:lnTo>
                  <a:lnTo>
                    <a:pt x="138" y="739"/>
                  </a:lnTo>
                  <a:lnTo>
                    <a:pt x="138" y="725"/>
                  </a:lnTo>
                  <a:lnTo>
                    <a:pt x="138" y="713"/>
                  </a:lnTo>
                  <a:lnTo>
                    <a:pt x="134" y="702"/>
                  </a:lnTo>
                  <a:lnTo>
                    <a:pt x="130" y="694"/>
                  </a:lnTo>
                  <a:close/>
                  <a:moveTo>
                    <a:pt x="130" y="637"/>
                  </a:moveTo>
                  <a:lnTo>
                    <a:pt x="130" y="686"/>
                  </a:lnTo>
                  <a:lnTo>
                    <a:pt x="133" y="645"/>
                  </a:lnTo>
                  <a:lnTo>
                    <a:pt x="130" y="637"/>
                  </a:lnTo>
                  <a:close/>
                  <a:moveTo>
                    <a:pt x="475" y="629"/>
                  </a:moveTo>
                  <a:lnTo>
                    <a:pt x="467" y="632"/>
                  </a:lnTo>
                  <a:lnTo>
                    <a:pt x="467" y="637"/>
                  </a:lnTo>
                  <a:lnTo>
                    <a:pt x="470" y="634"/>
                  </a:lnTo>
                  <a:lnTo>
                    <a:pt x="473" y="633"/>
                  </a:lnTo>
                  <a:lnTo>
                    <a:pt x="474" y="632"/>
                  </a:lnTo>
                  <a:lnTo>
                    <a:pt x="474" y="631"/>
                  </a:lnTo>
                  <a:lnTo>
                    <a:pt x="475" y="630"/>
                  </a:lnTo>
                  <a:lnTo>
                    <a:pt x="475" y="629"/>
                  </a:lnTo>
                  <a:lnTo>
                    <a:pt x="475" y="629"/>
                  </a:lnTo>
                  <a:close/>
                  <a:moveTo>
                    <a:pt x="320" y="579"/>
                  </a:moveTo>
                  <a:lnTo>
                    <a:pt x="309" y="587"/>
                  </a:lnTo>
                  <a:lnTo>
                    <a:pt x="312" y="595"/>
                  </a:lnTo>
                  <a:lnTo>
                    <a:pt x="328" y="579"/>
                  </a:lnTo>
                  <a:lnTo>
                    <a:pt x="320" y="579"/>
                  </a:lnTo>
                  <a:close/>
                  <a:moveTo>
                    <a:pt x="146" y="549"/>
                  </a:moveTo>
                  <a:lnTo>
                    <a:pt x="142" y="550"/>
                  </a:lnTo>
                  <a:lnTo>
                    <a:pt x="139" y="556"/>
                  </a:lnTo>
                  <a:lnTo>
                    <a:pt x="135" y="563"/>
                  </a:lnTo>
                  <a:lnTo>
                    <a:pt x="133" y="570"/>
                  </a:lnTo>
                  <a:lnTo>
                    <a:pt x="131" y="574"/>
                  </a:lnTo>
                  <a:lnTo>
                    <a:pt x="126" y="581"/>
                  </a:lnTo>
                  <a:lnTo>
                    <a:pt x="121" y="587"/>
                  </a:lnTo>
                  <a:lnTo>
                    <a:pt x="116" y="593"/>
                  </a:lnTo>
                  <a:lnTo>
                    <a:pt x="111" y="596"/>
                  </a:lnTo>
                  <a:lnTo>
                    <a:pt x="110" y="597"/>
                  </a:lnTo>
                  <a:lnTo>
                    <a:pt x="120" y="608"/>
                  </a:lnTo>
                  <a:lnTo>
                    <a:pt x="131" y="600"/>
                  </a:lnTo>
                  <a:lnTo>
                    <a:pt x="138" y="585"/>
                  </a:lnTo>
                  <a:lnTo>
                    <a:pt x="139" y="582"/>
                  </a:lnTo>
                  <a:lnTo>
                    <a:pt x="142" y="578"/>
                  </a:lnTo>
                  <a:lnTo>
                    <a:pt x="146" y="571"/>
                  </a:lnTo>
                  <a:lnTo>
                    <a:pt x="148" y="564"/>
                  </a:lnTo>
                  <a:lnTo>
                    <a:pt x="148" y="560"/>
                  </a:lnTo>
                  <a:lnTo>
                    <a:pt x="149" y="556"/>
                  </a:lnTo>
                  <a:lnTo>
                    <a:pt x="148" y="554"/>
                  </a:lnTo>
                  <a:lnTo>
                    <a:pt x="148" y="551"/>
                  </a:lnTo>
                  <a:lnTo>
                    <a:pt x="147" y="549"/>
                  </a:lnTo>
                  <a:lnTo>
                    <a:pt x="146" y="549"/>
                  </a:lnTo>
                  <a:close/>
                  <a:moveTo>
                    <a:pt x="233" y="537"/>
                  </a:moveTo>
                  <a:lnTo>
                    <a:pt x="227" y="547"/>
                  </a:lnTo>
                  <a:lnTo>
                    <a:pt x="224" y="552"/>
                  </a:lnTo>
                  <a:lnTo>
                    <a:pt x="221" y="557"/>
                  </a:lnTo>
                  <a:lnTo>
                    <a:pt x="216" y="560"/>
                  </a:lnTo>
                  <a:lnTo>
                    <a:pt x="209" y="566"/>
                  </a:lnTo>
                  <a:lnTo>
                    <a:pt x="209" y="570"/>
                  </a:lnTo>
                  <a:lnTo>
                    <a:pt x="221" y="569"/>
                  </a:lnTo>
                  <a:lnTo>
                    <a:pt x="230" y="565"/>
                  </a:lnTo>
                  <a:lnTo>
                    <a:pt x="238" y="558"/>
                  </a:lnTo>
                  <a:lnTo>
                    <a:pt x="238" y="552"/>
                  </a:lnTo>
                  <a:lnTo>
                    <a:pt x="238" y="548"/>
                  </a:lnTo>
                  <a:lnTo>
                    <a:pt x="237" y="543"/>
                  </a:lnTo>
                  <a:lnTo>
                    <a:pt x="233" y="537"/>
                  </a:lnTo>
                  <a:close/>
                  <a:moveTo>
                    <a:pt x="246" y="512"/>
                  </a:moveTo>
                  <a:lnTo>
                    <a:pt x="249" y="525"/>
                  </a:lnTo>
                  <a:lnTo>
                    <a:pt x="254" y="525"/>
                  </a:lnTo>
                  <a:lnTo>
                    <a:pt x="253" y="521"/>
                  </a:lnTo>
                  <a:lnTo>
                    <a:pt x="252" y="519"/>
                  </a:lnTo>
                  <a:lnTo>
                    <a:pt x="252" y="518"/>
                  </a:lnTo>
                  <a:lnTo>
                    <a:pt x="252" y="517"/>
                  </a:lnTo>
                  <a:lnTo>
                    <a:pt x="250" y="517"/>
                  </a:lnTo>
                  <a:lnTo>
                    <a:pt x="250" y="517"/>
                  </a:lnTo>
                  <a:lnTo>
                    <a:pt x="249" y="515"/>
                  </a:lnTo>
                  <a:lnTo>
                    <a:pt x="248" y="514"/>
                  </a:lnTo>
                  <a:lnTo>
                    <a:pt x="246" y="512"/>
                  </a:lnTo>
                  <a:close/>
                  <a:moveTo>
                    <a:pt x="291" y="491"/>
                  </a:moveTo>
                  <a:lnTo>
                    <a:pt x="294" y="495"/>
                  </a:lnTo>
                  <a:lnTo>
                    <a:pt x="295" y="496"/>
                  </a:lnTo>
                  <a:lnTo>
                    <a:pt x="296" y="497"/>
                  </a:lnTo>
                  <a:lnTo>
                    <a:pt x="296" y="497"/>
                  </a:lnTo>
                  <a:lnTo>
                    <a:pt x="297" y="497"/>
                  </a:lnTo>
                  <a:lnTo>
                    <a:pt x="298" y="496"/>
                  </a:lnTo>
                  <a:lnTo>
                    <a:pt x="299" y="495"/>
                  </a:lnTo>
                  <a:lnTo>
                    <a:pt x="302" y="494"/>
                  </a:lnTo>
                  <a:lnTo>
                    <a:pt x="304" y="491"/>
                  </a:lnTo>
                  <a:lnTo>
                    <a:pt x="291" y="491"/>
                  </a:lnTo>
                  <a:close/>
                  <a:moveTo>
                    <a:pt x="367" y="360"/>
                  </a:moveTo>
                  <a:lnTo>
                    <a:pt x="354" y="380"/>
                  </a:lnTo>
                  <a:lnTo>
                    <a:pt x="362" y="375"/>
                  </a:lnTo>
                  <a:lnTo>
                    <a:pt x="369" y="369"/>
                  </a:lnTo>
                  <a:lnTo>
                    <a:pt x="375" y="360"/>
                  </a:lnTo>
                  <a:lnTo>
                    <a:pt x="367" y="360"/>
                  </a:lnTo>
                  <a:close/>
                  <a:moveTo>
                    <a:pt x="458" y="314"/>
                  </a:moveTo>
                  <a:lnTo>
                    <a:pt x="467" y="323"/>
                  </a:lnTo>
                  <a:lnTo>
                    <a:pt x="465" y="320"/>
                  </a:lnTo>
                  <a:lnTo>
                    <a:pt x="463" y="318"/>
                  </a:lnTo>
                  <a:lnTo>
                    <a:pt x="463" y="318"/>
                  </a:lnTo>
                  <a:lnTo>
                    <a:pt x="463" y="317"/>
                  </a:lnTo>
                  <a:lnTo>
                    <a:pt x="462" y="317"/>
                  </a:lnTo>
                  <a:lnTo>
                    <a:pt x="462" y="317"/>
                  </a:lnTo>
                  <a:lnTo>
                    <a:pt x="460" y="316"/>
                  </a:lnTo>
                  <a:lnTo>
                    <a:pt x="458" y="314"/>
                  </a:lnTo>
                  <a:close/>
                  <a:moveTo>
                    <a:pt x="449" y="252"/>
                  </a:moveTo>
                  <a:lnTo>
                    <a:pt x="452" y="255"/>
                  </a:lnTo>
                  <a:lnTo>
                    <a:pt x="453" y="256"/>
                  </a:lnTo>
                  <a:lnTo>
                    <a:pt x="453" y="257"/>
                  </a:lnTo>
                  <a:lnTo>
                    <a:pt x="453" y="257"/>
                  </a:lnTo>
                  <a:lnTo>
                    <a:pt x="453" y="257"/>
                  </a:lnTo>
                  <a:lnTo>
                    <a:pt x="454" y="258"/>
                  </a:lnTo>
                  <a:lnTo>
                    <a:pt x="455" y="258"/>
                  </a:lnTo>
                  <a:lnTo>
                    <a:pt x="458" y="260"/>
                  </a:lnTo>
                  <a:lnTo>
                    <a:pt x="449" y="252"/>
                  </a:lnTo>
                  <a:close/>
                  <a:moveTo>
                    <a:pt x="462" y="244"/>
                  </a:moveTo>
                  <a:lnTo>
                    <a:pt x="470" y="252"/>
                  </a:lnTo>
                  <a:lnTo>
                    <a:pt x="469" y="250"/>
                  </a:lnTo>
                  <a:lnTo>
                    <a:pt x="468" y="248"/>
                  </a:lnTo>
                  <a:lnTo>
                    <a:pt x="467" y="248"/>
                  </a:lnTo>
                  <a:lnTo>
                    <a:pt x="467" y="247"/>
                  </a:lnTo>
                  <a:lnTo>
                    <a:pt x="467" y="247"/>
                  </a:lnTo>
                  <a:lnTo>
                    <a:pt x="466" y="247"/>
                  </a:lnTo>
                  <a:lnTo>
                    <a:pt x="465" y="245"/>
                  </a:lnTo>
                  <a:lnTo>
                    <a:pt x="462" y="244"/>
                  </a:lnTo>
                  <a:close/>
                  <a:moveTo>
                    <a:pt x="487" y="240"/>
                  </a:moveTo>
                  <a:lnTo>
                    <a:pt x="487" y="252"/>
                  </a:lnTo>
                  <a:lnTo>
                    <a:pt x="499" y="248"/>
                  </a:lnTo>
                  <a:lnTo>
                    <a:pt x="499" y="240"/>
                  </a:lnTo>
                  <a:lnTo>
                    <a:pt x="487" y="240"/>
                  </a:lnTo>
                  <a:close/>
                  <a:moveTo>
                    <a:pt x="608" y="99"/>
                  </a:moveTo>
                  <a:lnTo>
                    <a:pt x="604" y="112"/>
                  </a:lnTo>
                  <a:lnTo>
                    <a:pt x="616" y="116"/>
                  </a:lnTo>
                  <a:lnTo>
                    <a:pt x="608" y="99"/>
                  </a:lnTo>
                  <a:close/>
                  <a:moveTo>
                    <a:pt x="804" y="0"/>
                  </a:moveTo>
                  <a:lnTo>
                    <a:pt x="817" y="9"/>
                  </a:lnTo>
                  <a:lnTo>
                    <a:pt x="829" y="19"/>
                  </a:lnTo>
                  <a:lnTo>
                    <a:pt x="839" y="33"/>
                  </a:lnTo>
                  <a:lnTo>
                    <a:pt x="846" y="49"/>
                  </a:lnTo>
                  <a:lnTo>
                    <a:pt x="848" y="65"/>
                  </a:lnTo>
                  <a:lnTo>
                    <a:pt x="845" y="83"/>
                  </a:lnTo>
                  <a:lnTo>
                    <a:pt x="838" y="106"/>
                  </a:lnTo>
                  <a:lnTo>
                    <a:pt x="824" y="128"/>
                  </a:lnTo>
                  <a:lnTo>
                    <a:pt x="808" y="149"/>
                  </a:lnTo>
                  <a:lnTo>
                    <a:pt x="787" y="167"/>
                  </a:lnTo>
                  <a:lnTo>
                    <a:pt x="766" y="184"/>
                  </a:lnTo>
                  <a:lnTo>
                    <a:pt x="744" y="200"/>
                  </a:lnTo>
                  <a:lnTo>
                    <a:pt x="723" y="217"/>
                  </a:lnTo>
                  <a:lnTo>
                    <a:pt x="703" y="230"/>
                  </a:lnTo>
                  <a:lnTo>
                    <a:pt x="687" y="244"/>
                  </a:lnTo>
                  <a:lnTo>
                    <a:pt x="696" y="242"/>
                  </a:lnTo>
                  <a:lnTo>
                    <a:pt x="702" y="240"/>
                  </a:lnTo>
                  <a:lnTo>
                    <a:pt x="706" y="239"/>
                  </a:lnTo>
                  <a:lnTo>
                    <a:pt x="709" y="240"/>
                  </a:lnTo>
                  <a:lnTo>
                    <a:pt x="711" y="242"/>
                  </a:lnTo>
                  <a:lnTo>
                    <a:pt x="716" y="248"/>
                  </a:lnTo>
                  <a:lnTo>
                    <a:pt x="695" y="248"/>
                  </a:lnTo>
                  <a:lnTo>
                    <a:pt x="699" y="269"/>
                  </a:lnTo>
                  <a:lnTo>
                    <a:pt x="690" y="269"/>
                  </a:lnTo>
                  <a:lnTo>
                    <a:pt x="684" y="271"/>
                  </a:lnTo>
                  <a:lnTo>
                    <a:pt x="677" y="273"/>
                  </a:lnTo>
                  <a:lnTo>
                    <a:pt x="666" y="277"/>
                  </a:lnTo>
                  <a:lnTo>
                    <a:pt x="658" y="260"/>
                  </a:lnTo>
                  <a:lnTo>
                    <a:pt x="654" y="269"/>
                  </a:lnTo>
                  <a:lnTo>
                    <a:pt x="654" y="277"/>
                  </a:lnTo>
                  <a:lnTo>
                    <a:pt x="675" y="281"/>
                  </a:lnTo>
                  <a:lnTo>
                    <a:pt x="669" y="293"/>
                  </a:lnTo>
                  <a:lnTo>
                    <a:pt x="663" y="307"/>
                  </a:lnTo>
                  <a:lnTo>
                    <a:pt x="656" y="323"/>
                  </a:lnTo>
                  <a:lnTo>
                    <a:pt x="647" y="339"/>
                  </a:lnTo>
                  <a:lnTo>
                    <a:pt x="633" y="355"/>
                  </a:lnTo>
                  <a:lnTo>
                    <a:pt x="632" y="353"/>
                  </a:lnTo>
                  <a:lnTo>
                    <a:pt x="631" y="350"/>
                  </a:lnTo>
                  <a:lnTo>
                    <a:pt x="630" y="349"/>
                  </a:lnTo>
                  <a:lnTo>
                    <a:pt x="630" y="350"/>
                  </a:lnTo>
                  <a:lnTo>
                    <a:pt x="629" y="350"/>
                  </a:lnTo>
                  <a:lnTo>
                    <a:pt x="627" y="352"/>
                  </a:lnTo>
                  <a:lnTo>
                    <a:pt x="626" y="353"/>
                  </a:lnTo>
                  <a:lnTo>
                    <a:pt x="624" y="354"/>
                  </a:lnTo>
                  <a:lnTo>
                    <a:pt x="620" y="355"/>
                  </a:lnTo>
                  <a:lnTo>
                    <a:pt x="613" y="385"/>
                  </a:lnTo>
                  <a:lnTo>
                    <a:pt x="603" y="410"/>
                  </a:lnTo>
                  <a:lnTo>
                    <a:pt x="590" y="432"/>
                  </a:lnTo>
                  <a:lnTo>
                    <a:pt x="577" y="452"/>
                  </a:lnTo>
                  <a:lnTo>
                    <a:pt x="562" y="472"/>
                  </a:lnTo>
                  <a:lnTo>
                    <a:pt x="546" y="494"/>
                  </a:lnTo>
                  <a:lnTo>
                    <a:pt x="529" y="517"/>
                  </a:lnTo>
                  <a:lnTo>
                    <a:pt x="554" y="520"/>
                  </a:lnTo>
                  <a:lnTo>
                    <a:pt x="542" y="542"/>
                  </a:lnTo>
                  <a:lnTo>
                    <a:pt x="533" y="562"/>
                  </a:lnTo>
                  <a:lnTo>
                    <a:pt x="527" y="579"/>
                  </a:lnTo>
                  <a:lnTo>
                    <a:pt x="520" y="596"/>
                  </a:lnTo>
                  <a:lnTo>
                    <a:pt x="512" y="615"/>
                  </a:lnTo>
                  <a:lnTo>
                    <a:pt x="499" y="637"/>
                  </a:lnTo>
                  <a:lnTo>
                    <a:pt x="446" y="682"/>
                  </a:lnTo>
                  <a:lnTo>
                    <a:pt x="446" y="686"/>
                  </a:lnTo>
                  <a:lnTo>
                    <a:pt x="456" y="686"/>
                  </a:lnTo>
                  <a:lnTo>
                    <a:pt x="461" y="687"/>
                  </a:lnTo>
                  <a:lnTo>
                    <a:pt x="463" y="689"/>
                  </a:lnTo>
                  <a:lnTo>
                    <a:pt x="463" y="690"/>
                  </a:lnTo>
                  <a:lnTo>
                    <a:pt x="467" y="692"/>
                  </a:lnTo>
                  <a:lnTo>
                    <a:pt x="475" y="694"/>
                  </a:lnTo>
                  <a:lnTo>
                    <a:pt x="733" y="608"/>
                  </a:lnTo>
                  <a:lnTo>
                    <a:pt x="747" y="600"/>
                  </a:lnTo>
                  <a:lnTo>
                    <a:pt x="763" y="589"/>
                  </a:lnTo>
                  <a:lnTo>
                    <a:pt x="780" y="578"/>
                  </a:lnTo>
                  <a:lnTo>
                    <a:pt x="796" y="567"/>
                  </a:lnTo>
                  <a:lnTo>
                    <a:pt x="812" y="558"/>
                  </a:lnTo>
                  <a:lnTo>
                    <a:pt x="827" y="551"/>
                  </a:lnTo>
                  <a:lnTo>
                    <a:pt x="841" y="550"/>
                  </a:lnTo>
                  <a:lnTo>
                    <a:pt x="818" y="588"/>
                  </a:lnTo>
                  <a:lnTo>
                    <a:pt x="791" y="623"/>
                  </a:lnTo>
                  <a:lnTo>
                    <a:pt x="762" y="654"/>
                  </a:lnTo>
                  <a:lnTo>
                    <a:pt x="732" y="683"/>
                  </a:lnTo>
                  <a:lnTo>
                    <a:pt x="699" y="709"/>
                  </a:lnTo>
                  <a:lnTo>
                    <a:pt x="666" y="736"/>
                  </a:lnTo>
                  <a:lnTo>
                    <a:pt x="632" y="762"/>
                  </a:lnTo>
                  <a:lnTo>
                    <a:pt x="599" y="789"/>
                  </a:lnTo>
                  <a:lnTo>
                    <a:pt x="566" y="818"/>
                  </a:lnTo>
                  <a:lnTo>
                    <a:pt x="535" y="849"/>
                  </a:lnTo>
                  <a:lnTo>
                    <a:pt x="508" y="880"/>
                  </a:lnTo>
                  <a:lnTo>
                    <a:pt x="480" y="912"/>
                  </a:lnTo>
                  <a:lnTo>
                    <a:pt x="452" y="945"/>
                  </a:lnTo>
                  <a:lnTo>
                    <a:pt x="423" y="976"/>
                  </a:lnTo>
                  <a:lnTo>
                    <a:pt x="390" y="1006"/>
                  </a:lnTo>
                  <a:lnTo>
                    <a:pt x="354" y="1032"/>
                  </a:lnTo>
                  <a:lnTo>
                    <a:pt x="339" y="1042"/>
                  </a:lnTo>
                  <a:lnTo>
                    <a:pt x="321" y="1051"/>
                  </a:lnTo>
                  <a:lnTo>
                    <a:pt x="301" y="1059"/>
                  </a:lnTo>
                  <a:lnTo>
                    <a:pt x="277" y="1066"/>
                  </a:lnTo>
                  <a:lnTo>
                    <a:pt x="253" y="1073"/>
                  </a:lnTo>
                  <a:lnTo>
                    <a:pt x="227" y="1077"/>
                  </a:lnTo>
                  <a:lnTo>
                    <a:pt x="202" y="1080"/>
                  </a:lnTo>
                  <a:lnTo>
                    <a:pt x="176" y="1080"/>
                  </a:lnTo>
                  <a:lnTo>
                    <a:pt x="153" y="1076"/>
                  </a:lnTo>
                  <a:lnTo>
                    <a:pt x="132" y="1069"/>
                  </a:lnTo>
                  <a:lnTo>
                    <a:pt x="112" y="1058"/>
                  </a:lnTo>
                  <a:lnTo>
                    <a:pt x="130" y="1045"/>
                  </a:lnTo>
                  <a:lnTo>
                    <a:pt x="117" y="1037"/>
                  </a:lnTo>
                  <a:lnTo>
                    <a:pt x="109" y="1041"/>
                  </a:lnTo>
                  <a:lnTo>
                    <a:pt x="99" y="1041"/>
                  </a:lnTo>
                  <a:lnTo>
                    <a:pt x="89" y="1038"/>
                  </a:lnTo>
                  <a:lnTo>
                    <a:pt x="76" y="1036"/>
                  </a:lnTo>
                  <a:lnTo>
                    <a:pt x="62" y="1032"/>
                  </a:lnTo>
                  <a:lnTo>
                    <a:pt x="60" y="1015"/>
                  </a:lnTo>
                  <a:lnTo>
                    <a:pt x="54" y="1000"/>
                  </a:lnTo>
                  <a:lnTo>
                    <a:pt x="47" y="989"/>
                  </a:lnTo>
                  <a:lnTo>
                    <a:pt x="40" y="977"/>
                  </a:lnTo>
                  <a:lnTo>
                    <a:pt x="32" y="964"/>
                  </a:lnTo>
                  <a:lnTo>
                    <a:pt x="24" y="950"/>
                  </a:lnTo>
                  <a:lnTo>
                    <a:pt x="17" y="933"/>
                  </a:lnTo>
                  <a:lnTo>
                    <a:pt x="11" y="911"/>
                  </a:lnTo>
                  <a:lnTo>
                    <a:pt x="7" y="886"/>
                  </a:lnTo>
                  <a:lnTo>
                    <a:pt x="5" y="860"/>
                  </a:lnTo>
                  <a:lnTo>
                    <a:pt x="4" y="835"/>
                  </a:lnTo>
                  <a:lnTo>
                    <a:pt x="3" y="812"/>
                  </a:lnTo>
                  <a:lnTo>
                    <a:pt x="0" y="794"/>
                  </a:lnTo>
                  <a:lnTo>
                    <a:pt x="3" y="790"/>
                  </a:lnTo>
                  <a:lnTo>
                    <a:pt x="6" y="782"/>
                  </a:lnTo>
                  <a:lnTo>
                    <a:pt x="11" y="769"/>
                  </a:lnTo>
                  <a:lnTo>
                    <a:pt x="17" y="755"/>
                  </a:lnTo>
                  <a:lnTo>
                    <a:pt x="22" y="739"/>
                  </a:lnTo>
                  <a:lnTo>
                    <a:pt x="28" y="721"/>
                  </a:lnTo>
                  <a:lnTo>
                    <a:pt x="35" y="704"/>
                  </a:lnTo>
                  <a:lnTo>
                    <a:pt x="39" y="707"/>
                  </a:lnTo>
                  <a:lnTo>
                    <a:pt x="40" y="710"/>
                  </a:lnTo>
                  <a:lnTo>
                    <a:pt x="40" y="714"/>
                  </a:lnTo>
                  <a:lnTo>
                    <a:pt x="41" y="723"/>
                  </a:lnTo>
                  <a:lnTo>
                    <a:pt x="54" y="719"/>
                  </a:lnTo>
                  <a:lnTo>
                    <a:pt x="79" y="640"/>
                  </a:lnTo>
                  <a:lnTo>
                    <a:pt x="75" y="639"/>
                  </a:lnTo>
                  <a:lnTo>
                    <a:pt x="71" y="639"/>
                  </a:lnTo>
                  <a:lnTo>
                    <a:pt x="70" y="638"/>
                  </a:lnTo>
                  <a:lnTo>
                    <a:pt x="68" y="639"/>
                  </a:lnTo>
                  <a:lnTo>
                    <a:pt x="67" y="639"/>
                  </a:lnTo>
                  <a:lnTo>
                    <a:pt x="67" y="639"/>
                  </a:lnTo>
                  <a:lnTo>
                    <a:pt x="66" y="638"/>
                  </a:lnTo>
                  <a:lnTo>
                    <a:pt x="66" y="637"/>
                  </a:lnTo>
                  <a:lnTo>
                    <a:pt x="64" y="635"/>
                  </a:lnTo>
                  <a:lnTo>
                    <a:pt x="64" y="632"/>
                  </a:lnTo>
                  <a:lnTo>
                    <a:pt x="62" y="629"/>
                  </a:lnTo>
                  <a:lnTo>
                    <a:pt x="83" y="629"/>
                  </a:lnTo>
                  <a:lnTo>
                    <a:pt x="88" y="566"/>
                  </a:lnTo>
                  <a:lnTo>
                    <a:pt x="106" y="560"/>
                  </a:lnTo>
                  <a:lnTo>
                    <a:pt x="125" y="549"/>
                  </a:lnTo>
                  <a:lnTo>
                    <a:pt x="141" y="535"/>
                  </a:lnTo>
                  <a:lnTo>
                    <a:pt x="156" y="518"/>
                  </a:lnTo>
                  <a:lnTo>
                    <a:pt x="169" y="500"/>
                  </a:lnTo>
                  <a:lnTo>
                    <a:pt x="181" y="484"/>
                  </a:lnTo>
                  <a:lnTo>
                    <a:pt x="189" y="470"/>
                  </a:lnTo>
                  <a:lnTo>
                    <a:pt x="196" y="462"/>
                  </a:lnTo>
                  <a:lnTo>
                    <a:pt x="212" y="475"/>
                  </a:lnTo>
                  <a:lnTo>
                    <a:pt x="216" y="461"/>
                  </a:lnTo>
                  <a:lnTo>
                    <a:pt x="220" y="447"/>
                  </a:lnTo>
                  <a:lnTo>
                    <a:pt x="226" y="432"/>
                  </a:lnTo>
                  <a:lnTo>
                    <a:pt x="234" y="420"/>
                  </a:lnTo>
                  <a:lnTo>
                    <a:pt x="245" y="408"/>
                  </a:lnTo>
                  <a:lnTo>
                    <a:pt x="259" y="399"/>
                  </a:lnTo>
                  <a:lnTo>
                    <a:pt x="275" y="393"/>
                  </a:lnTo>
                  <a:lnTo>
                    <a:pt x="275" y="400"/>
                  </a:lnTo>
                  <a:lnTo>
                    <a:pt x="275" y="405"/>
                  </a:lnTo>
                  <a:lnTo>
                    <a:pt x="275" y="407"/>
                  </a:lnTo>
                  <a:lnTo>
                    <a:pt x="276" y="410"/>
                  </a:lnTo>
                  <a:lnTo>
                    <a:pt x="278" y="417"/>
                  </a:lnTo>
                  <a:lnTo>
                    <a:pt x="283" y="417"/>
                  </a:lnTo>
                  <a:lnTo>
                    <a:pt x="283" y="389"/>
                  </a:lnTo>
                  <a:lnTo>
                    <a:pt x="291" y="387"/>
                  </a:lnTo>
                  <a:lnTo>
                    <a:pt x="301" y="383"/>
                  </a:lnTo>
                  <a:lnTo>
                    <a:pt x="312" y="374"/>
                  </a:lnTo>
                  <a:lnTo>
                    <a:pt x="324" y="363"/>
                  </a:lnTo>
                  <a:lnTo>
                    <a:pt x="337" y="350"/>
                  </a:lnTo>
                  <a:lnTo>
                    <a:pt x="348" y="337"/>
                  </a:lnTo>
                  <a:lnTo>
                    <a:pt x="359" y="324"/>
                  </a:lnTo>
                  <a:lnTo>
                    <a:pt x="368" y="311"/>
                  </a:lnTo>
                  <a:lnTo>
                    <a:pt x="375" y="302"/>
                  </a:lnTo>
                  <a:lnTo>
                    <a:pt x="370" y="297"/>
                  </a:lnTo>
                  <a:lnTo>
                    <a:pt x="349" y="305"/>
                  </a:lnTo>
                  <a:lnTo>
                    <a:pt x="358" y="294"/>
                  </a:lnTo>
                  <a:lnTo>
                    <a:pt x="384" y="281"/>
                  </a:lnTo>
                  <a:lnTo>
                    <a:pt x="409" y="265"/>
                  </a:lnTo>
                  <a:lnTo>
                    <a:pt x="431" y="245"/>
                  </a:lnTo>
                  <a:lnTo>
                    <a:pt x="453" y="225"/>
                  </a:lnTo>
                  <a:lnTo>
                    <a:pt x="472" y="204"/>
                  </a:lnTo>
                  <a:lnTo>
                    <a:pt x="490" y="184"/>
                  </a:lnTo>
                  <a:lnTo>
                    <a:pt x="506" y="168"/>
                  </a:lnTo>
                  <a:lnTo>
                    <a:pt x="520" y="157"/>
                  </a:lnTo>
                  <a:lnTo>
                    <a:pt x="526" y="154"/>
                  </a:lnTo>
                  <a:lnTo>
                    <a:pt x="535" y="150"/>
                  </a:lnTo>
                  <a:lnTo>
                    <a:pt x="547" y="143"/>
                  </a:lnTo>
                  <a:lnTo>
                    <a:pt x="559" y="136"/>
                  </a:lnTo>
                  <a:lnTo>
                    <a:pt x="572" y="129"/>
                  </a:lnTo>
                  <a:lnTo>
                    <a:pt x="584" y="121"/>
                  </a:lnTo>
                  <a:lnTo>
                    <a:pt x="594" y="113"/>
                  </a:lnTo>
                  <a:lnTo>
                    <a:pt x="601" y="106"/>
                  </a:lnTo>
                  <a:lnTo>
                    <a:pt x="603" y="100"/>
                  </a:lnTo>
                  <a:lnTo>
                    <a:pt x="599" y="95"/>
                  </a:lnTo>
                  <a:lnTo>
                    <a:pt x="608" y="91"/>
                  </a:lnTo>
                  <a:lnTo>
                    <a:pt x="612" y="90"/>
                  </a:lnTo>
                  <a:lnTo>
                    <a:pt x="622" y="87"/>
                  </a:lnTo>
                  <a:lnTo>
                    <a:pt x="633" y="84"/>
                  </a:lnTo>
                  <a:lnTo>
                    <a:pt x="647" y="80"/>
                  </a:lnTo>
                  <a:lnTo>
                    <a:pt x="661" y="77"/>
                  </a:lnTo>
                  <a:lnTo>
                    <a:pt x="675" y="72"/>
                  </a:lnTo>
                  <a:lnTo>
                    <a:pt x="687" y="68"/>
                  </a:lnTo>
                  <a:lnTo>
                    <a:pt x="696" y="63"/>
                  </a:lnTo>
                  <a:lnTo>
                    <a:pt x="702" y="59"/>
                  </a:lnTo>
                  <a:lnTo>
                    <a:pt x="702" y="54"/>
                  </a:lnTo>
                  <a:lnTo>
                    <a:pt x="695" y="49"/>
                  </a:lnTo>
                  <a:lnTo>
                    <a:pt x="709" y="44"/>
                  </a:lnTo>
                  <a:lnTo>
                    <a:pt x="725" y="38"/>
                  </a:lnTo>
                  <a:lnTo>
                    <a:pt x="741" y="33"/>
                  </a:lnTo>
                  <a:lnTo>
                    <a:pt x="759" y="29"/>
                  </a:lnTo>
                  <a:lnTo>
                    <a:pt x="774" y="24"/>
                  </a:lnTo>
                  <a:lnTo>
                    <a:pt x="788" y="17"/>
                  </a:lnTo>
                  <a:lnTo>
                    <a:pt x="798" y="10"/>
                  </a:lnTo>
                  <a:lnTo>
                    <a:pt x="80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6" name="Freeform 10"/>
            <p:cNvSpPr>
              <a:spLocks/>
            </p:cNvSpPr>
            <p:nvPr userDrawn="1"/>
          </p:nvSpPr>
          <p:spPr bwMode="auto">
            <a:xfrm>
              <a:off x="11282363" y="5027613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4 w 5"/>
                <a:gd name="T3" fmla="*/ 1 h 8"/>
                <a:gd name="T4" fmla="*/ 4 w 5"/>
                <a:gd name="T5" fmla="*/ 2 h 8"/>
                <a:gd name="T6" fmla="*/ 5 w 5"/>
                <a:gd name="T7" fmla="*/ 3 h 8"/>
                <a:gd name="T8" fmla="*/ 5 w 5"/>
                <a:gd name="T9" fmla="*/ 3 h 8"/>
                <a:gd name="T10" fmla="*/ 5 w 5"/>
                <a:gd name="T11" fmla="*/ 4 h 8"/>
                <a:gd name="T12" fmla="*/ 4 w 5"/>
                <a:gd name="T13" fmla="*/ 5 h 8"/>
                <a:gd name="T14" fmla="*/ 3 w 5"/>
                <a:gd name="T15" fmla="*/ 7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4" y="5"/>
                  </a:lnTo>
                  <a:lnTo>
                    <a:pt x="3" y="7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7" name="Freeform 11"/>
            <p:cNvSpPr>
              <a:spLocks/>
            </p:cNvSpPr>
            <p:nvPr userDrawn="1"/>
          </p:nvSpPr>
          <p:spPr bwMode="auto">
            <a:xfrm>
              <a:off x="11202988" y="5084763"/>
              <a:ext cx="3175" cy="4763"/>
            </a:xfrm>
            <a:custGeom>
              <a:avLst/>
              <a:gdLst>
                <a:gd name="T0" fmla="*/ 0 w 8"/>
                <a:gd name="T1" fmla="*/ 0 h 9"/>
                <a:gd name="T2" fmla="*/ 8 w 8"/>
                <a:gd name="T3" fmla="*/ 0 h 9"/>
                <a:gd name="T4" fmla="*/ 7 w 8"/>
                <a:gd name="T5" fmla="*/ 2 h 9"/>
                <a:gd name="T6" fmla="*/ 6 w 8"/>
                <a:gd name="T7" fmla="*/ 4 h 9"/>
                <a:gd name="T8" fmla="*/ 6 w 8"/>
                <a:gd name="T9" fmla="*/ 4 h 9"/>
                <a:gd name="T10" fmla="*/ 5 w 8"/>
                <a:gd name="T11" fmla="*/ 6 h 9"/>
                <a:gd name="T12" fmla="*/ 5 w 8"/>
                <a:gd name="T13" fmla="*/ 6 h 9"/>
                <a:gd name="T14" fmla="*/ 5 w 8"/>
                <a:gd name="T15" fmla="*/ 6 h 9"/>
                <a:gd name="T16" fmla="*/ 3 w 8"/>
                <a:gd name="T17" fmla="*/ 7 h 9"/>
                <a:gd name="T18" fmla="*/ 0 w 8"/>
                <a:gd name="T19" fmla="*/ 9 h 9"/>
                <a:gd name="T20" fmla="*/ 0 w 8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9">
                  <a:moveTo>
                    <a:pt x="0" y="0"/>
                  </a:moveTo>
                  <a:lnTo>
                    <a:pt x="8" y="0"/>
                  </a:lnTo>
                  <a:lnTo>
                    <a:pt x="7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3" y="7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8" name="Freeform 12"/>
            <p:cNvSpPr>
              <a:spLocks/>
            </p:cNvSpPr>
            <p:nvPr userDrawn="1"/>
          </p:nvSpPr>
          <p:spPr bwMode="auto">
            <a:xfrm>
              <a:off x="11215688" y="5091113"/>
              <a:ext cx="1588" cy="3175"/>
            </a:xfrm>
            <a:custGeom>
              <a:avLst/>
              <a:gdLst>
                <a:gd name="T0" fmla="*/ 4 w 6"/>
                <a:gd name="T1" fmla="*/ 0 h 8"/>
                <a:gd name="T2" fmla="*/ 5 w 6"/>
                <a:gd name="T3" fmla="*/ 2 h 8"/>
                <a:gd name="T4" fmla="*/ 6 w 6"/>
                <a:gd name="T5" fmla="*/ 4 h 8"/>
                <a:gd name="T6" fmla="*/ 6 w 6"/>
                <a:gd name="T7" fmla="*/ 5 h 8"/>
                <a:gd name="T8" fmla="*/ 6 w 6"/>
                <a:gd name="T9" fmla="*/ 5 h 8"/>
                <a:gd name="T10" fmla="*/ 5 w 6"/>
                <a:gd name="T11" fmla="*/ 5 h 8"/>
                <a:gd name="T12" fmla="*/ 4 w 6"/>
                <a:gd name="T13" fmla="*/ 5 h 8"/>
                <a:gd name="T14" fmla="*/ 2 w 6"/>
                <a:gd name="T15" fmla="*/ 6 h 8"/>
                <a:gd name="T16" fmla="*/ 0 w 6"/>
                <a:gd name="T17" fmla="*/ 8 h 8"/>
                <a:gd name="T18" fmla="*/ 4 w 6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5" y="2"/>
                  </a:lnTo>
                  <a:lnTo>
                    <a:pt x="6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9" name="Freeform 13"/>
            <p:cNvSpPr>
              <a:spLocks noEditPoints="1"/>
            </p:cNvSpPr>
            <p:nvPr userDrawn="1"/>
          </p:nvSpPr>
          <p:spPr bwMode="auto">
            <a:xfrm>
              <a:off x="11079163" y="5097463"/>
              <a:ext cx="582613" cy="715963"/>
            </a:xfrm>
            <a:custGeom>
              <a:avLst/>
              <a:gdLst>
                <a:gd name="T0" fmla="*/ 248 w 1469"/>
                <a:gd name="T1" fmla="*/ 1424 h 1803"/>
                <a:gd name="T2" fmla="*/ 394 w 1469"/>
                <a:gd name="T3" fmla="*/ 1418 h 1803"/>
                <a:gd name="T4" fmla="*/ 87 w 1469"/>
                <a:gd name="T5" fmla="*/ 1343 h 1803"/>
                <a:gd name="T6" fmla="*/ 299 w 1469"/>
                <a:gd name="T7" fmla="*/ 1350 h 1803"/>
                <a:gd name="T8" fmla="*/ 195 w 1469"/>
                <a:gd name="T9" fmla="*/ 1281 h 1803"/>
                <a:gd name="T10" fmla="*/ 395 w 1469"/>
                <a:gd name="T11" fmla="*/ 1260 h 1803"/>
                <a:gd name="T12" fmla="*/ 578 w 1469"/>
                <a:gd name="T13" fmla="*/ 1244 h 1803"/>
                <a:gd name="T14" fmla="*/ 351 w 1469"/>
                <a:gd name="T15" fmla="*/ 1465 h 1803"/>
                <a:gd name="T16" fmla="*/ 578 w 1469"/>
                <a:gd name="T17" fmla="*/ 1244 h 1803"/>
                <a:gd name="T18" fmla="*/ 437 w 1469"/>
                <a:gd name="T19" fmla="*/ 1227 h 1803"/>
                <a:gd name="T20" fmla="*/ 190 w 1469"/>
                <a:gd name="T21" fmla="*/ 1202 h 1803"/>
                <a:gd name="T22" fmla="*/ 553 w 1469"/>
                <a:gd name="T23" fmla="*/ 1186 h 1803"/>
                <a:gd name="T24" fmla="*/ 416 w 1469"/>
                <a:gd name="T25" fmla="*/ 1146 h 1803"/>
                <a:gd name="T26" fmla="*/ 763 w 1469"/>
                <a:gd name="T27" fmla="*/ 1134 h 1803"/>
                <a:gd name="T28" fmla="*/ 449 w 1469"/>
                <a:gd name="T29" fmla="*/ 1111 h 1803"/>
                <a:gd name="T30" fmla="*/ 542 w 1469"/>
                <a:gd name="T31" fmla="*/ 1136 h 1803"/>
                <a:gd name="T32" fmla="*/ 261 w 1469"/>
                <a:gd name="T33" fmla="*/ 1487 h 1803"/>
                <a:gd name="T34" fmla="*/ 413 w 1469"/>
                <a:gd name="T35" fmla="*/ 1322 h 1803"/>
                <a:gd name="T36" fmla="*/ 616 w 1469"/>
                <a:gd name="T37" fmla="*/ 1082 h 1803"/>
                <a:gd name="T38" fmla="*/ 309 w 1469"/>
                <a:gd name="T39" fmla="*/ 1056 h 1803"/>
                <a:gd name="T40" fmla="*/ 361 w 1469"/>
                <a:gd name="T41" fmla="*/ 996 h 1803"/>
                <a:gd name="T42" fmla="*/ 375 w 1469"/>
                <a:gd name="T43" fmla="*/ 985 h 1803"/>
                <a:gd name="T44" fmla="*/ 451 w 1469"/>
                <a:gd name="T45" fmla="*/ 907 h 1803"/>
                <a:gd name="T46" fmla="*/ 483 w 1469"/>
                <a:gd name="T47" fmla="*/ 877 h 1803"/>
                <a:gd name="T48" fmla="*/ 694 w 1469"/>
                <a:gd name="T49" fmla="*/ 864 h 1803"/>
                <a:gd name="T50" fmla="*/ 736 w 1469"/>
                <a:gd name="T51" fmla="*/ 847 h 1803"/>
                <a:gd name="T52" fmla="*/ 745 w 1469"/>
                <a:gd name="T53" fmla="*/ 814 h 1803"/>
                <a:gd name="T54" fmla="*/ 923 w 1469"/>
                <a:gd name="T55" fmla="*/ 744 h 1803"/>
                <a:gd name="T56" fmla="*/ 855 w 1469"/>
                <a:gd name="T57" fmla="*/ 634 h 1803"/>
                <a:gd name="T58" fmla="*/ 828 w 1469"/>
                <a:gd name="T59" fmla="*/ 674 h 1803"/>
                <a:gd name="T60" fmla="*/ 734 w 1469"/>
                <a:gd name="T61" fmla="*/ 720 h 1803"/>
                <a:gd name="T62" fmla="*/ 608 w 1469"/>
                <a:gd name="T63" fmla="*/ 840 h 1803"/>
                <a:gd name="T64" fmla="*/ 318 w 1469"/>
                <a:gd name="T65" fmla="*/ 1120 h 1803"/>
                <a:gd name="T66" fmla="*/ 397 w 1469"/>
                <a:gd name="T67" fmla="*/ 1079 h 1803"/>
                <a:gd name="T68" fmla="*/ 590 w 1469"/>
                <a:gd name="T69" fmla="*/ 896 h 1803"/>
                <a:gd name="T70" fmla="*/ 642 w 1469"/>
                <a:gd name="T71" fmla="*/ 851 h 1803"/>
                <a:gd name="T72" fmla="*/ 737 w 1469"/>
                <a:gd name="T73" fmla="*/ 764 h 1803"/>
                <a:gd name="T74" fmla="*/ 808 w 1469"/>
                <a:gd name="T75" fmla="*/ 701 h 1803"/>
                <a:gd name="T76" fmla="*/ 1066 w 1469"/>
                <a:gd name="T77" fmla="*/ 623 h 1803"/>
                <a:gd name="T78" fmla="*/ 914 w 1469"/>
                <a:gd name="T79" fmla="*/ 609 h 1803"/>
                <a:gd name="T80" fmla="*/ 827 w 1469"/>
                <a:gd name="T81" fmla="*/ 124 h 1803"/>
                <a:gd name="T82" fmla="*/ 1452 w 1469"/>
                <a:gd name="T83" fmla="*/ 203 h 1803"/>
                <a:gd name="T84" fmla="*/ 1228 w 1469"/>
                <a:gd name="T85" fmla="*/ 685 h 1803"/>
                <a:gd name="T86" fmla="*/ 1065 w 1469"/>
                <a:gd name="T87" fmla="*/ 888 h 1803"/>
                <a:gd name="T88" fmla="*/ 765 w 1469"/>
                <a:gd name="T89" fmla="*/ 1181 h 1803"/>
                <a:gd name="T90" fmla="*/ 709 w 1469"/>
                <a:gd name="T91" fmla="*/ 1187 h 1803"/>
                <a:gd name="T92" fmla="*/ 678 w 1469"/>
                <a:gd name="T93" fmla="*/ 1210 h 1803"/>
                <a:gd name="T94" fmla="*/ 565 w 1469"/>
                <a:gd name="T95" fmla="*/ 1326 h 1803"/>
                <a:gd name="T96" fmla="*/ 878 w 1469"/>
                <a:gd name="T97" fmla="*/ 1351 h 1803"/>
                <a:gd name="T98" fmla="*/ 174 w 1469"/>
                <a:gd name="T99" fmla="*/ 1802 h 1803"/>
                <a:gd name="T100" fmla="*/ 61 w 1469"/>
                <a:gd name="T101" fmla="*/ 1714 h 1803"/>
                <a:gd name="T102" fmla="*/ 18 w 1469"/>
                <a:gd name="T103" fmla="*/ 1551 h 1803"/>
                <a:gd name="T104" fmla="*/ 11 w 1469"/>
                <a:gd name="T105" fmla="*/ 1466 h 1803"/>
                <a:gd name="T106" fmla="*/ 74 w 1469"/>
                <a:gd name="T107" fmla="*/ 1380 h 1803"/>
                <a:gd name="T108" fmla="*/ 158 w 1469"/>
                <a:gd name="T109" fmla="*/ 1215 h 1803"/>
                <a:gd name="T110" fmla="*/ 253 w 1469"/>
                <a:gd name="T111" fmla="*/ 1066 h 1803"/>
                <a:gd name="T112" fmla="*/ 424 w 1469"/>
                <a:gd name="T113" fmla="*/ 914 h 1803"/>
                <a:gd name="T114" fmla="*/ 687 w 1469"/>
                <a:gd name="T115" fmla="*/ 648 h 1803"/>
                <a:gd name="T116" fmla="*/ 965 w 1469"/>
                <a:gd name="T117" fmla="*/ 417 h 1803"/>
                <a:gd name="T118" fmla="*/ 1201 w 1469"/>
                <a:gd name="T119" fmla="*/ 218 h 1803"/>
                <a:gd name="T120" fmla="*/ 791 w 1469"/>
                <a:gd name="T121" fmla="*/ 187 h 1803"/>
                <a:gd name="T122" fmla="*/ 749 w 1469"/>
                <a:gd name="T123" fmla="*/ 83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69" h="1803">
                  <a:moveTo>
                    <a:pt x="195" y="1748"/>
                  </a:moveTo>
                  <a:lnTo>
                    <a:pt x="187" y="1759"/>
                  </a:lnTo>
                  <a:lnTo>
                    <a:pt x="190" y="1769"/>
                  </a:lnTo>
                  <a:lnTo>
                    <a:pt x="203" y="1756"/>
                  </a:lnTo>
                  <a:lnTo>
                    <a:pt x="195" y="1748"/>
                  </a:lnTo>
                  <a:close/>
                  <a:moveTo>
                    <a:pt x="50" y="1562"/>
                  </a:moveTo>
                  <a:lnTo>
                    <a:pt x="45" y="1591"/>
                  </a:lnTo>
                  <a:lnTo>
                    <a:pt x="58" y="1591"/>
                  </a:lnTo>
                  <a:lnTo>
                    <a:pt x="50" y="1562"/>
                  </a:lnTo>
                  <a:close/>
                  <a:moveTo>
                    <a:pt x="237" y="1434"/>
                  </a:moveTo>
                  <a:lnTo>
                    <a:pt x="229" y="1463"/>
                  </a:lnTo>
                  <a:lnTo>
                    <a:pt x="240" y="1455"/>
                  </a:lnTo>
                  <a:lnTo>
                    <a:pt x="240" y="1447"/>
                  </a:lnTo>
                  <a:lnTo>
                    <a:pt x="242" y="1443"/>
                  </a:lnTo>
                  <a:lnTo>
                    <a:pt x="242" y="1441"/>
                  </a:lnTo>
                  <a:lnTo>
                    <a:pt x="240" y="1439"/>
                  </a:lnTo>
                  <a:lnTo>
                    <a:pt x="237" y="1434"/>
                  </a:lnTo>
                  <a:close/>
                  <a:moveTo>
                    <a:pt x="250" y="1409"/>
                  </a:moveTo>
                  <a:lnTo>
                    <a:pt x="245" y="1425"/>
                  </a:lnTo>
                  <a:lnTo>
                    <a:pt x="248" y="1424"/>
                  </a:lnTo>
                  <a:lnTo>
                    <a:pt x="251" y="1422"/>
                  </a:lnTo>
                  <a:lnTo>
                    <a:pt x="252" y="1421"/>
                  </a:lnTo>
                  <a:lnTo>
                    <a:pt x="253" y="1420"/>
                  </a:lnTo>
                  <a:lnTo>
                    <a:pt x="254" y="1420"/>
                  </a:lnTo>
                  <a:lnTo>
                    <a:pt x="254" y="1419"/>
                  </a:lnTo>
                  <a:lnTo>
                    <a:pt x="254" y="1418"/>
                  </a:lnTo>
                  <a:lnTo>
                    <a:pt x="255" y="1416"/>
                  </a:lnTo>
                  <a:lnTo>
                    <a:pt x="255" y="1413"/>
                  </a:lnTo>
                  <a:lnTo>
                    <a:pt x="258" y="1409"/>
                  </a:lnTo>
                  <a:lnTo>
                    <a:pt x="250" y="1409"/>
                  </a:lnTo>
                  <a:close/>
                  <a:moveTo>
                    <a:pt x="399" y="1401"/>
                  </a:moveTo>
                  <a:lnTo>
                    <a:pt x="389" y="1410"/>
                  </a:lnTo>
                  <a:lnTo>
                    <a:pt x="380" y="1419"/>
                  </a:lnTo>
                  <a:lnTo>
                    <a:pt x="372" y="1429"/>
                  </a:lnTo>
                  <a:lnTo>
                    <a:pt x="366" y="1442"/>
                  </a:lnTo>
                  <a:lnTo>
                    <a:pt x="369" y="1442"/>
                  </a:lnTo>
                  <a:lnTo>
                    <a:pt x="374" y="1437"/>
                  </a:lnTo>
                  <a:lnTo>
                    <a:pt x="380" y="1432"/>
                  </a:lnTo>
                  <a:lnTo>
                    <a:pt x="387" y="1425"/>
                  </a:lnTo>
                  <a:lnTo>
                    <a:pt x="394" y="1418"/>
                  </a:lnTo>
                  <a:lnTo>
                    <a:pt x="399" y="1411"/>
                  </a:lnTo>
                  <a:lnTo>
                    <a:pt x="401" y="1405"/>
                  </a:lnTo>
                  <a:lnTo>
                    <a:pt x="399" y="1401"/>
                  </a:lnTo>
                  <a:close/>
                  <a:moveTo>
                    <a:pt x="303" y="1388"/>
                  </a:moveTo>
                  <a:lnTo>
                    <a:pt x="295" y="1405"/>
                  </a:lnTo>
                  <a:lnTo>
                    <a:pt x="299" y="1402"/>
                  </a:lnTo>
                  <a:lnTo>
                    <a:pt x="301" y="1401"/>
                  </a:lnTo>
                  <a:lnTo>
                    <a:pt x="303" y="1399"/>
                  </a:lnTo>
                  <a:lnTo>
                    <a:pt x="304" y="1398"/>
                  </a:lnTo>
                  <a:lnTo>
                    <a:pt x="305" y="1398"/>
                  </a:lnTo>
                  <a:lnTo>
                    <a:pt x="305" y="1397"/>
                  </a:lnTo>
                  <a:lnTo>
                    <a:pt x="304" y="1395"/>
                  </a:lnTo>
                  <a:lnTo>
                    <a:pt x="304" y="1392"/>
                  </a:lnTo>
                  <a:lnTo>
                    <a:pt x="303" y="1388"/>
                  </a:lnTo>
                  <a:close/>
                  <a:moveTo>
                    <a:pt x="416" y="1322"/>
                  </a:moveTo>
                  <a:lnTo>
                    <a:pt x="411" y="1338"/>
                  </a:lnTo>
                  <a:lnTo>
                    <a:pt x="428" y="1327"/>
                  </a:lnTo>
                  <a:lnTo>
                    <a:pt x="416" y="1322"/>
                  </a:lnTo>
                  <a:close/>
                  <a:moveTo>
                    <a:pt x="95" y="1314"/>
                  </a:moveTo>
                  <a:lnTo>
                    <a:pt x="87" y="1343"/>
                  </a:lnTo>
                  <a:lnTo>
                    <a:pt x="90" y="1343"/>
                  </a:lnTo>
                  <a:lnTo>
                    <a:pt x="94" y="1339"/>
                  </a:lnTo>
                  <a:lnTo>
                    <a:pt x="97" y="1337"/>
                  </a:lnTo>
                  <a:lnTo>
                    <a:pt x="101" y="1335"/>
                  </a:lnTo>
                  <a:lnTo>
                    <a:pt x="103" y="1332"/>
                  </a:lnTo>
                  <a:lnTo>
                    <a:pt x="108" y="1330"/>
                  </a:lnTo>
                  <a:lnTo>
                    <a:pt x="95" y="1330"/>
                  </a:lnTo>
                  <a:lnTo>
                    <a:pt x="96" y="1327"/>
                  </a:lnTo>
                  <a:lnTo>
                    <a:pt x="97" y="1323"/>
                  </a:lnTo>
                  <a:lnTo>
                    <a:pt x="98" y="1321"/>
                  </a:lnTo>
                  <a:lnTo>
                    <a:pt x="100" y="1320"/>
                  </a:lnTo>
                  <a:lnTo>
                    <a:pt x="101" y="1319"/>
                  </a:lnTo>
                  <a:lnTo>
                    <a:pt x="101" y="1319"/>
                  </a:lnTo>
                  <a:lnTo>
                    <a:pt x="101" y="1317"/>
                  </a:lnTo>
                  <a:lnTo>
                    <a:pt x="100" y="1316"/>
                  </a:lnTo>
                  <a:lnTo>
                    <a:pt x="98" y="1315"/>
                  </a:lnTo>
                  <a:lnTo>
                    <a:pt x="95" y="1314"/>
                  </a:lnTo>
                  <a:close/>
                  <a:moveTo>
                    <a:pt x="329" y="1306"/>
                  </a:moveTo>
                  <a:lnTo>
                    <a:pt x="282" y="1359"/>
                  </a:lnTo>
                  <a:lnTo>
                    <a:pt x="299" y="1350"/>
                  </a:lnTo>
                  <a:lnTo>
                    <a:pt x="312" y="1338"/>
                  </a:lnTo>
                  <a:lnTo>
                    <a:pt x="325" y="1323"/>
                  </a:lnTo>
                  <a:lnTo>
                    <a:pt x="337" y="1306"/>
                  </a:lnTo>
                  <a:lnTo>
                    <a:pt x="329" y="1306"/>
                  </a:lnTo>
                  <a:close/>
                  <a:moveTo>
                    <a:pt x="100" y="1298"/>
                  </a:moveTo>
                  <a:lnTo>
                    <a:pt x="100" y="1309"/>
                  </a:lnTo>
                  <a:lnTo>
                    <a:pt x="111" y="1309"/>
                  </a:lnTo>
                  <a:lnTo>
                    <a:pt x="111" y="1306"/>
                  </a:lnTo>
                  <a:lnTo>
                    <a:pt x="100" y="1298"/>
                  </a:lnTo>
                  <a:close/>
                  <a:moveTo>
                    <a:pt x="195" y="1281"/>
                  </a:moveTo>
                  <a:lnTo>
                    <a:pt x="187" y="1298"/>
                  </a:lnTo>
                  <a:lnTo>
                    <a:pt x="190" y="1294"/>
                  </a:lnTo>
                  <a:lnTo>
                    <a:pt x="193" y="1293"/>
                  </a:lnTo>
                  <a:lnTo>
                    <a:pt x="195" y="1292"/>
                  </a:lnTo>
                  <a:lnTo>
                    <a:pt x="196" y="1291"/>
                  </a:lnTo>
                  <a:lnTo>
                    <a:pt x="197" y="1291"/>
                  </a:lnTo>
                  <a:lnTo>
                    <a:pt x="197" y="1289"/>
                  </a:lnTo>
                  <a:lnTo>
                    <a:pt x="196" y="1287"/>
                  </a:lnTo>
                  <a:lnTo>
                    <a:pt x="196" y="1285"/>
                  </a:lnTo>
                  <a:lnTo>
                    <a:pt x="195" y="1281"/>
                  </a:lnTo>
                  <a:close/>
                  <a:moveTo>
                    <a:pt x="458" y="1277"/>
                  </a:moveTo>
                  <a:lnTo>
                    <a:pt x="440" y="1289"/>
                  </a:lnTo>
                  <a:lnTo>
                    <a:pt x="449" y="1298"/>
                  </a:lnTo>
                  <a:lnTo>
                    <a:pt x="454" y="1292"/>
                  </a:lnTo>
                  <a:lnTo>
                    <a:pt x="458" y="1289"/>
                  </a:lnTo>
                  <a:lnTo>
                    <a:pt x="459" y="1284"/>
                  </a:lnTo>
                  <a:lnTo>
                    <a:pt x="458" y="1277"/>
                  </a:lnTo>
                  <a:close/>
                  <a:moveTo>
                    <a:pt x="382" y="1260"/>
                  </a:moveTo>
                  <a:lnTo>
                    <a:pt x="375" y="1266"/>
                  </a:lnTo>
                  <a:lnTo>
                    <a:pt x="367" y="1269"/>
                  </a:lnTo>
                  <a:lnTo>
                    <a:pt x="360" y="1272"/>
                  </a:lnTo>
                  <a:lnTo>
                    <a:pt x="352" y="1277"/>
                  </a:lnTo>
                  <a:lnTo>
                    <a:pt x="346" y="1285"/>
                  </a:lnTo>
                  <a:lnTo>
                    <a:pt x="340" y="1298"/>
                  </a:lnTo>
                  <a:lnTo>
                    <a:pt x="352" y="1294"/>
                  </a:lnTo>
                  <a:lnTo>
                    <a:pt x="364" y="1291"/>
                  </a:lnTo>
                  <a:lnTo>
                    <a:pt x="373" y="1287"/>
                  </a:lnTo>
                  <a:lnTo>
                    <a:pt x="382" y="1282"/>
                  </a:lnTo>
                  <a:lnTo>
                    <a:pt x="389" y="1274"/>
                  </a:lnTo>
                  <a:lnTo>
                    <a:pt x="395" y="1260"/>
                  </a:lnTo>
                  <a:lnTo>
                    <a:pt x="382" y="1260"/>
                  </a:lnTo>
                  <a:close/>
                  <a:moveTo>
                    <a:pt x="540" y="1252"/>
                  </a:moveTo>
                  <a:lnTo>
                    <a:pt x="524" y="1272"/>
                  </a:lnTo>
                  <a:lnTo>
                    <a:pt x="531" y="1268"/>
                  </a:lnTo>
                  <a:lnTo>
                    <a:pt x="538" y="1263"/>
                  </a:lnTo>
                  <a:lnTo>
                    <a:pt x="542" y="1257"/>
                  </a:lnTo>
                  <a:lnTo>
                    <a:pt x="540" y="1252"/>
                  </a:lnTo>
                  <a:close/>
                  <a:moveTo>
                    <a:pt x="411" y="1248"/>
                  </a:moveTo>
                  <a:lnTo>
                    <a:pt x="399" y="1260"/>
                  </a:lnTo>
                  <a:lnTo>
                    <a:pt x="403" y="1259"/>
                  </a:lnTo>
                  <a:lnTo>
                    <a:pt x="406" y="1257"/>
                  </a:lnTo>
                  <a:lnTo>
                    <a:pt x="408" y="1256"/>
                  </a:lnTo>
                  <a:lnTo>
                    <a:pt x="409" y="1256"/>
                  </a:lnTo>
                  <a:lnTo>
                    <a:pt x="409" y="1256"/>
                  </a:lnTo>
                  <a:lnTo>
                    <a:pt x="410" y="1256"/>
                  </a:lnTo>
                  <a:lnTo>
                    <a:pt x="410" y="1255"/>
                  </a:lnTo>
                  <a:lnTo>
                    <a:pt x="410" y="1254"/>
                  </a:lnTo>
                  <a:lnTo>
                    <a:pt x="411" y="1252"/>
                  </a:lnTo>
                  <a:lnTo>
                    <a:pt x="411" y="1248"/>
                  </a:lnTo>
                  <a:close/>
                  <a:moveTo>
                    <a:pt x="578" y="1244"/>
                  </a:moveTo>
                  <a:lnTo>
                    <a:pt x="560" y="1259"/>
                  </a:lnTo>
                  <a:lnTo>
                    <a:pt x="543" y="1268"/>
                  </a:lnTo>
                  <a:lnTo>
                    <a:pt x="527" y="1276"/>
                  </a:lnTo>
                  <a:lnTo>
                    <a:pt x="510" y="1284"/>
                  </a:lnTo>
                  <a:lnTo>
                    <a:pt x="494" y="1294"/>
                  </a:lnTo>
                  <a:lnTo>
                    <a:pt x="478" y="1309"/>
                  </a:lnTo>
                  <a:lnTo>
                    <a:pt x="459" y="1335"/>
                  </a:lnTo>
                  <a:lnTo>
                    <a:pt x="442" y="1361"/>
                  </a:lnTo>
                  <a:lnTo>
                    <a:pt x="425" y="1388"/>
                  </a:lnTo>
                  <a:lnTo>
                    <a:pt x="407" y="1414"/>
                  </a:lnTo>
                  <a:lnTo>
                    <a:pt x="387" y="1437"/>
                  </a:lnTo>
                  <a:lnTo>
                    <a:pt x="378" y="1444"/>
                  </a:lnTo>
                  <a:lnTo>
                    <a:pt x="371" y="1447"/>
                  </a:lnTo>
                  <a:lnTo>
                    <a:pt x="364" y="1448"/>
                  </a:lnTo>
                  <a:lnTo>
                    <a:pt x="358" y="1448"/>
                  </a:lnTo>
                  <a:lnTo>
                    <a:pt x="351" y="1449"/>
                  </a:lnTo>
                  <a:lnTo>
                    <a:pt x="344" y="1454"/>
                  </a:lnTo>
                  <a:lnTo>
                    <a:pt x="337" y="1463"/>
                  </a:lnTo>
                  <a:lnTo>
                    <a:pt x="340" y="1466"/>
                  </a:lnTo>
                  <a:lnTo>
                    <a:pt x="351" y="1465"/>
                  </a:lnTo>
                  <a:lnTo>
                    <a:pt x="360" y="1465"/>
                  </a:lnTo>
                  <a:lnTo>
                    <a:pt x="371" y="1465"/>
                  </a:lnTo>
                  <a:lnTo>
                    <a:pt x="381" y="1464"/>
                  </a:lnTo>
                  <a:lnTo>
                    <a:pt x="390" y="1458"/>
                  </a:lnTo>
                  <a:lnTo>
                    <a:pt x="396" y="1452"/>
                  </a:lnTo>
                  <a:lnTo>
                    <a:pt x="406" y="1444"/>
                  </a:lnTo>
                  <a:lnTo>
                    <a:pt x="416" y="1433"/>
                  </a:lnTo>
                  <a:lnTo>
                    <a:pt x="429" y="1418"/>
                  </a:lnTo>
                  <a:lnTo>
                    <a:pt x="444" y="1402"/>
                  </a:lnTo>
                  <a:lnTo>
                    <a:pt x="459" y="1384"/>
                  </a:lnTo>
                  <a:lnTo>
                    <a:pt x="476" y="1366"/>
                  </a:lnTo>
                  <a:lnTo>
                    <a:pt x="493" y="1346"/>
                  </a:lnTo>
                  <a:lnTo>
                    <a:pt x="509" y="1328"/>
                  </a:lnTo>
                  <a:lnTo>
                    <a:pt x="524" y="1309"/>
                  </a:lnTo>
                  <a:lnTo>
                    <a:pt x="539" y="1292"/>
                  </a:lnTo>
                  <a:lnTo>
                    <a:pt x="552" y="1277"/>
                  </a:lnTo>
                  <a:lnTo>
                    <a:pt x="563" y="1264"/>
                  </a:lnTo>
                  <a:lnTo>
                    <a:pt x="571" y="1254"/>
                  </a:lnTo>
                  <a:lnTo>
                    <a:pt x="577" y="1247"/>
                  </a:lnTo>
                  <a:lnTo>
                    <a:pt x="578" y="1244"/>
                  </a:lnTo>
                  <a:close/>
                  <a:moveTo>
                    <a:pt x="495" y="1239"/>
                  </a:moveTo>
                  <a:lnTo>
                    <a:pt x="490" y="1252"/>
                  </a:lnTo>
                  <a:lnTo>
                    <a:pt x="493" y="1249"/>
                  </a:lnTo>
                  <a:lnTo>
                    <a:pt x="494" y="1247"/>
                  </a:lnTo>
                  <a:lnTo>
                    <a:pt x="495" y="1247"/>
                  </a:lnTo>
                  <a:lnTo>
                    <a:pt x="496" y="1246"/>
                  </a:lnTo>
                  <a:lnTo>
                    <a:pt x="496" y="1246"/>
                  </a:lnTo>
                  <a:lnTo>
                    <a:pt x="496" y="1245"/>
                  </a:lnTo>
                  <a:lnTo>
                    <a:pt x="496" y="1242"/>
                  </a:lnTo>
                  <a:lnTo>
                    <a:pt x="495" y="1239"/>
                  </a:lnTo>
                  <a:close/>
                  <a:moveTo>
                    <a:pt x="240" y="1236"/>
                  </a:moveTo>
                  <a:lnTo>
                    <a:pt x="237" y="1244"/>
                  </a:lnTo>
                  <a:lnTo>
                    <a:pt x="245" y="1236"/>
                  </a:lnTo>
                  <a:lnTo>
                    <a:pt x="240" y="1236"/>
                  </a:lnTo>
                  <a:close/>
                  <a:moveTo>
                    <a:pt x="557" y="1231"/>
                  </a:moveTo>
                  <a:lnTo>
                    <a:pt x="553" y="1244"/>
                  </a:lnTo>
                  <a:lnTo>
                    <a:pt x="561" y="1231"/>
                  </a:lnTo>
                  <a:lnTo>
                    <a:pt x="557" y="1231"/>
                  </a:lnTo>
                  <a:close/>
                  <a:moveTo>
                    <a:pt x="428" y="1219"/>
                  </a:moveTo>
                  <a:lnTo>
                    <a:pt x="437" y="1227"/>
                  </a:lnTo>
                  <a:lnTo>
                    <a:pt x="435" y="1225"/>
                  </a:lnTo>
                  <a:lnTo>
                    <a:pt x="433" y="1223"/>
                  </a:lnTo>
                  <a:lnTo>
                    <a:pt x="433" y="1223"/>
                  </a:lnTo>
                  <a:lnTo>
                    <a:pt x="433" y="1222"/>
                  </a:lnTo>
                  <a:lnTo>
                    <a:pt x="432" y="1222"/>
                  </a:lnTo>
                  <a:lnTo>
                    <a:pt x="432" y="1222"/>
                  </a:lnTo>
                  <a:lnTo>
                    <a:pt x="431" y="1221"/>
                  </a:lnTo>
                  <a:lnTo>
                    <a:pt x="428" y="1219"/>
                  </a:lnTo>
                  <a:close/>
                  <a:moveTo>
                    <a:pt x="332" y="1199"/>
                  </a:moveTo>
                  <a:lnTo>
                    <a:pt x="332" y="1207"/>
                  </a:lnTo>
                  <a:lnTo>
                    <a:pt x="333" y="1204"/>
                  </a:lnTo>
                  <a:lnTo>
                    <a:pt x="335" y="1203"/>
                  </a:lnTo>
                  <a:lnTo>
                    <a:pt x="336" y="1202"/>
                  </a:lnTo>
                  <a:lnTo>
                    <a:pt x="336" y="1202"/>
                  </a:lnTo>
                  <a:lnTo>
                    <a:pt x="335" y="1202"/>
                  </a:lnTo>
                  <a:lnTo>
                    <a:pt x="333" y="1201"/>
                  </a:lnTo>
                  <a:lnTo>
                    <a:pt x="332" y="1199"/>
                  </a:lnTo>
                  <a:close/>
                  <a:moveTo>
                    <a:pt x="187" y="1194"/>
                  </a:moveTo>
                  <a:lnTo>
                    <a:pt x="182" y="1202"/>
                  </a:lnTo>
                  <a:lnTo>
                    <a:pt x="190" y="1202"/>
                  </a:lnTo>
                  <a:lnTo>
                    <a:pt x="187" y="1194"/>
                  </a:lnTo>
                  <a:close/>
                  <a:moveTo>
                    <a:pt x="449" y="1189"/>
                  </a:moveTo>
                  <a:lnTo>
                    <a:pt x="428" y="1215"/>
                  </a:lnTo>
                  <a:lnTo>
                    <a:pt x="437" y="1209"/>
                  </a:lnTo>
                  <a:lnTo>
                    <a:pt x="443" y="1203"/>
                  </a:lnTo>
                  <a:lnTo>
                    <a:pt x="449" y="1194"/>
                  </a:lnTo>
                  <a:lnTo>
                    <a:pt x="451" y="1194"/>
                  </a:lnTo>
                  <a:lnTo>
                    <a:pt x="451" y="1193"/>
                  </a:lnTo>
                  <a:lnTo>
                    <a:pt x="451" y="1193"/>
                  </a:lnTo>
                  <a:lnTo>
                    <a:pt x="450" y="1192"/>
                  </a:lnTo>
                  <a:lnTo>
                    <a:pt x="449" y="1189"/>
                  </a:lnTo>
                  <a:close/>
                  <a:moveTo>
                    <a:pt x="553" y="1186"/>
                  </a:moveTo>
                  <a:lnTo>
                    <a:pt x="553" y="1194"/>
                  </a:lnTo>
                  <a:lnTo>
                    <a:pt x="554" y="1192"/>
                  </a:lnTo>
                  <a:lnTo>
                    <a:pt x="556" y="1191"/>
                  </a:lnTo>
                  <a:lnTo>
                    <a:pt x="556" y="1191"/>
                  </a:lnTo>
                  <a:lnTo>
                    <a:pt x="556" y="1189"/>
                  </a:lnTo>
                  <a:lnTo>
                    <a:pt x="556" y="1189"/>
                  </a:lnTo>
                  <a:lnTo>
                    <a:pt x="554" y="1188"/>
                  </a:lnTo>
                  <a:lnTo>
                    <a:pt x="553" y="1186"/>
                  </a:lnTo>
                  <a:close/>
                  <a:moveTo>
                    <a:pt x="720" y="1165"/>
                  </a:moveTo>
                  <a:lnTo>
                    <a:pt x="711" y="1178"/>
                  </a:lnTo>
                  <a:lnTo>
                    <a:pt x="715" y="1176"/>
                  </a:lnTo>
                  <a:lnTo>
                    <a:pt x="718" y="1174"/>
                  </a:lnTo>
                  <a:lnTo>
                    <a:pt x="721" y="1174"/>
                  </a:lnTo>
                  <a:lnTo>
                    <a:pt x="722" y="1173"/>
                  </a:lnTo>
                  <a:lnTo>
                    <a:pt x="723" y="1172"/>
                  </a:lnTo>
                  <a:lnTo>
                    <a:pt x="724" y="1171"/>
                  </a:lnTo>
                  <a:lnTo>
                    <a:pt x="725" y="1169"/>
                  </a:lnTo>
                  <a:lnTo>
                    <a:pt x="728" y="1165"/>
                  </a:lnTo>
                  <a:lnTo>
                    <a:pt x="720" y="1165"/>
                  </a:lnTo>
                  <a:close/>
                  <a:moveTo>
                    <a:pt x="416" y="1144"/>
                  </a:moveTo>
                  <a:lnTo>
                    <a:pt x="408" y="1148"/>
                  </a:lnTo>
                  <a:lnTo>
                    <a:pt x="408" y="1152"/>
                  </a:lnTo>
                  <a:lnTo>
                    <a:pt x="411" y="1151"/>
                  </a:lnTo>
                  <a:lnTo>
                    <a:pt x="414" y="1149"/>
                  </a:lnTo>
                  <a:lnTo>
                    <a:pt x="415" y="1148"/>
                  </a:lnTo>
                  <a:lnTo>
                    <a:pt x="415" y="1147"/>
                  </a:lnTo>
                  <a:lnTo>
                    <a:pt x="416" y="1146"/>
                  </a:lnTo>
                  <a:lnTo>
                    <a:pt x="416" y="1146"/>
                  </a:lnTo>
                  <a:lnTo>
                    <a:pt x="416" y="1144"/>
                  </a:lnTo>
                  <a:close/>
                  <a:moveTo>
                    <a:pt x="661" y="1132"/>
                  </a:moveTo>
                  <a:lnTo>
                    <a:pt x="566" y="1227"/>
                  </a:lnTo>
                  <a:lnTo>
                    <a:pt x="580" y="1221"/>
                  </a:lnTo>
                  <a:lnTo>
                    <a:pt x="595" y="1211"/>
                  </a:lnTo>
                  <a:lnTo>
                    <a:pt x="611" y="1200"/>
                  </a:lnTo>
                  <a:lnTo>
                    <a:pt x="627" y="1187"/>
                  </a:lnTo>
                  <a:lnTo>
                    <a:pt x="639" y="1173"/>
                  </a:lnTo>
                  <a:lnTo>
                    <a:pt x="651" y="1158"/>
                  </a:lnTo>
                  <a:lnTo>
                    <a:pt x="658" y="1144"/>
                  </a:lnTo>
                  <a:lnTo>
                    <a:pt x="661" y="1132"/>
                  </a:lnTo>
                  <a:close/>
                  <a:moveTo>
                    <a:pt x="761" y="1128"/>
                  </a:moveTo>
                  <a:lnTo>
                    <a:pt x="753" y="1132"/>
                  </a:lnTo>
                  <a:lnTo>
                    <a:pt x="757" y="1144"/>
                  </a:lnTo>
                  <a:lnTo>
                    <a:pt x="759" y="1141"/>
                  </a:lnTo>
                  <a:lnTo>
                    <a:pt x="761" y="1140"/>
                  </a:lnTo>
                  <a:lnTo>
                    <a:pt x="763" y="1139"/>
                  </a:lnTo>
                  <a:lnTo>
                    <a:pt x="763" y="1137"/>
                  </a:lnTo>
                  <a:lnTo>
                    <a:pt x="763" y="1135"/>
                  </a:lnTo>
                  <a:lnTo>
                    <a:pt x="763" y="1134"/>
                  </a:lnTo>
                  <a:lnTo>
                    <a:pt x="763" y="1132"/>
                  </a:lnTo>
                  <a:lnTo>
                    <a:pt x="761" y="1128"/>
                  </a:lnTo>
                  <a:close/>
                  <a:moveTo>
                    <a:pt x="229" y="1120"/>
                  </a:moveTo>
                  <a:lnTo>
                    <a:pt x="208" y="1140"/>
                  </a:lnTo>
                  <a:lnTo>
                    <a:pt x="219" y="1144"/>
                  </a:lnTo>
                  <a:lnTo>
                    <a:pt x="223" y="1140"/>
                  </a:lnTo>
                  <a:lnTo>
                    <a:pt x="224" y="1137"/>
                  </a:lnTo>
                  <a:lnTo>
                    <a:pt x="225" y="1135"/>
                  </a:lnTo>
                  <a:lnTo>
                    <a:pt x="226" y="1134"/>
                  </a:lnTo>
                  <a:lnTo>
                    <a:pt x="226" y="1134"/>
                  </a:lnTo>
                  <a:lnTo>
                    <a:pt x="228" y="1134"/>
                  </a:lnTo>
                  <a:lnTo>
                    <a:pt x="229" y="1134"/>
                  </a:lnTo>
                  <a:lnTo>
                    <a:pt x="231" y="1135"/>
                  </a:lnTo>
                  <a:lnTo>
                    <a:pt x="233" y="1135"/>
                  </a:lnTo>
                  <a:lnTo>
                    <a:pt x="237" y="1136"/>
                  </a:lnTo>
                  <a:lnTo>
                    <a:pt x="229" y="1120"/>
                  </a:lnTo>
                  <a:close/>
                  <a:moveTo>
                    <a:pt x="449" y="1111"/>
                  </a:moveTo>
                  <a:lnTo>
                    <a:pt x="445" y="1120"/>
                  </a:lnTo>
                  <a:lnTo>
                    <a:pt x="453" y="1120"/>
                  </a:lnTo>
                  <a:lnTo>
                    <a:pt x="449" y="1111"/>
                  </a:lnTo>
                  <a:close/>
                  <a:moveTo>
                    <a:pt x="240" y="1107"/>
                  </a:moveTo>
                  <a:lnTo>
                    <a:pt x="237" y="1120"/>
                  </a:lnTo>
                  <a:lnTo>
                    <a:pt x="238" y="1117"/>
                  </a:lnTo>
                  <a:lnTo>
                    <a:pt x="240" y="1116"/>
                  </a:lnTo>
                  <a:lnTo>
                    <a:pt x="242" y="1114"/>
                  </a:lnTo>
                  <a:lnTo>
                    <a:pt x="243" y="1114"/>
                  </a:lnTo>
                  <a:lnTo>
                    <a:pt x="243" y="1113"/>
                  </a:lnTo>
                  <a:lnTo>
                    <a:pt x="243" y="1112"/>
                  </a:lnTo>
                  <a:lnTo>
                    <a:pt x="242" y="1111"/>
                  </a:lnTo>
                  <a:lnTo>
                    <a:pt x="240" y="1107"/>
                  </a:lnTo>
                  <a:close/>
                  <a:moveTo>
                    <a:pt x="461" y="1091"/>
                  </a:moveTo>
                  <a:lnTo>
                    <a:pt x="458" y="1103"/>
                  </a:lnTo>
                  <a:lnTo>
                    <a:pt x="461" y="1107"/>
                  </a:lnTo>
                  <a:lnTo>
                    <a:pt x="478" y="1099"/>
                  </a:lnTo>
                  <a:lnTo>
                    <a:pt x="474" y="1091"/>
                  </a:lnTo>
                  <a:lnTo>
                    <a:pt x="461" y="1091"/>
                  </a:lnTo>
                  <a:close/>
                  <a:moveTo>
                    <a:pt x="616" y="1082"/>
                  </a:moveTo>
                  <a:lnTo>
                    <a:pt x="592" y="1103"/>
                  </a:lnTo>
                  <a:lnTo>
                    <a:pt x="567" y="1120"/>
                  </a:lnTo>
                  <a:lnTo>
                    <a:pt x="542" y="1136"/>
                  </a:lnTo>
                  <a:lnTo>
                    <a:pt x="520" y="1152"/>
                  </a:lnTo>
                  <a:lnTo>
                    <a:pt x="507" y="1165"/>
                  </a:lnTo>
                  <a:lnTo>
                    <a:pt x="496" y="1181"/>
                  </a:lnTo>
                  <a:lnTo>
                    <a:pt x="486" y="1199"/>
                  </a:lnTo>
                  <a:lnTo>
                    <a:pt x="476" y="1216"/>
                  </a:lnTo>
                  <a:lnTo>
                    <a:pt x="466" y="1231"/>
                  </a:lnTo>
                  <a:lnTo>
                    <a:pt x="449" y="1251"/>
                  </a:lnTo>
                  <a:lnTo>
                    <a:pt x="428" y="1268"/>
                  </a:lnTo>
                  <a:lnTo>
                    <a:pt x="406" y="1284"/>
                  </a:lnTo>
                  <a:lnTo>
                    <a:pt x="385" y="1300"/>
                  </a:lnTo>
                  <a:lnTo>
                    <a:pt x="366" y="1317"/>
                  </a:lnTo>
                  <a:lnTo>
                    <a:pt x="347" y="1341"/>
                  </a:lnTo>
                  <a:lnTo>
                    <a:pt x="332" y="1365"/>
                  </a:lnTo>
                  <a:lnTo>
                    <a:pt x="318" y="1391"/>
                  </a:lnTo>
                  <a:lnTo>
                    <a:pt x="303" y="1417"/>
                  </a:lnTo>
                  <a:lnTo>
                    <a:pt x="288" y="1441"/>
                  </a:lnTo>
                  <a:lnTo>
                    <a:pt x="272" y="1462"/>
                  </a:lnTo>
                  <a:lnTo>
                    <a:pt x="253" y="1479"/>
                  </a:lnTo>
                  <a:lnTo>
                    <a:pt x="258" y="1487"/>
                  </a:lnTo>
                  <a:lnTo>
                    <a:pt x="261" y="1487"/>
                  </a:lnTo>
                  <a:lnTo>
                    <a:pt x="287" y="1479"/>
                  </a:lnTo>
                  <a:lnTo>
                    <a:pt x="305" y="1461"/>
                  </a:lnTo>
                  <a:lnTo>
                    <a:pt x="325" y="1439"/>
                  </a:lnTo>
                  <a:lnTo>
                    <a:pt x="345" y="1413"/>
                  </a:lnTo>
                  <a:lnTo>
                    <a:pt x="364" y="1387"/>
                  </a:lnTo>
                  <a:lnTo>
                    <a:pt x="380" y="1361"/>
                  </a:lnTo>
                  <a:lnTo>
                    <a:pt x="395" y="1338"/>
                  </a:lnTo>
                  <a:lnTo>
                    <a:pt x="397" y="1342"/>
                  </a:lnTo>
                  <a:lnTo>
                    <a:pt x="400" y="1343"/>
                  </a:lnTo>
                  <a:lnTo>
                    <a:pt x="400" y="1344"/>
                  </a:lnTo>
                  <a:lnTo>
                    <a:pt x="401" y="1345"/>
                  </a:lnTo>
                  <a:lnTo>
                    <a:pt x="401" y="1345"/>
                  </a:lnTo>
                  <a:lnTo>
                    <a:pt x="402" y="1345"/>
                  </a:lnTo>
                  <a:lnTo>
                    <a:pt x="402" y="1345"/>
                  </a:lnTo>
                  <a:lnTo>
                    <a:pt x="403" y="1346"/>
                  </a:lnTo>
                  <a:lnTo>
                    <a:pt x="404" y="1346"/>
                  </a:lnTo>
                  <a:lnTo>
                    <a:pt x="408" y="1346"/>
                  </a:lnTo>
                  <a:lnTo>
                    <a:pt x="407" y="1336"/>
                  </a:lnTo>
                  <a:lnTo>
                    <a:pt x="409" y="1328"/>
                  </a:lnTo>
                  <a:lnTo>
                    <a:pt x="413" y="1322"/>
                  </a:lnTo>
                  <a:lnTo>
                    <a:pt x="417" y="1317"/>
                  </a:lnTo>
                  <a:lnTo>
                    <a:pt x="423" y="1311"/>
                  </a:lnTo>
                  <a:lnTo>
                    <a:pt x="428" y="1301"/>
                  </a:lnTo>
                  <a:lnTo>
                    <a:pt x="395" y="1322"/>
                  </a:lnTo>
                  <a:lnTo>
                    <a:pt x="411" y="1301"/>
                  </a:lnTo>
                  <a:lnTo>
                    <a:pt x="417" y="1291"/>
                  </a:lnTo>
                  <a:lnTo>
                    <a:pt x="428" y="1278"/>
                  </a:lnTo>
                  <a:lnTo>
                    <a:pt x="440" y="1263"/>
                  </a:lnTo>
                  <a:lnTo>
                    <a:pt x="457" y="1247"/>
                  </a:lnTo>
                  <a:lnTo>
                    <a:pt x="474" y="1230"/>
                  </a:lnTo>
                  <a:lnTo>
                    <a:pt x="493" y="1211"/>
                  </a:lnTo>
                  <a:lnTo>
                    <a:pt x="513" y="1193"/>
                  </a:lnTo>
                  <a:lnTo>
                    <a:pt x="532" y="1174"/>
                  </a:lnTo>
                  <a:lnTo>
                    <a:pt x="552" y="1157"/>
                  </a:lnTo>
                  <a:lnTo>
                    <a:pt x="570" y="1140"/>
                  </a:lnTo>
                  <a:lnTo>
                    <a:pt x="585" y="1124"/>
                  </a:lnTo>
                  <a:lnTo>
                    <a:pt x="599" y="1110"/>
                  </a:lnTo>
                  <a:lnTo>
                    <a:pt x="608" y="1098"/>
                  </a:lnTo>
                  <a:lnTo>
                    <a:pt x="614" y="1089"/>
                  </a:lnTo>
                  <a:lnTo>
                    <a:pt x="616" y="1082"/>
                  </a:lnTo>
                  <a:close/>
                  <a:moveTo>
                    <a:pt x="487" y="1082"/>
                  </a:moveTo>
                  <a:lnTo>
                    <a:pt x="482" y="1095"/>
                  </a:lnTo>
                  <a:lnTo>
                    <a:pt x="495" y="1082"/>
                  </a:lnTo>
                  <a:lnTo>
                    <a:pt x="487" y="1082"/>
                  </a:lnTo>
                  <a:close/>
                  <a:moveTo>
                    <a:pt x="258" y="1074"/>
                  </a:moveTo>
                  <a:lnTo>
                    <a:pt x="253" y="1082"/>
                  </a:lnTo>
                  <a:lnTo>
                    <a:pt x="261" y="1074"/>
                  </a:lnTo>
                  <a:lnTo>
                    <a:pt x="258" y="1074"/>
                  </a:lnTo>
                  <a:close/>
                  <a:moveTo>
                    <a:pt x="732" y="1061"/>
                  </a:moveTo>
                  <a:lnTo>
                    <a:pt x="674" y="1124"/>
                  </a:lnTo>
                  <a:lnTo>
                    <a:pt x="741" y="1071"/>
                  </a:lnTo>
                  <a:lnTo>
                    <a:pt x="732" y="1061"/>
                  </a:lnTo>
                  <a:close/>
                  <a:moveTo>
                    <a:pt x="308" y="1053"/>
                  </a:moveTo>
                  <a:lnTo>
                    <a:pt x="308" y="1061"/>
                  </a:lnTo>
                  <a:lnTo>
                    <a:pt x="309" y="1059"/>
                  </a:lnTo>
                  <a:lnTo>
                    <a:pt x="310" y="1058"/>
                  </a:lnTo>
                  <a:lnTo>
                    <a:pt x="310" y="1058"/>
                  </a:lnTo>
                  <a:lnTo>
                    <a:pt x="310" y="1058"/>
                  </a:lnTo>
                  <a:lnTo>
                    <a:pt x="310" y="1057"/>
                  </a:lnTo>
                  <a:lnTo>
                    <a:pt x="309" y="1056"/>
                  </a:lnTo>
                  <a:lnTo>
                    <a:pt x="308" y="1053"/>
                  </a:lnTo>
                  <a:close/>
                  <a:moveTo>
                    <a:pt x="332" y="1029"/>
                  </a:moveTo>
                  <a:lnTo>
                    <a:pt x="324" y="1032"/>
                  </a:lnTo>
                  <a:lnTo>
                    <a:pt x="329" y="1042"/>
                  </a:lnTo>
                  <a:lnTo>
                    <a:pt x="340" y="1029"/>
                  </a:lnTo>
                  <a:lnTo>
                    <a:pt x="332" y="1029"/>
                  </a:lnTo>
                  <a:close/>
                  <a:moveTo>
                    <a:pt x="361" y="996"/>
                  </a:moveTo>
                  <a:lnTo>
                    <a:pt x="353" y="1000"/>
                  </a:lnTo>
                  <a:lnTo>
                    <a:pt x="353" y="1016"/>
                  </a:lnTo>
                  <a:lnTo>
                    <a:pt x="358" y="1016"/>
                  </a:lnTo>
                  <a:lnTo>
                    <a:pt x="361" y="1008"/>
                  </a:lnTo>
                  <a:lnTo>
                    <a:pt x="362" y="1005"/>
                  </a:lnTo>
                  <a:lnTo>
                    <a:pt x="365" y="1002"/>
                  </a:lnTo>
                  <a:lnTo>
                    <a:pt x="366" y="1001"/>
                  </a:lnTo>
                  <a:lnTo>
                    <a:pt x="367" y="1000"/>
                  </a:lnTo>
                  <a:lnTo>
                    <a:pt x="367" y="1000"/>
                  </a:lnTo>
                  <a:lnTo>
                    <a:pt x="367" y="999"/>
                  </a:lnTo>
                  <a:lnTo>
                    <a:pt x="366" y="999"/>
                  </a:lnTo>
                  <a:lnTo>
                    <a:pt x="365" y="998"/>
                  </a:lnTo>
                  <a:lnTo>
                    <a:pt x="361" y="996"/>
                  </a:lnTo>
                  <a:close/>
                  <a:moveTo>
                    <a:pt x="587" y="987"/>
                  </a:moveTo>
                  <a:lnTo>
                    <a:pt x="571" y="1002"/>
                  </a:lnTo>
                  <a:lnTo>
                    <a:pt x="553" y="1017"/>
                  </a:lnTo>
                  <a:lnTo>
                    <a:pt x="537" y="1034"/>
                  </a:lnTo>
                  <a:lnTo>
                    <a:pt x="521" y="1050"/>
                  </a:lnTo>
                  <a:lnTo>
                    <a:pt x="508" y="1067"/>
                  </a:lnTo>
                  <a:lnTo>
                    <a:pt x="499" y="1082"/>
                  </a:lnTo>
                  <a:lnTo>
                    <a:pt x="503" y="1082"/>
                  </a:lnTo>
                  <a:lnTo>
                    <a:pt x="599" y="992"/>
                  </a:lnTo>
                  <a:lnTo>
                    <a:pt x="587" y="987"/>
                  </a:lnTo>
                  <a:close/>
                  <a:moveTo>
                    <a:pt x="603" y="979"/>
                  </a:moveTo>
                  <a:lnTo>
                    <a:pt x="607" y="987"/>
                  </a:lnTo>
                  <a:lnTo>
                    <a:pt x="611" y="979"/>
                  </a:lnTo>
                  <a:lnTo>
                    <a:pt x="603" y="979"/>
                  </a:lnTo>
                  <a:close/>
                  <a:moveTo>
                    <a:pt x="374" y="979"/>
                  </a:moveTo>
                  <a:lnTo>
                    <a:pt x="369" y="987"/>
                  </a:lnTo>
                  <a:lnTo>
                    <a:pt x="372" y="986"/>
                  </a:lnTo>
                  <a:lnTo>
                    <a:pt x="374" y="985"/>
                  </a:lnTo>
                  <a:lnTo>
                    <a:pt x="375" y="985"/>
                  </a:lnTo>
                  <a:lnTo>
                    <a:pt x="375" y="985"/>
                  </a:lnTo>
                  <a:lnTo>
                    <a:pt x="375" y="984"/>
                  </a:lnTo>
                  <a:lnTo>
                    <a:pt x="375" y="984"/>
                  </a:lnTo>
                  <a:lnTo>
                    <a:pt x="375" y="982"/>
                  </a:lnTo>
                  <a:lnTo>
                    <a:pt x="374" y="979"/>
                  </a:lnTo>
                  <a:close/>
                  <a:moveTo>
                    <a:pt x="661" y="951"/>
                  </a:moveTo>
                  <a:lnTo>
                    <a:pt x="661" y="959"/>
                  </a:lnTo>
                  <a:lnTo>
                    <a:pt x="663" y="956"/>
                  </a:lnTo>
                  <a:lnTo>
                    <a:pt x="664" y="955"/>
                  </a:lnTo>
                  <a:lnTo>
                    <a:pt x="664" y="955"/>
                  </a:lnTo>
                  <a:lnTo>
                    <a:pt x="664" y="954"/>
                  </a:lnTo>
                  <a:lnTo>
                    <a:pt x="664" y="954"/>
                  </a:lnTo>
                  <a:lnTo>
                    <a:pt x="663" y="953"/>
                  </a:lnTo>
                  <a:lnTo>
                    <a:pt x="661" y="951"/>
                  </a:lnTo>
                  <a:close/>
                  <a:moveTo>
                    <a:pt x="732" y="914"/>
                  </a:moveTo>
                  <a:lnTo>
                    <a:pt x="720" y="930"/>
                  </a:lnTo>
                  <a:lnTo>
                    <a:pt x="724" y="930"/>
                  </a:lnTo>
                  <a:lnTo>
                    <a:pt x="732" y="914"/>
                  </a:lnTo>
                  <a:close/>
                  <a:moveTo>
                    <a:pt x="449" y="901"/>
                  </a:moveTo>
                  <a:lnTo>
                    <a:pt x="449" y="909"/>
                  </a:lnTo>
                  <a:lnTo>
                    <a:pt x="451" y="907"/>
                  </a:lnTo>
                  <a:lnTo>
                    <a:pt x="451" y="906"/>
                  </a:lnTo>
                  <a:lnTo>
                    <a:pt x="452" y="906"/>
                  </a:lnTo>
                  <a:lnTo>
                    <a:pt x="452" y="904"/>
                  </a:lnTo>
                  <a:lnTo>
                    <a:pt x="451" y="904"/>
                  </a:lnTo>
                  <a:lnTo>
                    <a:pt x="451" y="903"/>
                  </a:lnTo>
                  <a:lnTo>
                    <a:pt x="449" y="901"/>
                  </a:lnTo>
                  <a:close/>
                  <a:moveTo>
                    <a:pt x="470" y="880"/>
                  </a:moveTo>
                  <a:lnTo>
                    <a:pt x="461" y="885"/>
                  </a:lnTo>
                  <a:lnTo>
                    <a:pt x="466" y="904"/>
                  </a:lnTo>
                  <a:lnTo>
                    <a:pt x="478" y="901"/>
                  </a:lnTo>
                  <a:lnTo>
                    <a:pt x="476" y="893"/>
                  </a:lnTo>
                  <a:lnTo>
                    <a:pt x="475" y="888"/>
                  </a:lnTo>
                  <a:lnTo>
                    <a:pt x="473" y="885"/>
                  </a:lnTo>
                  <a:lnTo>
                    <a:pt x="470" y="880"/>
                  </a:lnTo>
                  <a:close/>
                  <a:moveTo>
                    <a:pt x="478" y="872"/>
                  </a:moveTo>
                  <a:lnTo>
                    <a:pt x="482" y="885"/>
                  </a:lnTo>
                  <a:lnTo>
                    <a:pt x="487" y="885"/>
                  </a:lnTo>
                  <a:lnTo>
                    <a:pt x="485" y="881"/>
                  </a:lnTo>
                  <a:lnTo>
                    <a:pt x="485" y="879"/>
                  </a:lnTo>
                  <a:lnTo>
                    <a:pt x="483" y="877"/>
                  </a:lnTo>
                  <a:lnTo>
                    <a:pt x="483" y="877"/>
                  </a:lnTo>
                  <a:lnTo>
                    <a:pt x="483" y="876"/>
                  </a:lnTo>
                  <a:lnTo>
                    <a:pt x="483" y="876"/>
                  </a:lnTo>
                  <a:lnTo>
                    <a:pt x="482" y="874"/>
                  </a:lnTo>
                  <a:lnTo>
                    <a:pt x="480" y="873"/>
                  </a:lnTo>
                  <a:lnTo>
                    <a:pt x="478" y="872"/>
                  </a:lnTo>
                  <a:close/>
                  <a:moveTo>
                    <a:pt x="899" y="867"/>
                  </a:moveTo>
                  <a:lnTo>
                    <a:pt x="894" y="876"/>
                  </a:lnTo>
                  <a:lnTo>
                    <a:pt x="896" y="874"/>
                  </a:lnTo>
                  <a:lnTo>
                    <a:pt x="899" y="873"/>
                  </a:lnTo>
                  <a:lnTo>
                    <a:pt x="899" y="873"/>
                  </a:lnTo>
                  <a:lnTo>
                    <a:pt x="900" y="872"/>
                  </a:lnTo>
                  <a:lnTo>
                    <a:pt x="900" y="872"/>
                  </a:lnTo>
                  <a:lnTo>
                    <a:pt x="900" y="872"/>
                  </a:lnTo>
                  <a:lnTo>
                    <a:pt x="900" y="870"/>
                  </a:lnTo>
                  <a:lnTo>
                    <a:pt x="899" y="867"/>
                  </a:lnTo>
                  <a:close/>
                  <a:moveTo>
                    <a:pt x="695" y="855"/>
                  </a:moveTo>
                  <a:lnTo>
                    <a:pt x="691" y="867"/>
                  </a:lnTo>
                  <a:lnTo>
                    <a:pt x="693" y="865"/>
                  </a:lnTo>
                  <a:lnTo>
                    <a:pt x="694" y="864"/>
                  </a:lnTo>
                  <a:lnTo>
                    <a:pt x="695" y="863"/>
                  </a:lnTo>
                  <a:lnTo>
                    <a:pt x="696" y="862"/>
                  </a:lnTo>
                  <a:lnTo>
                    <a:pt x="696" y="862"/>
                  </a:lnTo>
                  <a:lnTo>
                    <a:pt x="696" y="861"/>
                  </a:lnTo>
                  <a:lnTo>
                    <a:pt x="695" y="858"/>
                  </a:lnTo>
                  <a:lnTo>
                    <a:pt x="695" y="855"/>
                  </a:lnTo>
                  <a:close/>
                  <a:moveTo>
                    <a:pt x="770" y="839"/>
                  </a:moveTo>
                  <a:lnTo>
                    <a:pt x="767" y="849"/>
                  </a:lnTo>
                  <a:lnTo>
                    <a:pt x="765" y="857"/>
                  </a:lnTo>
                  <a:lnTo>
                    <a:pt x="759" y="865"/>
                  </a:lnTo>
                  <a:lnTo>
                    <a:pt x="753" y="876"/>
                  </a:lnTo>
                  <a:lnTo>
                    <a:pt x="765" y="876"/>
                  </a:lnTo>
                  <a:lnTo>
                    <a:pt x="770" y="865"/>
                  </a:lnTo>
                  <a:lnTo>
                    <a:pt x="773" y="858"/>
                  </a:lnTo>
                  <a:lnTo>
                    <a:pt x="779" y="854"/>
                  </a:lnTo>
                  <a:lnTo>
                    <a:pt x="786" y="847"/>
                  </a:lnTo>
                  <a:lnTo>
                    <a:pt x="786" y="843"/>
                  </a:lnTo>
                  <a:lnTo>
                    <a:pt x="770" y="839"/>
                  </a:lnTo>
                  <a:close/>
                  <a:moveTo>
                    <a:pt x="753" y="826"/>
                  </a:moveTo>
                  <a:lnTo>
                    <a:pt x="736" y="847"/>
                  </a:lnTo>
                  <a:lnTo>
                    <a:pt x="717" y="864"/>
                  </a:lnTo>
                  <a:lnTo>
                    <a:pt x="699" y="879"/>
                  </a:lnTo>
                  <a:lnTo>
                    <a:pt x="681" y="894"/>
                  </a:lnTo>
                  <a:lnTo>
                    <a:pt x="664" y="909"/>
                  </a:lnTo>
                  <a:lnTo>
                    <a:pt x="649" y="926"/>
                  </a:lnTo>
                  <a:lnTo>
                    <a:pt x="636" y="946"/>
                  </a:lnTo>
                  <a:lnTo>
                    <a:pt x="703" y="904"/>
                  </a:lnTo>
                  <a:lnTo>
                    <a:pt x="701" y="896"/>
                  </a:lnTo>
                  <a:lnTo>
                    <a:pt x="702" y="888"/>
                  </a:lnTo>
                  <a:lnTo>
                    <a:pt x="706" y="881"/>
                  </a:lnTo>
                  <a:lnTo>
                    <a:pt x="715" y="876"/>
                  </a:lnTo>
                  <a:lnTo>
                    <a:pt x="728" y="872"/>
                  </a:lnTo>
                  <a:lnTo>
                    <a:pt x="737" y="863"/>
                  </a:lnTo>
                  <a:lnTo>
                    <a:pt x="745" y="854"/>
                  </a:lnTo>
                  <a:lnTo>
                    <a:pt x="752" y="844"/>
                  </a:lnTo>
                  <a:lnTo>
                    <a:pt x="756" y="835"/>
                  </a:lnTo>
                  <a:lnTo>
                    <a:pt x="753" y="826"/>
                  </a:lnTo>
                  <a:close/>
                  <a:moveTo>
                    <a:pt x="736" y="810"/>
                  </a:moveTo>
                  <a:lnTo>
                    <a:pt x="736" y="822"/>
                  </a:lnTo>
                  <a:lnTo>
                    <a:pt x="745" y="814"/>
                  </a:lnTo>
                  <a:lnTo>
                    <a:pt x="736" y="810"/>
                  </a:lnTo>
                  <a:close/>
                  <a:moveTo>
                    <a:pt x="836" y="802"/>
                  </a:moveTo>
                  <a:lnTo>
                    <a:pt x="803" y="831"/>
                  </a:lnTo>
                  <a:lnTo>
                    <a:pt x="815" y="835"/>
                  </a:lnTo>
                  <a:lnTo>
                    <a:pt x="822" y="824"/>
                  </a:lnTo>
                  <a:lnTo>
                    <a:pt x="829" y="817"/>
                  </a:lnTo>
                  <a:lnTo>
                    <a:pt x="836" y="810"/>
                  </a:lnTo>
                  <a:lnTo>
                    <a:pt x="844" y="802"/>
                  </a:lnTo>
                  <a:lnTo>
                    <a:pt x="836" y="802"/>
                  </a:lnTo>
                  <a:close/>
                  <a:moveTo>
                    <a:pt x="587" y="776"/>
                  </a:moveTo>
                  <a:lnTo>
                    <a:pt x="582" y="786"/>
                  </a:lnTo>
                  <a:lnTo>
                    <a:pt x="590" y="776"/>
                  </a:lnTo>
                  <a:lnTo>
                    <a:pt x="587" y="776"/>
                  </a:lnTo>
                  <a:close/>
                  <a:moveTo>
                    <a:pt x="923" y="744"/>
                  </a:moveTo>
                  <a:lnTo>
                    <a:pt x="923" y="765"/>
                  </a:lnTo>
                  <a:lnTo>
                    <a:pt x="929" y="760"/>
                  </a:lnTo>
                  <a:lnTo>
                    <a:pt x="931" y="757"/>
                  </a:lnTo>
                  <a:lnTo>
                    <a:pt x="934" y="752"/>
                  </a:lnTo>
                  <a:lnTo>
                    <a:pt x="936" y="744"/>
                  </a:lnTo>
                  <a:lnTo>
                    <a:pt x="923" y="744"/>
                  </a:lnTo>
                  <a:close/>
                  <a:moveTo>
                    <a:pt x="661" y="711"/>
                  </a:moveTo>
                  <a:lnTo>
                    <a:pt x="661" y="723"/>
                  </a:lnTo>
                  <a:lnTo>
                    <a:pt x="674" y="715"/>
                  </a:lnTo>
                  <a:lnTo>
                    <a:pt x="661" y="711"/>
                  </a:lnTo>
                  <a:close/>
                  <a:moveTo>
                    <a:pt x="1162" y="698"/>
                  </a:moveTo>
                  <a:lnTo>
                    <a:pt x="1162" y="707"/>
                  </a:lnTo>
                  <a:lnTo>
                    <a:pt x="1163" y="705"/>
                  </a:lnTo>
                  <a:lnTo>
                    <a:pt x="1164" y="704"/>
                  </a:lnTo>
                  <a:lnTo>
                    <a:pt x="1164" y="702"/>
                  </a:lnTo>
                  <a:lnTo>
                    <a:pt x="1164" y="702"/>
                  </a:lnTo>
                  <a:lnTo>
                    <a:pt x="1164" y="702"/>
                  </a:lnTo>
                  <a:lnTo>
                    <a:pt x="1163" y="701"/>
                  </a:lnTo>
                  <a:lnTo>
                    <a:pt x="1162" y="698"/>
                  </a:lnTo>
                  <a:close/>
                  <a:moveTo>
                    <a:pt x="678" y="694"/>
                  </a:moveTo>
                  <a:lnTo>
                    <a:pt x="670" y="698"/>
                  </a:lnTo>
                  <a:lnTo>
                    <a:pt x="678" y="711"/>
                  </a:lnTo>
                  <a:lnTo>
                    <a:pt x="686" y="694"/>
                  </a:lnTo>
                  <a:lnTo>
                    <a:pt x="678" y="694"/>
                  </a:lnTo>
                  <a:close/>
                  <a:moveTo>
                    <a:pt x="857" y="632"/>
                  </a:moveTo>
                  <a:lnTo>
                    <a:pt x="855" y="634"/>
                  </a:lnTo>
                  <a:lnTo>
                    <a:pt x="853" y="635"/>
                  </a:lnTo>
                  <a:lnTo>
                    <a:pt x="853" y="637"/>
                  </a:lnTo>
                  <a:lnTo>
                    <a:pt x="853" y="638"/>
                  </a:lnTo>
                  <a:lnTo>
                    <a:pt x="852" y="638"/>
                  </a:lnTo>
                  <a:lnTo>
                    <a:pt x="852" y="638"/>
                  </a:lnTo>
                  <a:lnTo>
                    <a:pt x="850" y="638"/>
                  </a:lnTo>
                  <a:lnTo>
                    <a:pt x="848" y="639"/>
                  </a:lnTo>
                  <a:lnTo>
                    <a:pt x="844" y="640"/>
                  </a:lnTo>
                  <a:lnTo>
                    <a:pt x="848" y="644"/>
                  </a:lnTo>
                  <a:lnTo>
                    <a:pt x="851" y="645"/>
                  </a:lnTo>
                  <a:lnTo>
                    <a:pt x="852" y="646"/>
                  </a:lnTo>
                  <a:lnTo>
                    <a:pt x="855" y="646"/>
                  </a:lnTo>
                  <a:lnTo>
                    <a:pt x="855" y="646"/>
                  </a:lnTo>
                  <a:lnTo>
                    <a:pt x="856" y="646"/>
                  </a:lnTo>
                  <a:lnTo>
                    <a:pt x="856" y="647"/>
                  </a:lnTo>
                  <a:lnTo>
                    <a:pt x="855" y="648"/>
                  </a:lnTo>
                  <a:lnTo>
                    <a:pt x="855" y="649"/>
                  </a:lnTo>
                  <a:lnTo>
                    <a:pt x="853" y="653"/>
                  </a:lnTo>
                  <a:lnTo>
                    <a:pt x="853" y="657"/>
                  </a:lnTo>
                  <a:lnTo>
                    <a:pt x="828" y="674"/>
                  </a:lnTo>
                  <a:lnTo>
                    <a:pt x="818" y="665"/>
                  </a:lnTo>
                  <a:lnTo>
                    <a:pt x="809" y="663"/>
                  </a:lnTo>
                  <a:lnTo>
                    <a:pt x="801" y="665"/>
                  </a:lnTo>
                  <a:lnTo>
                    <a:pt x="792" y="670"/>
                  </a:lnTo>
                  <a:lnTo>
                    <a:pt x="784" y="677"/>
                  </a:lnTo>
                  <a:lnTo>
                    <a:pt x="774" y="684"/>
                  </a:lnTo>
                  <a:lnTo>
                    <a:pt x="765" y="690"/>
                  </a:lnTo>
                  <a:lnTo>
                    <a:pt x="765" y="686"/>
                  </a:lnTo>
                  <a:lnTo>
                    <a:pt x="765" y="685"/>
                  </a:lnTo>
                  <a:lnTo>
                    <a:pt x="765" y="684"/>
                  </a:lnTo>
                  <a:lnTo>
                    <a:pt x="766" y="683"/>
                  </a:lnTo>
                  <a:lnTo>
                    <a:pt x="766" y="683"/>
                  </a:lnTo>
                  <a:lnTo>
                    <a:pt x="766" y="683"/>
                  </a:lnTo>
                  <a:lnTo>
                    <a:pt x="766" y="682"/>
                  </a:lnTo>
                  <a:lnTo>
                    <a:pt x="765" y="682"/>
                  </a:lnTo>
                  <a:lnTo>
                    <a:pt x="764" y="681"/>
                  </a:lnTo>
                  <a:lnTo>
                    <a:pt x="761" y="678"/>
                  </a:lnTo>
                  <a:lnTo>
                    <a:pt x="754" y="692"/>
                  </a:lnTo>
                  <a:lnTo>
                    <a:pt x="744" y="706"/>
                  </a:lnTo>
                  <a:lnTo>
                    <a:pt x="734" y="720"/>
                  </a:lnTo>
                  <a:lnTo>
                    <a:pt x="723" y="732"/>
                  </a:lnTo>
                  <a:lnTo>
                    <a:pt x="717" y="745"/>
                  </a:lnTo>
                  <a:lnTo>
                    <a:pt x="716" y="757"/>
                  </a:lnTo>
                  <a:lnTo>
                    <a:pt x="702" y="757"/>
                  </a:lnTo>
                  <a:lnTo>
                    <a:pt x="693" y="757"/>
                  </a:lnTo>
                  <a:lnTo>
                    <a:pt x="686" y="759"/>
                  </a:lnTo>
                  <a:lnTo>
                    <a:pt x="680" y="762"/>
                  </a:lnTo>
                  <a:lnTo>
                    <a:pt x="674" y="768"/>
                  </a:lnTo>
                  <a:lnTo>
                    <a:pt x="678" y="797"/>
                  </a:lnTo>
                  <a:lnTo>
                    <a:pt x="653" y="810"/>
                  </a:lnTo>
                  <a:lnTo>
                    <a:pt x="657" y="797"/>
                  </a:lnTo>
                  <a:lnTo>
                    <a:pt x="620" y="814"/>
                  </a:lnTo>
                  <a:lnTo>
                    <a:pt x="629" y="813"/>
                  </a:lnTo>
                  <a:lnTo>
                    <a:pt x="635" y="813"/>
                  </a:lnTo>
                  <a:lnTo>
                    <a:pt x="637" y="813"/>
                  </a:lnTo>
                  <a:lnTo>
                    <a:pt x="640" y="814"/>
                  </a:lnTo>
                  <a:lnTo>
                    <a:pt x="645" y="818"/>
                  </a:lnTo>
                  <a:lnTo>
                    <a:pt x="636" y="821"/>
                  </a:lnTo>
                  <a:lnTo>
                    <a:pt x="623" y="829"/>
                  </a:lnTo>
                  <a:lnTo>
                    <a:pt x="608" y="840"/>
                  </a:lnTo>
                  <a:lnTo>
                    <a:pt x="589" y="854"/>
                  </a:lnTo>
                  <a:lnTo>
                    <a:pt x="568" y="870"/>
                  </a:lnTo>
                  <a:lnTo>
                    <a:pt x="547" y="888"/>
                  </a:lnTo>
                  <a:lnTo>
                    <a:pt x="524" y="908"/>
                  </a:lnTo>
                  <a:lnTo>
                    <a:pt x="502" y="927"/>
                  </a:lnTo>
                  <a:lnTo>
                    <a:pt x="479" y="948"/>
                  </a:lnTo>
                  <a:lnTo>
                    <a:pt x="457" y="968"/>
                  </a:lnTo>
                  <a:lnTo>
                    <a:pt x="436" y="986"/>
                  </a:lnTo>
                  <a:lnTo>
                    <a:pt x="417" y="1004"/>
                  </a:lnTo>
                  <a:lnTo>
                    <a:pt x="401" y="1020"/>
                  </a:lnTo>
                  <a:lnTo>
                    <a:pt x="388" y="1031"/>
                  </a:lnTo>
                  <a:lnTo>
                    <a:pt x="379" y="1042"/>
                  </a:lnTo>
                  <a:lnTo>
                    <a:pt x="371" y="1062"/>
                  </a:lnTo>
                  <a:lnTo>
                    <a:pt x="359" y="1082"/>
                  </a:lnTo>
                  <a:lnTo>
                    <a:pt x="343" y="1099"/>
                  </a:lnTo>
                  <a:lnTo>
                    <a:pt x="324" y="1111"/>
                  </a:lnTo>
                  <a:lnTo>
                    <a:pt x="337" y="1124"/>
                  </a:lnTo>
                  <a:lnTo>
                    <a:pt x="326" y="1122"/>
                  </a:lnTo>
                  <a:lnTo>
                    <a:pt x="322" y="1120"/>
                  </a:lnTo>
                  <a:lnTo>
                    <a:pt x="318" y="1120"/>
                  </a:lnTo>
                  <a:lnTo>
                    <a:pt x="315" y="1121"/>
                  </a:lnTo>
                  <a:lnTo>
                    <a:pt x="308" y="1124"/>
                  </a:lnTo>
                  <a:lnTo>
                    <a:pt x="307" y="1137"/>
                  </a:lnTo>
                  <a:lnTo>
                    <a:pt x="304" y="1146"/>
                  </a:lnTo>
                  <a:lnTo>
                    <a:pt x="302" y="1151"/>
                  </a:lnTo>
                  <a:lnTo>
                    <a:pt x="299" y="1155"/>
                  </a:lnTo>
                  <a:lnTo>
                    <a:pt x="294" y="1156"/>
                  </a:lnTo>
                  <a:lnTo>
                    <a:pt x="290" y="1158"/>
                  </a:lnTo>
                  <a:lnTo>
                    <a:pt x="286" y="1162"/>
                  </a:lnTo>
                  <a:lnTo>
                    <a:pt x="282" y="1167"/>
                  </a:lnTo>
                  <a:lnTo>
                    <a:pt x="279" y="1178"/>
                  </a:lnTo>
                  <a:lnTo>
                    <a:pt x="290" y="1181"/>
                  </a:lnTo>
                  <a:lnTo>
                    <a:pt x="303" y="1173"/>
                  </a:lnTo>
                  <a:lnTo>
                    <a:pt x="316" y="1152"/>
                  </a:lnTo>
                  <a:lnTo>
                    <a:pt x="331" y="1135"/>
                  </a:lnTo>
                  <a:lnTo>
                    <a:pt x="349" y="1120"/>
                  </a:lnTo>
                  <a:lnTo>
                    <a:pt x="366" y="1106"/>
                  </a:lnTo>
                  <a:lnTo>
                    <a:pt x="383" y="1094"/>
                  </a:lnTo>
                  <a:lnTo>
                    <a:pt x="399" y="1082"/>
                  </a:lnTo>
                  <a:lnTo>
                    <a:pt x="397" y="1079"/>
                  </a:lnTo>
                  <a:lnTo>
                    <a:pt x="396" y="1076"/>
                  </a:lnTo>
                  <a:lnTo>
                    <a:pt x="396" y="1075"/>
                  </a:lnTo>
                  <a:lnTo>
                    <a:pt x="395" y="1074"/>
                  </a:lnTo>
                  <a:lnTo>
                    <a:pt x="395" y="1073"/>
                  </a:lnTo>
                  <a:lnTo>
                    <a:pt x="395" y="1072"/>
                  </a:lnTo>
                  <a:lnTo>
                    <a:pt x="395" y="1069"/>
                  </a:lnTo>
                  <a:lnTo>
                    <a:pt x="395" y="1066"/>
                  </a:lnTo>
                  <a:lnTo>
                    <a:pt x="424" y="1046"/>
                  </a:lnTo>
                  <a:lnTo>
                    <a:pt x="452" y="1024"/>
                  </a:lnTo>
                  <a:lnTo>
                    <a:pt x="479" y="1001"/>
                  </a:lnTo>
                  <a:lnTo>
                    <a:pt x="504" y="979"/>
                  </a:lnTo>
                  <a:lnTo>
                    <a:pt x="529" y="961"/>
                  </a:lnTo>
                  <a:lnTo>
                    <a:pt x="553" y="946"/>
                  </a:lnTo>
                  <a:lnTo>
                    <a:pt x="545" y="925"/>
                  </a:lnTo>
                  <a:lnTo>
                    <a:pt x="557" y="922"/>
                  </a:lnTo>
                  <a:lnTo>
                    <a:pt x="565" y="918"/>
                  </a:lnTo>
                  <a:lnTo>
                    <a:pt x="571" y="914"/>
                  </a:lnTo>
                  <a:lnTo>
                    <a:pt x="575" y="908"/>
                  </a:lnTo>
                  <a:lnTo>
                    <a:pt x="581" y="902"/>
                  </a:lnTo>
                  <a:lnTo>
                    <a:pt x="590" y="896"/>
                  </a:lnTo>
                  <a:lnTo>
                    <a:pt x="574" y="925"/>
                  </a:lnTo>
                  <a:lnTo>
                    <a:pt x="587" y="922"/>
                  </a:lnTo>
                  <a:lnTo>
                    <a:pt x="603" y="914"/>
                  </a:lnTo>
                  <a:lnTo>
                    <a:pt x="618" y="904"/>
                  </a:lnTo>
                  <a:lnTo>
                    <a:pt x="634" y="894"/>
                  </a:lnTo>
                  <a:lnTo>
                    <a:pt x="645" y="882"/>
                  </a:lnTo>
                  <a:lnTo>
                    <a:pt x="653" y="872"/>
                  </a:lnTo>
                  <a:lnTo>
                    <a:pt x="638" y="881"/>
                  </a:lnTo>
                  <a:lnTo>
                    <a:pt x="623" y="889"/>
                  </a:lnTo>
                  <a:lnTo>
                    <a:pt x="607" y="894"/>
                  </a:lnTo>
                  <a:lnTo>
                    <a:pt x="590" y="896"/>
                  </a:lnTo>
                  <a:lnTo>
                    <a:pt x="603" y="880"/>
                  </a:lnTo>
                  <a:lnTo>
                    <a:pt x="623" y="876"/>
                  </a:lnTo>
                  <a:lnTo>
                    <a:pt x="638" y="869"/>
                  </a:lnTo>
                  <a:lnTo>
                    <a:pt x="653" y="862"/>
                  </a:lnTo>
                  <a:lnTo>
                    <a:pt x="670" y="855"/>
                  </a:lnTo>
                  <a:lnTo>
                    <a:pt x="670" y="851"/>
                  </a:lnTo>
                  <a:lnTo>
                    <a:pt x="657" y="850"/>
                  </a:lnTo>
                  <a:lnTo>
                    <a:pt x="649" y="851"/>
                  </a:lnTo>
                  <a:lnTo>
                    <a:pt x="642" y="851"/>
                  </a:lnTo>
                  <a:lnTo>
                    <a:pt x="635" y="852"/>
                  </a:lnTo>
                  <a:lnTo>
                    <a:pt x="624" y="855"/>
                  </a:lnTo>
                  <a:lnTo>
                    <a:pt x="645" y="839"/>
                  </a:lnTo>
                  <a:lnTo>
                    <a:pt x="666" y="843"/>
                  </a:lnTo>
                  <a:lnTo>
                    <a:pt x="661" y="835"/>
                  </a:lnTo>
                  <a:lnTo>
                    <a:pt x="659" y="831"/>
                  </a:lnTo>
                  <a:lnTo>
                    <a:pt x="660" y="828"/>
                  </a:lnTo>
                  <a:lnTo>
                    <a:pt x="664" y="826"/>
                  </a:lnTo>
                  <a:lnTo>
                    <a:pt x="674" y="822"/>
                  </a:lnTo>
                  <a:lnTo>
                    <a:pt x="679" y="814"/>
                  </a:lnTo>
                  <a:lnTo>
                    <a:pt x="682" y="809"/>
                  </a:lnTo>
                  <a:lnTo>
                    <a:pt x="689" y="805"/>
                  </a:lnTo>
                  <a:lnTo>
                    <a:pt x="699" y="802"/>
                  </a:lnTo>
                  <a:lnTo>
                    <a:pt x="678" y="826"/>
                  </a:lnTo>
                  <a:lnTo>
                    <a:pt x="682" y="826"/>
                  </a:lnTo>
                  <a:lnTo>
                    <a:pt x="703" y="818"/>
                  </a:lnTo>
                  <a:lnTo>
                    <a:pt x="708" y="804"/>
                  </a:lnTo>
                  <a:lnTo>
                    <a:pt x="716" y="789"/>
                  </a:lnTo>
                  <a:lnTo>
                    <a:pt x="725" y="775"/>
                  </a:lnTo>
                  <a:lnTo>
                    <a:pt x="737" y="764"/>
                  </a:lnTo>
                  <a:lnTo>
                    <a:pt x="749" y="757"/>
                  </a:lnTo>
                  <a:lnTo>
                    <a:pt x="741" y="747"/>
                  </a:lnTo>
                  <a:lnTo>
                    <a:pt x="728" y="760"/>
                  </a:lnTo>
                  <a:lnTo>
                    <a:pt x="728" y="744"/>
                  </a:lnTo>
                  <a:lnTo>
                    <a:pt x="741" y="739"/>
                  </a:lnTo>
                  <a:lnTo>
                    <a:pt x="748" y="745"/>
                  </a:lnTo>
                  <a:lnTo>
                    <a:pt x="752" y="750"/>
                  </a:lnTo>
                  <a:lnTo>
                    <a:pt x="756" y="752"/>
                  </a:lnTo>
                  <a:lnTo>
                    <a:pt x="759" y="751"/>
                  </a:lnTo>
                  <a:lnTo>
                    <a:pt x="765" y="747"/>
                  </a:lnTo>
                  <a:lnTo>
                    <a:pt x="782" y="744"/>
                  </a:lnTo>
                  <a:lnTo>
                    <a:pt x="770" y="727"/>
                  </a:lnTo>
                  <a:lnTo>
                    <a:pt x="785" y="728"/>
                  </a:lnTo>
                  <a:lnTo>
                    <a:pt x="798" y="727"/>
                  </a:lnTo>
                  <a:lnTo>
                    <a:pt x="809" y="723"/>
                  </a:lnTo>
                  <a:lnTo>
                    <a:pt x="820" y="715"/>
                  </a:lnTo>
                  <a:lnTo>
                    <a:pt x="811" y="707"/>
                  </a:lnTo>
                  <a:lnTo>
                    <a:pt x="782" y="715"/>
                  </a:lnTo>
                  <a:lnTo>
                    <a:pt x="786" y="707"/>
                  </a:lnTo>
                  <a:lnTo>
                    <a:pt x="808" y="701"/>
                  </a:lnTo>
                  <a:lnTo>
                    <a:pt x="827" y="694"/>
                  </a:lnTo>
                  <a:lnTo>
                    <a:pt x="843" y="686"/>
                  </a:lnTo>
                  <a:lnTo>
                    <a:pt x="859" y="676"/>
                  </a:lnTo>
                  <a:lnTo>
                    <a:pt x="875" y="667"/>
                  </a:lnTo>
                  <a:lnTo>
                    <a:pt x="894" y="657"/>
                  </a:lnTo>
                  <a:lnTo>
                    <a:pt x="886" y="645"/>
                  </a:lnTo>
                  <a:lnTo>
                    <a:pt x="878" y="646"/>
                  </a:lnTo>
                  <a:lnTo>
                    <a:pt x="873" y="646"/>
                  </a:lnTo>
                  <a:lnTo>
                    <a:pt x="870" y="645"/>
                  </a:lnTo>
                  <a:lnTo>
                    <a:pt x="864" y="640"/>
                  </a:lnTo>
                  <a:lnTo>
                    <a:pt x="857" y="632"/>
                  </a:lnTo>
                  <a:close/>
                  <a:moveTo>
                    <a:pt x="1065" y="619"/>
                  </a:moveTo>
                  <a:lnTo>
                    <a:pt x="1062" y="629"/>
                  </a:lnTo>
                  <a:lnTo>
                    <a:pt x="1063" y="626"/>
                  </a:lnTo>
                  <a:lnTo>
                    <a:pt x="1065" y="625"/>
                  </a:lnTo>
                  <a:lnTo>
                    <a:pt x="1066" y="625"/>
                  </a:lnTo>
                  <a:lnTo>
                    <a:pt x="1066" y="625"/>
                  </a:lnTo>
                  <a:lnTo>
                    <a:pt x="1066" y="624"/>
                  </a:lnTo>
                  <a:lnTo>
                    <a:pt x="1066" y="624"/>
                  </a:lnTo>
                  <a:lnTo>
                    <a:pt x="1066" y="623"/>
                  </a:lnTo>
                  <a:lnTo>
                    <a:pt x="1065" y="619"/>
                  </a:lnTo>
                  <a:close/>
                  <a:moveTo>
                    <a:pt x="912" y="608"/>
                  </a:moveTo>
                  <a:lnTo>
                    <a:pt x="907" y="632"/>
                  </a:lnTo>
                  <a:lnTo>
                    <a:pt x="912" y="632"/>
                  </a:lnTo>
                  <a:lnTo>
                    <a:pt x="913" y="627"/>
                  </a:lnTo>
                  <a:lnTo>
                    <a:pt x="913" y="625"/>
                  </a:lnTo>
                  <a:lnTo>
                    <a:pt x="913" y="623"/>
                  </a:lnTo>
                  <a:lnTo>
                    <a:pt x="914" y="622"/>
                  </a:lnTo>
                  <a:lnTo>
                    <a:pt x="914" y="620"/>
                  </a:lnTo>
                  <a:lnTo>
                    <a:pt x="915" y="620"/>
                  </a:lnTo>
                  <a:lnTo>
                    <a:pt x="915" y="619"/>
                  </a:lnTo>
                  <a:lnTo>
                    <a:pt x="917" y="618"/>
                  </a:lnTo>
                  <a:lnTo>
                    <a:pt x="920" y="616"/>
                  </a:lnTo>
                  <a:lnTo>
                    <a:pt x="917" y="614"/>
                  </a:lnTo>
                  <a:lnTo>
                    <a:pt x="917" y="612"/>
                  </a:lnTo>
                  <a:lnTo>
                    <a:pt x="916" y="611"/>
                  </a:lnTo>
                  <a:lnTo>
                    <a:pt x="916" y="611"/>
                  </a:lnTo>
                  <a:lnTo>
                    <a:pt x="916" y="610"/>
                  </a:lnTo>
                  <a:lnTo>
                    <a:pt x="915" y="610"/>
                  </a:lnTo>
                  <a:lnTo>
                    <a:pt x="914" y="609"/>
                  </a:lnTo>
                  <a:lnTo>
                    <a:pt x="912" y="608"/>
                  </a:lnTo>
                  <a:close/>
                  <a:moveTo>
                    <a:pt x="986" y="603"/>
                  </a:moveTo>
                  <a:lnTo>
                    <a:pt x="991" y="611"/>
                  </a:lnTo>
                  <a:lnTo>
                    <a:pt x="989" y="610"/>
                  </a:lnTo>
                  <a:lnTo>
                    <a:pt x="989" y="609"/>
                  </a:lnTo>
                  <a:lnTo>
                    <a:pt x="991" y="609"/>
                  </a:lnTo>
                  <a:lnTo>
                    <a:pt x="991" y="608"/>
                  </a:lnTo>
                  <a:lnTo>
                    <a:pt x="991" y="608"/>
                  </a:lnTo>
                  <a:lnTo>
                    <a:pt x="989" y="607"/>
                  </a:lnTo>
                  <a:lnTo>
                    <a:pt x="988" y="605"/>
                  </a:lnTo>
                  <a:lnTo>
                    <a:pt x="986" y="603"/>
                  </a:lnTo>
                  <a:close/>
                  <a:moveTo>
                    <a:pt x="1123" y="574"/>
                  </a:moveTo>
                  <a:lnTo>
                    <a:pt x="1120" y="590"/>
                  </a:lnTo>
                  <a:lnTo>
                    <a:pt x="1123" y="590"/>
                  </a:lnTo>
                  <a:lnTo>
                    <a:pt x="1131" y="582"/>
                  </a:lnTo>
                  <a:lnTo>
                    <a:pt x="1123" y="574"/>
                  </a:lnTo>
                  <a:close/>
                  <a:moveTo>
                    <a:pt x="811" y="120"/>
                  </a:moveTo>
                  <a:lnTo>
                    <a:pt x="818" y="123"/>
                  </a:lnTo>
                  <a:lnTo>
                    <a:pt x="823" y="125"/>
                  </a:lnTo>
                  <a:lnTo>
                    <a:pt x="827" y="124"/>
                  </a:lnTo>
                  <a:lnTo>
                    <a:pt x="832" y="120"/>
                  </a:lnTo>
                  <a:lnTo>
                    <a:pt x="811" y="120"/>
                  </a:lnTo>
                  <a:close/>
                  <a:moveTo>
                    <a:pt x="1049" y="0"/>
                  </a:moveTo>
                  <a:lnTo>
                    <a:pt x="1085" y="1"/>
                  </a:lnTo>
                  <a:lnTo>
                    <a:pt x="1122" y="3"/>
                  </a:lnTo>
                  <a:lnTo>
                    <a:pt x="1159" y="9"/>
                  </a:lnTo>
                  <a:lnTo>
                    <a:pt x="1198" y="17"/>
                  </a:lnTo>
                  <a:lnTo>
                    <a:pt x="1236" y="27"/>
                  </a:lnTo>
                  <a:lnTo>
                    <a:pt x="1272" y="39"/>
                  </a:lnTo>
                  <a:lnTo>
                    <a:pt x="1307" y="53"/>
                  </a:lnTo>
                  <a:lnTo>
                    <a:pt x="1340" y="69"/>
                  </a:lnTo>
                  <a:lnTo>
                    <a:pt x="1369" y="86"/>
                  </a:lnTo>
                  <a:lnTo>
                    <a:pt x="1394" y="106"/>
                  </a:lnTo>
                  <a:lnTo>
                    <a:pt x="1415" y="127"/>
                  </a:lnTo>
                  <a:lnTo>
                    <a:pt x="1430" y="149"/>
                  </a:lnTo>
                  <a:lnTo>
                    <a:pt x="1441" y="173"/>
                  </a:lnTo>
                  <a:lnTo>
                    <a:pt x="1444" y="197"/>
                  </a:lnTo>
                  <a:lnTo>
                    <a:pt x="1440" y="224"/>
                  </a:lnTo>
                  <a:lnTo>
                    <a:pt x="1452" y="224"/>
                  </a:lnTo>
                  <a:lnTo>
                    <a:pt x="1452" y="203"/>
                  </a:lnTo>
                  <a:lnTo>
                    <a:pt x="1457" y="203"/>
                  </a:lnTo>
                  <a:lnTo>
                    <a:pt x="1469" y="372"/>
                  </a:lnTo>
                  <a:lnTo>
                    <a:pt x="1464" y="389"/>
                  </a:lnTo>
                  <a:lnTo>
                    <a:pt x="1454" y="408"/>
                  </a:lnTo>
                  <a:lnTo>
                    <a:pt x="1441" y="430"/>
                  </a:lnTo>
                  <a:lnTo>
                    <a:pt x="1426" y="454"/>
                  </a:lnTo>
                  <a:lnTo>
                    <a:pt x="1408" y="480"/>
                  </a:lnTo>
                  <a:lnTo>
                    <a:pt x="1391" y="506"/>
                  </a:lnTo>
                  <a:lnTo>
                    <a:pt x="1371" y="532"/>
                  </a:lnTo>
                  <a:lnTo>
                    <a:pt x="1352" y="556"/>
                  </a:lnTo>
                  <a:lnTo>
                    <a:pt x="1335" y="578"/>
                  </a:lnTo>
                  <a:lnTo>
                    <a:pt x="1319" y="596"/>
                  </a:lnTo>
                  <a:lnTo>
                    <a:pt x="1305" y="612"/>
                  </a:lnTo>
                  <a:lnTo>
                    <a:pt x="1294" y="624"/>
                  </a:lnTo>
                  <a:lnTo>
                    <a:pt x="1278" y="638"/>
                  </a:lnTo>
                  <a:lnTo>
                    <a:pt x="1263" y="648"/>
                  </a:lnTo>
                  <a:lnTo>
                    <a:pt x="1248" y="659"/>
                  </a:lnTo>
                  <a:lnTo>
                    <a:pt x="1234" y="670"/>
                  </a:lnTo>
                  <a:lnTo>
                    <a:pt x="1220" y="686"/>
                  </a:lnTo>
                  <a:lnTo>
                    <a:pt x="1228" y="685"/>
                  </a:lnTo>
                  <a:lnTo>
                    <a:pt x="1233" y="683"/>
                  </a:lnTo>
                  <a:lnTo>
                    <a:pt x="1235" y="682"/>
                  </a:lnTo>
                  <a:lnTo>
                    <a:pt x="1236" y="683"/>
                  </a:lnTo>
                  <a:lnTo>
                    <a:pt x="1237" y="686"/>
                  </a:lnTo>
                  <a:lnTo>
                    <a:pt x="1241" y="694"/>
                  </a:lnTo>
                  <a:lnTo>
                    <a:pt x="1231" y="690"/>
                  </a:lnTo>
                  <a:lnTo>
                    <a:pt x="1223" y="704"/>
                  </a:lnTo>
                  <a:lnTo>
                    <a:pt x="1212" y="720"/>
                  </a:lnTo>
                  <a:lnTo>
                    <a:pt x="1197" y="738"/>
                  </a:lnTo>
                  <a:lnTo>
                    <a:pt x="1179" y="759"/>
                  </a:lnTo>
                  <a:lnTo>
                    <a:pt x="1159" y="780"/>
                  </a:lnTo>
                  <a:lnTo>
                    <a:pt x="1140" y="802"/>
                  </a:lnTo>
                  <a:lnTo>
                    <a:pt x="1119" y="824"/>
                  </a:lnTo>
                  <a:lnTo>
                    <a:pt x="1098" y="843"/>
                  </a:lnTo>
                  <a:lnTo>
                    <a:pt x="1078" y="862"/>
                  </a:lnTo>
                  <a:lnTo>
                    <a:pt x="1058" y="877"/>
                  </a:lnTo>
                  <a:lnTo>
                    <a:pt x="1042" y="888"/>
                  </a:lnTo>
                  <a:lnTo>
                    <a:pt x="1028" y="896"/>
                  </a:lnTo>
                  <a:lnTo>
                    <a:pt x="1028" y="901"/>
                  </a:lnTo>
                  <a:lnTo>
                    <a:pt x="1065" y="888"/>
                  </a:lnTo>
                  <a:lnTo>
                    <a:pt x="1028" y="931"/>
                  </a:lnTo>
                  <a:lnTo>
                    <a:pt x="988" y="969"/>
                  </a:lnTo>
                  <a:lnTo>
                    <a:pt x="948" y="1006"/>
                  </a:lnTo>
                  <a:lnTo>
                    <a:pt x="905" y="1043"/>
                  </a:lnTo>
                  <a:lnTo>
                    <a:pt x="862" y="1080"/>
                  </a:lnTo>
                  <a:lnTo>
                    <a:pt x="817" y="1119"/>
                  </a:lnTo>
                  <a:lnTo>
                    <a:pt x="774" y="1161"/>
                  </a:lnTo>
                  <a:lnTo>
                    <a:pt x="745" y="1148"/>
                  </a:lnTo>
                  <a:lnTo>
                    <a:pt x="745" y="1165"/>
                  </a:lnTo>
                  <a:lnTo>
                    <a:pt x="748" y="1167"/>
                  </a:lnTo>
                  <a:lnTo>
                    <a:pt x="749" y="1169"/>
                  </a:lnTo>
                  <a:lnTo>
                    <a:pt x="750" y="1169"/>
                  </a:lnTo>
                  <a:lnTo>
                    <a:pt x="750" y="1170"/>
                  </a:lnTo>
                  <a:lnTo>
                    <a:pt x="750" y="1170"/>
                  </a:lnTo>
                  <a:lnTo>
                    <a:pt x="750" y="1171"/>
                  </a:lnTo>
                  <a:lnTo>
                    <a:pt x="751" y="1172"/>
                  </a:lnTo>
                  <a:lnTo>
                    <a:pt x="751" y="1174"/>
                  </a:lnTo>
                  <a:lnTo>
                    <a:pt x="753" y="1178"/>
                  </a:lnTo>
                  <a:lnTo>
                    <a:pt x="774" y="1173"/>
                  </a:lnTo>
                  <a:lnTo>
                    <a:pt x="765" y="1181"/>
                  </a:lnTo>
                  <a:lnTo>
                    <a:pt x="754" y="1185"/>
                  </a:lnTo>
                  <a:lnTo>
                    <a:pt x="744" y="1188"/>
                  </a:lnTo>
                  <a:lnTo>
                    <a:pt x="732" y="1194"/>
                  </a:lnTo>
                  <a:lnTo>
                    <a:pt x="724" y="1203"/>
                  </a:lnTo>
                  <a:lnTo>
                    <a:pt x="715" y="1216"/>
                  </a:lnTo>
                  <a:lnTo>
                    <a:pt x="704" y="1232"/>
                  </a:lnTo>
                  <a:lnTo>
                    <a:pt x="693" y="1248"/>
                  </a:lnTo>
                  <a:lnTo>
                    <a:pt x="678" y="1264"/>
                  </a:lnTo>
                  <a:lnTo>
                    <a:pt x="661" y="1277"/>
                  </a:lnTo>
                  <a:lnTo>
                    <a:pt x="649" y="1277"/>
                  </a:lnTo>
                  <a:lnTo>
                    <a:pt x="657" y="1260"/>
                  </a:lnTo>
                  <a:lnTo>
                    <a:pt x="707" y="1223"/>
                  </a:lnTo>
                  <a:lnTo>
                    <a:pt x="699" y="1223"/>
                  </a:lnTo>
                  <a:lnTo>
                    <a:pt x="695" y="1224"/>
                  </a:lnTo>
                  <a:lnTo>
                    <a:pt x="693" y="1224"/>
                  </a:lnTo>
                  <a:lnTo>
                    <a:pt x="692" y="1223"/>
                  </a:lnTo>
                  <a:lnTo>
                    <a:pt x="686" y="1219"/>
                  </a:lnTo>
                  <a:lnTo>
                    <a:pt x="716" y="1186"/>
                  </a:lnTo>
                  <a:lnTo>
                    <a:pt x="711" y="1187"/>
                  </a:lnTo>
                  <a:lnTo>
                    <a:pt x="709" y="1187"/>
                  </a:lnTo>
                  <a:lnTo>
                    <a:pt x="707" y="1187"/>
                  </a:lnTo>
                  <a:lnTo>
                    <a:pt x="706" y="1187"/>
                  </a:lnTo>
                  <a:lnTo>
                    <a:pt x="704" y="1186"/>
                  </a:lnTo>
                  <a:lnTo>
                    <a:pt x="704" y="1186"/>
                  </a:lnTo>
                  <a:lnTo>
                    <a:pt x="703" y="1186"/>
                  </a:lnTo>
                  <a:lnTo>
                    <a:pt x="703" y="1186"/>
                  </a:lnTo>
                  <a:lnTo>
                    <a:pt x="702" y="1187"/>
                  </a:lnTo>
                  <a:lnTo>
                    <a:pt x="701" y="1188"/>
                  </a:lnTo>
                  <a:lnTo>
                    <a:pt x="699" y="1189"/>
                  </a:lnTo>
                  <a:lnTo>
                    <a:pt x="697" y="1192"/>
                  </a:lnTo>
                  <a:lnTo>
                    <a:pt x="697" y="1193"/>
                  </a:lnTo>
                  <a:lnTo>
                    <a:pt x="696" y="1194"/>
                  </a:lnTo>
                  <a:lnTo>
                    <a:pt x="697" y="1195"/>
                  </a:lnTo>
                  <a:lnTo>
                    <a:pt x="697" y="1195"/>
                  </a:lnTo>
                  <a:lnTo>
                    <a:pt x="699" y="1194"/>
                  </a:lnTo>
                  <a:lnTo>
                    <a:pt x="694" y="1201"/>
                  </a:lnTo>
                  <a:lnTo>
                    <a:pt x="691" y="1204"/>
                  </a:lnTo>
                  <a:lnTo>
                    <a:pt x="687" y="1204"/>
                  </a:lnTo>
                  <a:lnTo>
                    <a:pt x="684" y="1207"/>
                  </a:lnTo>
                  <a:lnTo>
                    <a:pt x="678" y="1210"/>
                  </a:lnTo>
                  <a:lnTo>
                    <a:pt x="680" y="1216"/>
                  </a:lnTo>
                  <a:lnTo>
                    <a:pt x="681" y="1219"/>
                  </a:lnTo>
                  <a:lnTo>
                    <a:pt x="681" y="1222"/>
                  </a:lnTo>
                  <a:lnTo>
                    <a:pt x="680" y="1226"/>
                  </a:lnTo>
                  <a:lnTo>
                    <a:pt x="678" y="1236"/>
                  </a:lnTo>
                  <a:lnTo>
                    <a:pt x="675" y="1233"/>
                  </a:lnTo>
                  <a:lnTo>
                    <a:pt x="673" y="1231"/>
                  </a:lnTo>
                  <a:lnTo>
                    <a:pt x="672" y="1229"/>
                  </a:lnTo>
                  <a:lnTo>
                    <a:pt x="672" y="1227"/>
                  </a:lnTo>
                  <a:lnTo>
                    <a:pt x="672" y="1226"/>
                  </a:lnTo>
                  <a:lnTo>
                    <a:pt x="671" y="1225"/>
                  </a:lnTo>
                  <a:lnTo>
                    <a:pt x="670" y="1224"/>
                  </a:lnTo>
                  <a:lnTo>
                    <a:pt x="668" y="1223"/>
                  </a:lnTo>
                  <a:lnTo>
                    <a:pt x="665" y="1221"/>
                  </a:lnTo>
                  <a:lnTo>
                    <a:pt x="661" y="1219"/>
                  </a:lnTo>
                  <a:lnTo>
                    <a:pt x="650" y="1244"/>
                  </a:lnTo>
                  <a:lnTo>
                    <a:pt x="632" y="1267"/>
                  </a:lnTo>
                  <a:lnTo>
                    <a:pt x="613" y="1287"/>
                  </a:lnTo>
                  <a:lnTo>
                    <a:pt x="589" y="1307"/>
                  </a:lnTo>
                  <a:lnTo>
                    <a:pt x="565" y="1326"/>
                  </a:lnTo>
                  <a:lnTo>
                    <a:pt x="540" y="1344"/>
                  </a:lnTo>
                  <a:lnTo>
                    <a:pt x="517" y="1362"/>
                  </a:lnTo>
                  <a:lnTo>
                    <a:pt x="495" y="1383"/>
                  </a:lnTo>
                  <a:lnTo>
                    <a:pt x="476" y="1405"/>
                  </a:lnTo>
                  <a:lnTo>
                    <a:pt x="461" y="1429"/>
                  </a:lnTo>
                  <a:lnTo>
                    <a:pt x="586" y="1383"/>
                  </a:lnTo>
                  <a:lnTo>
                    <a:pt x="704" y="1335"/>
                  </a:lnTo>
                  <a:lnTo>
                    <a:pt x="818" y="1286"/>
                  </a:lnTo>
                  <a:lnTo>
                    <a:pt x="928" y="1236"/>
                  </a:lnTo>
                  <a:lnTo>
                    <a:pt x="1086" y="1140"/>
                  </a:lnTo>
                  <a:lnTo>
                    <a:pt x="1063" y="1173"/>
                  </a:lnTo>
                  <a:lnTo>
                    <a:pt x="1036" y="1204"/>
                  </a:lnTo>
                  <a:lnTo>
                    <a:pt x="1008" y="1232"/>
                  </a:lnTo>
                  <a:lnTo>
                    <a:pt x="979" y="1259"/>
                  </a:lnTo>
                  <a:lnTo>
                    <a:pt x="949" y="1285"/>
                  </a:lnTo>
                  <a:lnTo>
                    <a:pt x="920" y="1311"/>
                  </a:lnTo>
                  <a:lnTo>
                    <a:pt x="891" y="1338"/>
                  </a:lnTo>
                  <a:lnTo>
                    <a:pt x="888" y="1342"/>
                  </a:lnTo>
                  <a:lnTo>
                    <a:pt x="884" y="1346"/>
                  </a:lnTo>
                  <a:lnTo>
                    <a:pt x="878" y="1351"/>
                  </a:lnTo>
                  <a:lnTo>
                    <a:pt x="872" y="1356"/>
                  </a:lnTo>
                  <a:lnTo>
                    <a:pt x="865" y="1359"/>
                  </a:lnTo>
                  <a:lnTo>
                    <a:pt x="860" y="1359"/>
                  </a:lnTo>
                  <a:lnTo>
                    <a:pt x="857" y="1356"/>
                  </a:lnTo>
                  <a:lnTo>
                    <a:pt x="811" y="1412"/>
                  </a:lnTo>
                  <a:lnTo>
                    <a:pt x="759" y="1467"/>
                  </a:lnTo>
                  <a:lnTo>
                    <a:pt x="702" y="1522"/>
                  </a:lnTo>
                  <a:lnTo>
                    <a:pt x="642" y="1575"/>
                  </a:lnTo>
                  <a:lnTo>
                    <a:pt x="579" y="1624"/>
                  </a:lnTo>
                  <a:lnTo>
                    <a:pt x="514" y="1673"/>
                  </a:lnTo>
                  <a:lnTo>
                    <a:pt x="447" y="1717"/>
                  </a:lnTo>
                  <a:lnTo>
                    <a:pt x="383" y="1757"/>
                  </a:lnTo>
                  <a:lnTo>
                    <a:pt x="319" y="1793"/>
                  </a:lnTo>
                  <a:lnTo>
                    <a:pt x="308" y="1798"/>
                  </a:lnTo>
                  <a:lnTo>
                    <a:pt x="292" y="1800"/>
                  </a:lnTo>
                  <a:lnTo>
                    <a:pt x="271" y="1802"/>
                  </a:lnTo>
                  <a:lnTo>
                    <a:pt x="246" y="1802"/>
                  </a:lnTo>
                  <a:lnTo>
                    <a:pt x="222" y="1803"/>
                  </a:lnTo>
                  <a:lnTo>
                    <a:pt x="197" y="1803"/>
                  </a:lnTo>
                  <a:lnTo>
                    <a:pt x="174" y="1802"/>
                  </a:lnTo>
                  <a:lnTo>
                    <a:pt x="153" y="1802"/>
                  </a:lnTo>
                  <a:lnTo>
                    <a:pt x="136" y="1801"/>
                  </a:lnTo>
                  <a:lnTo>
                    <a:pt x="124" y="1801"/>
                  </a:lnTo>
                  <a:lnTo>
                    <a:pt x="124" y="1772"/>
                  </a:lnTo>
                  <a:lnTo>
                    <a:pt x="116" y="1789"/>
                  </a:lnTo>
                  <a:lnTo>
                    <a:pt x="109" y="1785"/>
                  </a:lnTo>
                  <a:lnTo>
                    <a:pt x="105" y="1784"/>
                  </a:lnTo>
                  <a:lnTo>
                    <a:pt x="103" y="1783"/>
                  </a:lnTo>
                  <a:lnTo>
                    <a:pt x="102" y="1784"/>
                  </a:lnTo>
                  <a:lnTo>
                    <a:pt x="100" y="1785"/>
                  </a:lnTo>
                  <a:lnTo>
                    <a:pt x="95" y="1785"/>
                  </a:lnTo>
                  <a:lnTo>
                    <a:pt x="87" y="1785"/>
                  </a:lnTo>
                  <a:lnTo>
                    <a:pt x="95" y="1723"/>
                  </a:lnTo>
                  <a:lnTo>
                    <a:pt x="82" y="1719"/>
                  </a:lnTo>
                  <a:lnTo>
                    <a:pt x="76" y="1725"/>
                  </a:lnTo>
                  <a:lnTo>
                    <a:pt x="74" y="1729"/>
                  </a:lnTo>
                  <a:lnTo>
                    <a:pt x="72" y="1732"/>
                  </a:lnTo>
                  <a:lnTo>
                    <a:pt x="68" y="1731"/>
                  </a:lnTo>
                  <a:lnTo>
                    <a:pt x="61" y="1727"/>
                  </a:lnTo>
                  <a:lnTo>
                    <a:pt x="61" y="1714"/>
                  </a:lnTo>
                  <a:lnTo>
                    <a:pt x="55" y="1701"/>
                  </a:lnTo>
                  <a:lnTo>
                    <a:pt x="46" y="1686"/>
                  </a:lnTo>
                  <a:lnTo>
                    <a:pt x="36" y="1671"/>
                  </a:lnTo>
                  <a:lnTo>
                    <a:pt x="26" y="1654"/>
                  </a:lnTo>
                  <a:lnTo>
                    <a:pt x="17" y="1638"/>
                  </a:lnTo>
                  <a:lnTo>
                    <a:pt x="12" y="1621"/>
                  </a:lnTo>
                  <a:lnTo>
                    <a:pt x="12" y="1604"/>
                  </a:lnTo>
                  <a:lnTo>
                    <a:pt x="20" y="1586"/>
                  </a:lnTo>
                  <a:lnTo>
                    <a:pt x="20" y="1594"/>
                  </a:lnTo>
                  <a:lnTo>
                    <a:pt x="29" y="1612"/>
                  </a:lnTo>
                  <a:lnTo>
                    <a:pt x="29" y="1602"/>
                  </a:lnTo>
                  <a:lnTo>
                    <a:pt x="32" y="1598"/>
                  </a:lnTo>
                  <a:lnTo>
                    <a:pt x="34" y="1596"/>
                  </a:lnTo>
                  <a:lnTo>
                    <a:pt x="36" y="1591"/>
                  </a:lnTo>
                  <a:lnTo>
                    <a:pt x="37" y="1583"/>
                  </a:lnTo>
                  <a:lnTo>
                    <a:pt x="24" y="1537"/>
                  </a:lnTo>
                  <a:lnTo>
                    <a:pt x="16" y="1541"/>
                  </a:lnTo>
                  <a:lnTo>
                    <a:pt x="8" y="1537"/>
                  </a:lnTo>
                  <a:lnTo>
                    <a:pt x="14" y="1545"/>
                  </a:lnTo>
                  <a:lnTo>
                    <a:pt x="18" y="1551"/>
                  </a:lnTo>
                  <a:lnTo>
                    <a:pt x="20" y="1555"/>
                  </a:lnTo>
                  <a:lnTo>
                    <a:pt x="22" y="1561"/>
                  </a:lnTo>
                  <a:lnTo>
                    <a:pt x="22" y="1569"/>
                  </a:lnTo>
                  <a:lnTo>
                    <a:pt x="20" y="1583"/>
                  </a:lnTo>
                  <a:lnTo>
                    <a:pt x="11" y="1586"/>
                  </a:lnTo>
                  <a:lnTo>
                    <a:pt x="0" y="1591"/>
                  </a:lnTo>
                  <a:lnTo>
                    <a:pt x="16" y="1553"/>
                  </a:lnTo>
                  <a:lnTo>
                    <a:pt x="0" y="1562"/>
                  </a:lnTo>
                  <a:lnTo>
                    <a:pt x="3" y="1549"/>
                  </a:lnTo>
                  <a:lnTo>
                    <a:pt x="1" y="1541"/>
                  </a:lnTo>
                  <a:lnTo>
                    <a:pt x="0" y="1532"/>
                  </a:lnTo>
                  <a:lnTo>
                    <a:pt x="0" y="1524"/>
                  </a:lnTo>
                  <a:lnTo>
                    <a:pt x="3" y="1517"/>
                  </a:lnTo>
                  <a:lnTo>
                    <a:pt x="9" y="1511"/>
                  </a:lnTo>
                  <a:lnTo>
                    <a:pt x="20" y="1508"/>
                  </a:lnTo>
                  <a:lnTo>
                    <a:pt x="24" y="1533"/>
                  </a:lnTo>
                  <a:lnTo>
                    <a:pt x="24" y="1495"/>
                  </a:lnTo>
                  <a:lnTo>
                    <a:pt x="20" y="1495"/>
                  </a:lnTo>
                  <a:lnTo>
                    <a:pt x="8" y="1504"/>
                  </a:lnTo>
                  <a:lnTo>
                    <a:pt x="11" y="1466"/>
                  </a:lnTo>
                  <a:lnTo>
                    <a:pt x="45" y="1495"/>
                  </a:lnTo>
                  <a:lnTo>
                    <a:pt x="45" y="1484"/>
                  </a:lnTo>
                  <a:lnTo>
                    <a:pt x="43" y="1478"/>
                  </a:lnTo>
                  <a:lnTo>
                    <a:pt x="41" y="1469"/>
                  </a:lnTo>
                  <a:lnTo>
                    <a:pt x="43" y="1456"/>
                  </a:lnTo>
                  <a:lnTo>
                    <a:pt x="44" y="1441"/>
                  </a:lnTo>
                  <a:lnTo>
                    <a:pt x="46" y="1425"/>
                  </a:lnTo>
                  <a:lnTo>
                    <a:pt x="48" y="1410"/>
                  </a:lnTo>
                  <a:lnTo>
                    <a:pt x="51" y="1396"/>
                  </a:lnTo>
                  <a:lnTo>
                    <a:pt x="53" y="1386"/>
                  </a:lnTo>
                  <a:lnTo>
                    <a:pt x="53" y="1380"/>
                  </a:lnTo>
                  <a:lnTo>
                    <a:pt x="55" y="1379"/>
                  </a:lnTo>
                  <a:lnTo>
                    <a:pt x="58" y="1377"/>
                  </a:lnTo>
                  <a:lnTo>
                    <a:pt x="58" y="1376"/>
                  </a:lnTo>
                  <a:lnTo>
                    <a:pt x="59" y="1376"/>
                  </a:lnTo>
                  <a:lnTo>
                    <a:pt x="59" y="1376"/>
                  </a:lnTo>
                  <a:lnTo>
                    <a:pt x="59" y="1375"/>
                  </a:lnTo>
                  <a:lnTo>
                    <a:pt x="60" y="1374"/>
                  </a:lnTo>
                  <a:lnTo>
                    <a:pt x="61" y="1372"/>
                  </a:lnTo>
                  <a:lnTo>
                    <a:pt x="74" y="1380"/>
                  </a:lnTo>
                  <a:lnTo>
                    <a:pt x="74" y="1343"/>
                  </a:lnTo>
                  <a:lnTo>
                    <a:pt x="61" y="1346"/>
                  </a:lnTo>
                  <a:lnTo>
                    <a:pt x="83" y="1315"/>
                  </a:lnTo>
                  <a:lnTo>
                    <a:pt x="104" y="1284"/>
                  </a:lnTo>
                  <a:lnTo>
                    <a:pt x="125" y="1253"/>
                  </a:lnTo>
                  <a:lnTo>
                    <a:pt x="150" y="1223"/>
                  </a:lnTo>
                  <a:lnTo>
                    <a:pt x="150" y="1237"/>
                  </a:lnTo>
                  <a:lnTo>
                    <a:pt x="150" y="1246"/>
                  </a:lnTo>
                  <a:lnTo>
                    <a:pt x="152" y="1255"/>
                  </a:lnTo>
                  <a:lnTo>
                    <a:pt x="158" y="1264"/>
                  </a:lnTo>
                  <a:lnTo>
                    <a:pt x="161" y="1264"/>
                  </a:lnTo>
                  <a:lnTo>
                    <a:pt x="158" y="1252"/>
                  </a:lnTo>
                  <a:lnTo>
                    <a:pt x="161" y="1248"/>
                  </a:lnTo>
                  <a:lnTo>
                    <a:pt x="162" y="1242"/>
                  </a:lnTo>
                  <a:lnTo>
                    <a:pt x="164" y="1234"/>
                  </a:lnTo>
                  <a:lnTo>
                    <a:pt x="166" y="1225"/>
                  </a:lnTo>
                  <a:lnTo>
                    <a:pt x="171" y="1215"/>
                  </a:lnTo>
                  <a:lnTo>
                    <a:pt x="162" y="1215"/>
                  </a:lnTo>
                  <a:lnTo>
                    <a:pt x="159" y="1215"/>
                  </a:lnTo>
                  <a:lnTo>
                    <a:pt x="158" y="1215"/>
                  </a:lnTo>
                  <a:lnTo>
                    <a:pt x="154" y="1214"/>
                  </a:lnTo>
                  <a:lnTo>
                    <a:pt x="150" y="1210"/>
                  </a:lnTo>
                  <a:lnTo>
                    <a:pt x="166" y="1181"/>
                  </a:lnTo>
                  <a:lnTo>
                    <a:pt x="173" y="1187"/>
                  </a:lnTo>
                  <a:lnTo>
                    <a:pt x="176" y="1189"/>
                  </a:lnTo>
                  <a:lnTo>
                    <a:pt x="181" y="1189"/>
                  </a:lnTo>
                  <a:lnTo>
                    <a:pt x="187" y="1189"/>
                  </a:lnTo>
                  <a:lnTo>
                    <a:pt x="195" y="1189"/>
                  </a:lnTo>
                  <a:lnTo>
                    <a:pt x="189" y="1186"/>
                  </a:lnTo>
                  <a:lnTo>
                    <a:pt x="182" y="1184"/>
                  </a:lnTo>
                  <a:lnTo>
                    <a:pt x="176" y="1181"/>
                  </a:lnTo>
                  <a:lnTo>
                    <a:pt x="173" y="1178"/>
                  </a:lnTo>
                  <a:lnTo>
                    <a:pt x="174" y="1173"/>
                  </a:lnTo>
                  <a:lnTo>
                    <a:pt x="211" y="1173"/>
                  </a:lnTo>
                  <a:lnTo>
                    <a:pt x="187" y="1161"/>
                  </a:lnTo>
                  <a:lnTo>
                    <a:pt x="200" y="1144"/>
                  </a:lnTo>
                  <a:lnTo>
                    <a:pt x="214" y="1127"/>
                  </a:lnTo>
                  <a:lnTo>
                    <a:pt x="229" y="1109"/>
                  </a:lnTo>
                  <a:lnTo>
                    <a:pt x="243" y="1089"/>
                  </a:lnTo>
                  <a:lnTo>
                    <a:pt x="253" y="1066"/>
                  </a:lnTo>
                  <a:lnTo>
                    <a:pt x="260" y="1066"/>
                  </a:lnTo>
                  <a:lnTo>
                    <a:pt x="264" y="1066"/>
                  </a:lnTo>
                  <a:lnTo>
                    <a:pt x="267" y="1065"/>
                  </a:lnTo>
                  <a:lnTo>
                    <a:pt x="271" y="1064"/>
                  </a:lnTo>
                  <a:lnTo>
                    <a:pt x="279" y="1061"/>
                  </a:lnTo>
                  <a:lnTo>
                    <a:pt x="261" y="1099"/>
                  </a:lnTo>
                  <a:lnTo>
                    <a:pt x="282" y="1082"/>
                  </a:lnTo>
                  <a:lnTo>
                    <a:pt x="289" y="1068"/>
                  </a:lnTo>
                  <a:lnTo>
                    <a:pt x="299" y="1056"/>
                  </a:lnTo>
                  <a:lnTo>
                    <a:pt x="309" y="1042"/>
                  </a:lnTo>
                  <a:lnTo>
                    <a:pt x="321" y="1028"/>
                  </a:lnTo>
                  <a:lnTo>
                    <a:pt x="331" y="1014"/>
                  </a:lnTo>
                  <a:lnTo>
                    <a:pt x="340" y="998"/>
                  </a:lnTo>
                  <a:lnTo>
                    <a:pt x="347" y="982"/>
                  </a:lnTo>
                  <a:lnTo>
                    <a:pt x="349" y="963"/>
                  </a:lnTo>
                  <a:lnTo>
                    <a:pt x="360" y="961"/>
                  </a:lnTo>
                  <a:lnTo>
                    <a:pt x="373" y="954"/>
                  </a:lnTo>
                  <a:lnTo>
                    <a:pt x="389" y="944"/>
                  </a:lnTo>
                  <a:lnTo>
                    <a:pt x="406" y="930"/>
                  </a:lnTo>
                  <a:lnTo>
                    <a:pt x="424" y="914"/>
                  </a:lnTo>
                  <a:lnTo>
                    <a:pt x="443" y="896"/>
                  </a:lnTo>
                  <a:lnTo>
                    <a:pt x="461" y="879"/>
                  </a:lnTo>
                  <a:lnTo>
                    <a:pt x="480" y="861"/>
                  </a:lnTo>
                  <a:lnTo>
                    <a:pt x="497" y="843"/>
                  </a:lnTo>
                  <a:lnTo>
                    <a:pt x="513" y="826"/>
                  </a:lnTo>
                  <a:lnTo>
                    <a:pt x="528" y="812"/>
                  </a:lnTo>
                  <a:lnTo>
                    <a:pt x="539" y="801"/>
                  </a:lnTo>
                  <a:lnTo>
                    <a:pt x="549" y="794"/>
                  </a:lnTo>
                  <a:lnTo>
                    <a:pt x="532" y="781"/>
                  </a:lnTo>
                  <a:lnTo>
                    <a:pt x="552" y="774"/>
                  </a:lnTo>
                  <a:lnTo>
                    <a:pt x="574" y="762"/>
                  </a:lnTo>
                  <a:lnTo>
                    <a:pt x="596" y="749"/>
                  </a:lnTo>
                  <a:lnTo>
                    <a:pt x="618" y="731"/>
                  </a:lnTo>
                  <a:lnTo>
                    <a:pt x="640" y="714"/>
                  </a:lnTo>
                  <a:lnTo>
                    <a:pt x="659" y="696"/>
                  </a:lnTo>
                  <a:lnTo>
                    <a:pt x="677" y="677"/>
                  </a:lnTo>
                  <a:lnTo>
                    <a:pt x="691" y="661"/>
                  </a:lnTo>
                  <a:lnTo>
                    <a:pt x="688" y="654"/>
                  </a:lnTo>
                  <a:lnTo>
                    <a:pt x="687" y="650"/>
                  </a:lnTo>
                  <a:lnTo>
                    <a:pt x="687" y="648"/>
                  </a:lnTo>
                  <a:lnTo>
                    <a:pt x="688" y="645"/>
                  </a:lnTo>
                  <a:lnTo>
                    <a:pt x="693" y="641"/>
                  </a:lnTo>
                  <a:lnTo>
                    <a:pt x="699" y="637"/>
                  </a:lnTo>
                  <a:lnTo>
                    <a:pt x="701" y="634"/>
                  </a:lnTo>
                  <a:lnTo>
                    <a:pt x="708" y="629"/>
                  </a:lnTo>
                  <a:lnTo>
                    <a:pt x="718" y="620"/>
                  </a:lnTo>
                  <a:lnTo>
                    <a:pt x="731" y="610"/>
                  </a:lnTo>
                  <a:lnTo>
                    <a:pt x="748" y="596"/>
                  </a:lnTo>
                  <a:lnTo>
                    <a:pt x="766" y="581"/>
                  </a:lnTo>
                  <a:lnTo>
                    <a:pt x="786" y="565"/>
                  </a:lnTo>
                  <a:lnTo>
                    <a:pt x="807" y="548"/>
                  </a:lnTo>
                  <a:lnTo>
                    <a:pt x="829" y="530"/>
                  </a:lnTo>
                  <a:lnTo>
                    <a:pt x="851" y="512"/>
                  </a:lnTo>
                  <a:lnTo>
                    <a:pt x="873" y="495"/>
                  </a:lnTo>
                  <a:lnTo>
                    <a:pt x="893" y="477"/>
                  </a:lnTo>
                  <a:lnTo>
                    <a:pt x="913" y="461"/>
                  </a:lnTo>
                  <a:lnTo>
                    <a:pt x="930" y="447"/>
                  </a:lnTo>
                  <a:lnTo>
                    <a:pt x="945" y="435"/>
                  </a:lnTo>
                  <a:lnTo>
                    <a:pt x="957" y="424"/>
                  </a:lnTo>
                  <a:lnTo>
                    <a:pt x="965" y="417"/>
                  </a:lnTo>
                  <a:lnTo>
                    <a:pt x="970" y="413"/>
                  </a:lnTo>
                  <a:lnTo>
                    <a:pt x="966" y="412"/>
                  </a:lnTo>
                  <a:lnTo>
                    <a:pt x="965" y="410"/>
                  </a:lnTo>
                  <a:lnTo>
                    <a:pt x="964" y="410"/>
                  </a:lnTo>
                  <a:lnTo>
                    <a:pt x="964" y="409"/>
                  </a:lnTo>
                  <a:lnTo>
                    <a:pt x="965" y="409"/>
                  </a:lnTo>
                  <a:lnTo>
                    <a:pt x="966" y="408"/>
                  </a:lnTo>
                  <a:lnTo>
                    <a:pt x="967" y="406"/>
                  </a:lnTo>
                  <a:lnTo>
                    <a:pt x="969" y="404"/>
                  </a:lnTo>
                  <a:lnTo>
                    <a:pt x="970" y="401"/>
                  </a:lnTo>
                  <a:lnTo>
                    <a:pt x="986" y="393"/>
                  </a:lnTo>
                  <a:lnTo>
                    <a:pt x="1006" y="380"/>
                  </a:lnTo>
                  <a:lnTo>
                    <a:pt x="1028" y="365"/>
                  </a:lnTo>
                  <a:lnTo>
                    <a:pt x="1052" y="347"/>
                  </a:lnTo>
                  <a:lnTo>
                    <a:pt x="1079" y="327"/>
                  </a:lnTo>
                  <a:lnTo>
                    <a:pt x="1105" y="307"/>
                  </a:lnTo>
                  <a:lnTo>
                    <a:pt x="1131" y="284"/>
                  </a:lnTo>
                  <a:lnTo>
                    <a:pt x="1157" y="262"/>
                  </a:lnTo>
                  <a:lnTo>
                    <a:pt x="1180" y="240"/>
                  </a:lnTo>
                  <a:lnTo>
                    <a:pt x="1201" y="218"/>
                  </a:lnTo>
                  <a:lnTo>
                    <a:pt x="1219" y="198"/>
                  </a:lnTo>
                  <a:lnTo>
                    <a:pt x="1231" y="181"/>
                  </a:lnTo>
                  <a:lnTo>
                    <a:pt x="1241" y="166"/>
                  </a:lnTo>
                  <a:lnTo>
                    <a:pt x="1209" y="159"/>
                  </a:lnTo>
                  <a:lnTo>
                    <a:pt x="1178" y="157"/>
                  </a:lnTo>
                  <a:lnTo>
                    <a:pt x="1145" y="158"/>
                  </a:lnTo>
                  <a:lnTo>
                    <a:pt x="1112" y="162"/>
                  </a:lnTo>
                  <a:lnTo>
                    <a:pt x="1079" y="168"/>
                  </a:lnTo>
                  <a:lnTo>
                    <a:pt x="1046" y="176"/>
                  </a:lnTo>
                  <a:lnTo>
                    <a:pt x="1014" y="185"/>
                  </a:lnTo>
                  <a:lnTo>
                    <a:pt x="982" y="195"/>
                  </a:lnTo>
                  <a:lnTo>
                    <a:pt x="951" y="203"/>
                  </a:lnTo>
                  <a:lnTo>
                    <a:pt x="922" y="210"/>
                  </a:lnTo>
                  <a:lnTo>
                    <a:pt x="895" y="215"/>
                  </a:lnTo>
                  <a:lnTo>
                    <a:pt x="870" y="219"/>
                  </a:lnTo>
                  <a:lnTo>
                    <a:pt x="846" y="219"/>
                  </a:lnTo>
                  <a:lnTo>
                    <a:pt x="825" y="215"/>
                  </a:lnTo>
                  <a:lnTo>
                    <a:pt x="807" y="206"/>
                  </a:lnTo>
                  <a:lnTo>
                    <a:pt x="799" y="169"/>
                  </a:lnTo>
                  <a:lnTo>
                    <a:pt x="791" y="187"/>
                  </a:lnTo>
                  <a:lnTo>
                    <a:pt x="786" y="177"/>
                  </a:lnTo>
                  <a:lnTo>
                    <a:pt x="770" y="140"/>
                  </a:lnTo>
                  <a:lnTo>
                    <a:pt x="782" y="137"/>
                  </a:lnTo>
                  <a:lnTo>
                    <a:pt x="792" y="134"/>
                  </a:lnTo>
                  <a:lnTo>
                    <a:pt x="800" y="129"/>
                  </a:lnTo>
                  <a:lnTo>
                    <a:pt x="807" y="120"/>
                  </a:lnTo>
                  <a:lnTo>
                    <a:pt x="796" y="125"/>
                  </a:lnTo>
                  <a:lnTo>
                    <a:pt x="786" y="129"/>
                  </a:lnTo>
                  <a:lnTo>
                    <a:pt x="773" y="131"/>
                  </a:lnTo>
                  <a:lnTo>
                    <a:pt x="757" y="132"/>
                  </a:lnTo>
                  <a:lnTo>
                    <a:pt x="753" y="112"/>
                  </a:lnTo>
                  <a:lnTo>
                    <a:pt x="778" y="104"/>
                  </a:lnTo>
                  <a:lnTo>
                    <a:pt x="757" y="75"/>
                  </a:lnTo>
                  <a:lnTo>
                    <a:pt x="754" y="77"/>
                  </a:lnTo>
                  <a:lnTo>
                    <a:pt x="752" y="79"/>
                  </a:lnTo>
                  <a:lnTo>
                    <a:pt x="751" y="80"/>
                  </a:lnTo>
                  <a:lnTo>
                    <a:pt x="750" y="82"/>
                  </a:lnTo>
                  <a:lnTo>
                    <a:pt x="750" y="83"/>
                  </a:lnTo>
                  <a:lnTo>
                    <a:pt x="750" y="83"/>
                  </a:lnTo>
                  <a:lnTo>
                    <a:pt x="749" y="83"/>
                  </a:lnTo>
                  <a:lnTo>
                    <a:pt x="748" y="83"/>
                  </a:lnTo>
                  <a:lnTo>
                    <a:pt x="744" y="83"/>
                  </a:lnTo>
                  <a:lnTo>
                    <a:pt x="741" y="83"/>
                  </a:lnTo>
                  <a:lnTo>
                    <a:pt x="741" y="75"/>
                  </a:lnTo>
                  <a:lnTo>
                    <a:pt x="753" y="67"/>
                  </a:lnTo>
                  <a:lnTo>
                    <a:pt x="781" y="53"/>
                  </a:lnTo>
                  <a:lnTo>
                    <a:pt x="813" y="44"/>
                  </a:lnTo>
                  <a:lnTo>
                    <a:pt x="845" y="37"/>
                  </a:lnTo>
                  <a:lnTo>
                    <a:pt x="878" y="33"/>
                  </a:lnTo>
                  <a:lnTo>
                    <a:pt x="913" y="29"/>
                  </a:lnTo>
                  <a:lnTo>
                    <a:pt x="946" y="25"/>
                  </a:lnTo>
                  <a:lnTo>
                    <a:pt x="981" y="19"/>
                  </a:lnTo>
                  <a:lnTo>
                    <a:pt x="1015" y="11"/>
                  </a:lnTo>
                  <a:lnTo>
                    <a:pt x="1049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0" name="Freeform 14"/>
            <p:cNvSpPr>
              <a:spLocks/>
            </p:cNvSpPr>
            <p:nvPr userDrawn="1"/>
          </p:nvSpPr>
          <p:spPr bwMode="auto">
            <a:xfrm>
              <a:off x="11179176" y="5121275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4 w 5"/>
                <a:gd name="T3" fmla="*/ 1 h 8"/>
                <a:gd name="T4" fmla="*/ 4 w 5"/>
                <a:gd name="T5" fmla="*/ 2 h 8"/>
                <a:gd name="T6" fmla="*/ 5 w 5"/>
                <a:gd name="T7" fmla="*/ 3 h 8"/>
                <a:gd name="T8" fmla="*/ 5 w 5"/>
                <a:gd name="T9" fmla="*/ 3 h 8"/>
                <a:gd name="T10" fmla="*/ 5 w 5"/>
                <a:gd name="T11" fmla="*/ 5 h 8"/>
                <a:gd name="T12" fmla="*/ 4 w 5"/>
                <a:gd name="T13" fmla="*/ 6 h 8"/>
                <a:gd name="T14" fmla="*/ 2 w 5"/>
                <a:gd name="T15" fmla="*/ 7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4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1" name="Freeform 15"/>
            <p:cNvSpPr>
              <a:spLocks/>
            </p:cNvSpPr>
            <p:nvPr userDrawn="1"/>
          </p:nvSpPr>
          <p:spPr bwMode="auto">
            <a:xfrm>
              <a:off x="11172826" y="5124450"/>
              <a:ext cx="3175" cy="7938"/>
            </a:xfrm>
            <a:custGeom>
              <a:avLst/>
              <a:gdLst>
                <a:gd name="T0" fmla="*/ 8 w 8"/>
                <a:gd name="T1" fmla="*/ 0 h 17"/>
                <a:gd name="T2" fmla="*/ 8 w 8"/>
                <a:gd name="T3" fmla="*/ 17 h 17"/>
                <a:gd name="T4" fmla="*/ 0 w 8"/>
                <a:gd name="T5" fmla="*/ 13 h 17"/>
                <a:gd name="T6" fmla="*/ 8 w 8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7">
                  <a:moveTo>
                    <a:pt x="8" y="0"/>
                  </a:moveTo>
                  <a:lnTo>
                    <a:pt x="8" y="17"/>
                  </a:lnTo>
                  <a:lnTo>
                    <a:pt x="0" y="13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2" name="Freeform 16"/>
            <p:cNvSpPr>
              <a:spLocks/>
            </p:cNvSpPr>
            <p:nvPr userDrawn="1"/>
          </p:nvSpPr>
          <p:spPr bwMode="auto">
            <a:xfrm>
              <a:off x="11303001" y="5124450"/>
              <a:ext cx="3175" cy="3175"/>
            </a:xfrm>
            <a:custGeom>
              <a:avLst/>
              <a:gdLst>
                <a:gd name="T0" fmla="*/ 0 w 8"/>
                <a:gd name="T1" fmla="*/ 0 h 8"/>
                <a:gd name="T2" fmla="*/ 8 w 8"/>
                <a:gd name="T3" fmla="*/ 0 h 8"/>
                <a:gd name="T4" fmla="*/ 6 w 8"/>
                <a:gd name="T5" fmla="*/ 2 h 8"/>
                <a:gd name="T6" fmla="*/ 6 w 8"/>
                <a:gd name="T7" fmla="*/ 5 h 8"/>
                <a:gd name="T8" fmla="*/ 5 w 8"/>
                <a:gd name="T9" fmla="*/ 5 h 8"/>
                <a:gd name="T10" fmla="*/ 5 w 8"/>
                <a:gd name="T11" fmla="*/ 6 h 8"/>
                <a:gd name="T12" fmla="*/ 5 w 8"/>
                <a:gd name="T13" fmla="*/ 6 h 8"/>
                <a:gd name="T14" fmla="*/ 4 w 8"/>
                <a:gd name="T15" fmla="*/ 6 h 8"/>
                <a:gd name="T16" fmla="*/ 2 w 8"/>
                <a:gd name="T17" fmla="*/ 7 h 8"/>
                <a:gd name="T18" fmla="*/ 0 w 8"/>
                <a:gd name="T19" fmla="*/ 8 h 8"/>
                <a:gd name="T20" fmla="*/ 0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8" y="0"/>
                  </a:lnTo>
                  <a:lnTo>
                    <a:pt x="6" y="2"/>
                  </a:lnTo>
                  <a:lnTo>
                    <a:pt x="6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5" y="6"/>
                  </a:lnTo>
                  <a:lnTo>
                    <a:pt x="4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3" name="Freeform 17"/>
            <p:cNvSpPr>
              <a:spLocks/>
            </p:cNvSpPr>
            <p:nvPr userDrawn="1"/>
          </p:nvSpPr>
          <p:spPr bwMode="auto">
            <a:xfrm>
              <a:off x="11241088" y="5251450"/>
              <a:ext cx="4763" cy="3175"/>
            </a:xfrm>
            <a:custGeom>
              <a:avLst/>
              <a:gdLst>
                <a:gd name="T0" fmla="*/ 3 w 11"/>
                <a:gd name="T1" fmla="*/ 0 h 8"/>
                <a:gd name="T2" fmla="*/ 11 w 11"/>
                <a:gd name="T3" fmla="*/ 0 h 8"/>
                <a:gd name="T4" fmla="*/ 0 w 11"/>
                <a:gd name="T5" fmla="*/ 8 h 8"/>
                <a:gd name="T6" fmla="*/ 3 w 11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8">
                  <a:moveTo>
                    <a:pt x="3" y="0"/>
                  </a:moveTo>
                  <a:lnTo>
                    <a:pt x="11" y="0"/>
                  </a:lnTo>
                  <a:lnTo>
                    <a:pt x="0" y="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4" name="Freeform 18"/>
            <p:cNvSpPr>
              <a:spLocks/>
            </p:cNvSpPr>
            <p:nvPr userDrawn="1"/>
          </p:nvSpPr>
          <p:spPr bwMode="auto">
            <a:xfrm>
              <a:off x="11404601" y="5303838"/>
              <a:ext cx="3175" cy="1588"/>
            </a:xfrm>
            <a:custGeom>
              <a:avLst/>
              <a:gdLst>
                <a:gd name="T0" fmla="*/ 0 w 8"/>
                <a:gd name="T1" fmla="*/ 0 h 4"/>
                <a:gd name="T2" fmla="*/ 8 w 8"/>
                <a:gd name="T3" fmla="*/ 0 h 4"/>
                <a:gd name="T4" fmla="*/ 5 w 8"/>
                <a:gd name="T5" fmla="*/ 2 h 4"/>
                <a:gd name="T6" fmla="*/ 4 w 8"/>
                <a:gd name="T7" fmla="*/ 4 h 4"/>
                <a:gd name="T8" fmla="*/ 4 w 8"/>
                <a:gd name="T9" fmla="*/ 4 h 4"/>
                <a:gd name="T10" fmla="*/ 4 w 8"/>
                <a:gd name="T11" fmla="*/ 4 h 4"/>
                <a:gd name="T12" fmla="*/ 3 w 8"/>
                <a:gd name="T13" fmla="*/ 4 h 4"/>
                <a:gd name="T14" fmla="*/ 2 w 8"/>
                <a:gd name="T15" fmla="*/ 2 h 4"/>
                <a:gd name="T16" fmla="*/ 0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8" y="0"/>
                  </a:lnTo>
                  <a:lnTo>
                    <a:pt x="5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3" y="4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5" name="Freeform 19"/>
            <p:cNvSpPr>
              <a:spLocks/>
            </p:cNvSpPr>
            <p:nvPr userDrawn="1"/>
          </p:nvSpPr>
          <p:spPr bwMode="auto">
            <a:xfrm>
              <a:off x="11147426" y="5613400"/>
              <a:ext cx="3175" cy="11113"/>
            </a:xfrm>
            <a:custGeom>
              <a:avLst/>
              <a:gdLst>
                <a:gd name="T0" fmla="*/ 0 w 7"/>
                <a:gd name="T1" fmla="*/ 0 h 26"/>
                <a:gd name="T2" fmla="*/ 7 w 7"/>
                <a:gd name="T3" fmla="*/ 26 h 26"/>
                <a:gd name="T4" fmla="*/ 0 w 7"/>
                <a:gd name="T5" fmla="*/ 26 h 26"/>
                <a:gd name="T6" fmla="*/ 0 w 7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26">
                  <a:moveTo>
                    <a:pt x="0" y="0"/>
                  </a:moveTo>
                  <a:lnTo>
                    <a:pt x="7" y="26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6" name="Freeform 20"/>
            <p:cNvSpPr>
              <a:spLocks/>
            </p:cNvSpPr>
            <p:nvPr userDrawn="1"/>
          </p:nvSpPr>
          <p:spPr bwMode="auto">
            <a:xfrm>
              <a:off x="11395076" y="5364163"/>
              <a:ext cx="3175" cy="1588"/>
            </a:xfrm>
            <a:custGeom>
              <a:avLst/>
              <a:gdLst>
                <a:gd name="T0" fmla="*/ 8 w 8"/>
                <a:gd name="T1" fmla="*/ 0 h 4"/>
                <a:gd name="T2" fmla="*/ 7 w 8"/>
                <a:gd name="T3" fmla="*/ 1 h 4"/>
                <a:gd name="T4" fmla="*/ 7 w 8"/>
                <a:gd name="T5" fmla="*/ 2 h 4"/>
                <a:gd name="T6" fmla="*/ 7 w 8"/>
                <a:gd name="T7" fmla="*/ 3 h 4"/>
                <a:gd name="T8" fmla="*/ 6 w 8"/>
                <a:gd name="T9" fmla="*/ 4 h 4"/>
                <a:gd name="T10" fmla="*/ 4 w 8"/>
                <a:gd name="T11" fmla="*/ 4 h 4"/>
                <a:gd name="T12" fmla="*/ 3 w 8"/>
                <a:gd name="T13" fmla="*/ 4 h 4"/>
                <a:gd name="T14" fmla="*/ 0 w 8"/>
                <a:gd name="T15" fmla="*/ 4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lnTo>
                    <a:pt x="7" y="1"/>
                  </a:lnTo>
                  <a:lnTo>
                    <a:pt x="7" y="2"/>
                  </a:lnTo>
                  <a:lnTo>
                    <a:pt x="7" y="3"/>
                  </a:lnTo>
                  <a:lnTo>
                    <a:pt x="6" y="4"/>
                  </a:lnTo>
                  <a:lnTo>
                    <a:pt x="4" y="4"/>
                  </a:lnTo>
                  <a:lnTo>
                    <a:pt x="3" y="4"/>
                  </a:lnTo>
                  <a:lnTo>
                    <a:pt x="0" y="4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7" name="Freeform 21"/>
            <p:cNvSpPr>
              <a:spLocks/>
            </p:cNvSpPr>
            <p:nvPr userDrawn="1"/>
          </p:nvSpPr>
          <p:spPr bwMode="auto">
            <a:xfrm>
              <a:off x="11860213" y="5365750"/>
              <a:ext cx="3175" cy="1588"/>
            </a:xfrm>
            <a:custGeom>
              <a:avLst/>
              <a:gdLst>
                <a:gd name="T0" fmla="*/ 0 w 8"/>
                <a:gd name="T1" fmla="*/ 0 h 3"/>
                <a:gd name="T2" fmla="*/ 8 w 8"/>
                <a:gd name="T3" fmla="*/ 0 h 3"/>
                <a:gd name="T4" fmla="*/ 6 w 8"/>
                <a:gd name="T5" fmla="*/ 1 h 3"/>
                <a:gd name="T6" fmla="*/ 5 w 8"/>
                <a:gd name="T7" fmla="*/ 3 h 3"/>
                <a:gd name="T8" fmla="*/ 5 w 8"/>
                <a:gd name="T9" fmla="*/ 3 h 3"/>
                <a:gd name="T10" fmla="*/ 5 w 8"/>
                <a:gd name="T11" fmla="*/ 3 h 3"/>
                <a:gd name="T12" fmla="*/ 3 w 8"/>
                <a:gd name="T13" fmla="*/ 3 h 3"/>
                <a:gd name="T14" fmla="*/ 2 w 8"/>
                <a:gd name="T15" fmla="*/ 1 h 3"/>
                <a:gd name="T16" fmla="*/ 0 w 8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3">
                  <a:moveTo>
                    <a:pt x="0" y="0"/>
                  </a:moveTo>
                  <a:lnTo>
                    <a:pt x="8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8" name="Freeform 22"/>
            <p:cNvSpPr>
              <a:spLocks noEditPoints="1"/>
            </p:cNvSpPr>
            <p:nvPr userDrawn="1"/>
          </p:nvSpPr>
          <p:spPr bwMode="auto">
            <a:xfrm>
              <a:off x="10929938" y="5370513"/>
              <a:ext cx="966788" cy="938213"/>
            </a:xfrm>
            <a:custGeom>
              <a:avLst/>
              <a:gdLst>
                <a:gd name="T0" fmla="*/ 486 w 2436"/>
                <a:gd name="T1" fmla="*/ 2168 h 2362"/>
                <a:gd name="T2" fmla="*/ 316 w 2436"/>
                <a:gd name="T3" fmla="*/ 2069 h 2362"/>
                <a:gd name="T4" fmla="*/ 518 w 2436"/>
                <a:gd name="T5" fmla="*/ 2080 h 2362"/>
                <a:gd name="T6" fmla="*/ 585 w 2436"/>
                <a:gd name="T7" fmla="*/ 2095 h 2362"/>
                <a:gd name="T8" fmla="*/ 720 w 2436"/>
                <a:gd name="T9" fmla="*/ 2011 h 2362"/>
                <a:gd name="T10" fmla="*/ 701 w 2436"/>
                <a:gd name="T11" fmla="*/ 2060 h 2362"/>
                <a:gd name="T12" fmla="*/ 949 w 2436"/>
                <a:gd name="T13" fmla="*/ 1985 h 2362"/>
                <a:gd name="T14" fmla="*/ 1182 w 2436"/>
                <a:gd name="T15" fmla="*/ 1936 h 2362"/>
                <a:gd name="T16" fmla="*/ 1121 w 2436"/>
                <a:gd name="T17" fmla="*/ 1898 h 2362"/>
                <a:gd name="T18" fmla="*/ 949 w 2436"/>
                <a:gd name="T19" fmla="*/ 1899 h 2362"/>
                <a:gd name="T20" fmla="*/ 1047 w 2436"/>
                <a:gd name="T21" fmla="*/ 1870 h 2362"/>
                <a:gd name="T22" fmla="*/ 1216 w 2436"/>
                <a:gd name="T23" fmla="*/ 1862 h 2362"/>
                <a:gd name="T24" fmla="*/ 1408 w 2436"/>
                <a:gd name="T25" fmla="*/ 1821 h 2362"/>
                <a:gd name="T26" fmla="*/ 1374 w 2436"/>
                <a:gd name="T27" fmla="*/ 1795 h 2362"/>
                <a:gd name="T28" fmla="*/ 1328 w 2436"/>
                <a:gd name="T29" fmla="*/ 1734 h 2362"/>
                <a:gd name="T30" fmla="*/ 1240 w 2436"/>
                <a:gd name="T31" fmla="*/ 1672 h 2362"/>
                <a:gd name="T32" fmla="*/ 1387 w 2436"/>
                <a:gd name="T33" fmla="*/ 1659 h 2362"/>
                <a:gd name="T34" fmla="*/ 1524 w 2436"/>
                <a:gd name="T35" fmla="*/ 1614 h 2362"/>
                <a:gd name="T36" fmla="*/ 1537 w 2436"/>
                <a:gd name="T37" fmla="*/ 1598 h 2362"/>
                <a:gd name="T38" fmla="*/ 1627 w 2436"/>
                <a:gd name="T39" fmla="*/ 1565 h 2362"/>
                <a:gd name="T40" fmla="*/ 1111 w 2436"/>
                <a:gd name="T41" fmla="*/ 1672 h 2362"/>
                <a:gd name="T42" fmla="*/ 1424 w 2436"/>
                <a:gd name="T43" fmla="*/ 1523 h 2362"/>
                <a:gd name="T44" fmla="*/ 1432 w 2436"/>
                <a:gd name="T45" fmla="*/ 1499 h 2362"/>
                <a:gd name="T46" fmla="*/ 1711 w 2436"/>
                <a:gd name="T47" fmla="*/ 1437 h 2362"/>
                <a:gd name="T48" fmla="*/ 1790 w 2436"/>
                <a:gd name="T49" fmla="*/ 1300 h 2362"/>
                <a:gd name="T50" fmla="*/ 1537 w 2436"/>
                <a:gd name="T51" fmla="*/ 1428 h 2362"/>
                <a:gd name="T52" fmla="*/ 1516 w 2436"/>
                <a:gd name="T53" fmla="*/ 1482 h 2362"/>
                <a:gd name="T54" fmla="*/ 1679 w 2436"/>
                <a:gd name="T55" fmla="*/ 1370 h 2362"/>
                <a:gd name="T56" fmla="*/ 1598 w 2436"/>
                <a:gd name="T57" fmla="*/ 1317 h 2362"/>
                <a:gd name="T58" fmla="*/ 1806 w 2436"/>
                <a:gd name="T59" fmla="*/ 1246 h 2362"/>
                <a:gd name="T60" fmla="*/ 1524 w 2436"/>
                <a:gd name="T61" fmla="*/ 655 h 2362"/>
                <a:gd name="T62" fmla="*/ 1634 w 2436"/>
                <a:gd name="T63" fmla="*/ 489 h 2362"/>
                <a:gd name="T64" fmla="*/ 1587 w 2436"/>
                <a:gd name="T65" fmla="*/ 444 h 2362"/>
                <a:gd name="T66" fmla="*/ 1815 w 2436"/>
                <a:gd name="T67" fmla="*/ 383 h 2362"/>
                <a:gd name="T68" fmla="*/ 1766 w 2436"/>
                <a:gd name="T69" fmla="*/ 446 h 2362"/>
                <a:gd name="T70" fmla="*/ 1677 w 2436"/>
                <a:gd name="T71" fmla="*/ 520 h 2362"/>
                <a:gd name="T72" fmla="*/ 1896 w 2436"/>
                <a:gd name="T73" fmla="*/ 330 h 2362"/>
                <a:gd name="T74" fmla="*/ 1983 w 2436"/>
                <a:gd name="T75" fmla="*/ 205 h 2362"/>
                <a:gd name="T76" fmla="*/ 1674 w 2436"/>
                <a:gd name="T77" fmla="*/ 396 h 2362"/>
                <a:gd name="T78" fmla="*/ 1850 w 2436"/>
                <a:gd name="T79" fmla="*/ 306 h 2362"/>
                <a:gd name="T80" fmla="*/ 2036 w 2436"/>
                <a:gd name="T81" fmla="*/ 231 h 2362"/>
                <a:gd name="T82" fmla="*/ 2059 w 2436"/>
                <a:gd name="T83" fmla="*/ 133 h 2362"/>
                <a:gd name="T84" fmla="*/ 2224 w 2436"/>
                <a:gd name="T85" fmla="*/ 325 h 2362"/>
                <a:gd name="T86" fmla="*/ 2299 w 2436"/>
                <a:gd name="T87" fmla="*/ 903 h 2362"/>
                <a:gd name="T88" fmla="*/ 2036 w 2436"/>
                <a:gd name="T89" fmla="*/ 1417 h 2362"/>
                <a:gd name="T90" fmla="*/ 1086 w 2436"/>
                <a:gd name="T91" fmla="*/ 2027 h 2362"/>
                <a:gd name="T92" fmla="*/ 1059 w 2436"/>
                <a:gd name="T93" fmla="*/ 1978 h 2362"/>
                <a:gd name="T94" fmla="*/ 1067 w 2436"/>
                <a:gd name="T95" fmla="*/ 1941 h 2362"/>
                <a:gd name="T96" fmla="*/ 522 w 2436"/>
                <a:gd name="T97" fmla="*/ 2243 h 2362"/>
                <a:gd name="T98" fmla="*/ 183 w 2436"/>
                <a:gd name="T99" fmla="*/ 2325 h 2362"/>
                <a:gd name="T100" fmla="*/ 3 w 2436"/>
                <a:gd name="T101" fmla="*/ 2350 h 2362"/>
                <a:gd name="T102" fmla="*/ 629 w 2436"/>
                <a:gd name="T103" fmla="*/ 1914 h 2362"/>
                <a:gd name="T104" fmla="*/ 808 w 2436"/>
                <a:gd name="T105" fmla="*/ 1903 h 2362"/>
                <a:gd name="T106" fmla="*/ 1066 w 2436"/>
                <a:gd name="T107" fmla="*/ 1731 h 2362"/>
                <a:gd name="T108" fmla="*/ 740 w 2436"/>
                <a:gd name="T109" fmla="*/ 1874 h 2362"/>
                <a:gd name="T110" fmla="*/ 781 w 2436"/>
                <a:gd name="T111" fmla="*/ 1833 h 2362"/>
                <a:gd name="T112" fmla="*/ 1403 w 2436"/>
                <a:gd name="T113" fmla="*/ 1457 h 2362"/>
                <a:gd name="T114" fmla="*/ 1876 w 2436"/>
                <a:gd name="T115" fmla="*/ 1068 h 2362"/>
                <a:gd name="T116" fmla="*/ 1395 w 2436"/>
                <a:gd name="T117" fmla="*/ 937 h 2362"/>
                <a:gd name="T118" fmla="*/ 1446 w 2436"/>
                <a:gd name="T119" fmla="*/ 521 h 2362"/>
                <a:gd name="T120" fmla="*/ 1598 w 2436"/>
                <a:gd name="T121" fmla="*/ 359 h 2362"/>
                <a:gd name="T122" fmla="*/ 2086 w 2436"/>
                <a:gd name="T123" fmla="*/ 106 h 2362"/>
                <a:gd name="T124" fmla="*/ 2299 w 2436"/>
                <a:gd name="T125" fmla="*/ 20 h 2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36" h="2362">
                  <a:moveTo>
                    <a:pt x="254" y="2284"/>
                  </a:moveTo>
                  <a:lnTo>
                    <a:pt x="237" y="2304"/>
                  </a:lnTo>
                  <a:lnTo>
                    <a:pt x="262" y="2300"/>
                  </a:lnTo>
                  <a:lnTo>
                    <a:pt x="254" y="2284"/>
                  </a:lnTo>
                  <a:close/>
                  <a:moveTo>
                    <a:pt x="283" y="2267"/>
                  </a:moveTo>
                  <a:lnTo>
                    <a:pt x="270" y="2284"/>
                  </a:lnTo>
                  <a:lnTo>
                    <a:pt x="278" y="2280"/>
                  </a:lnTo>
                  <a:lnTo>
                    <a:pt x="283" y="2278"/>
                  </a:lnTo>
                  <a:lnTo>
                    <a:pt x="286" y="2274"/>
                  </a:lnTo>
                  <a:lnTo>
                    <a:pt x="291" y="2267"/>
                  </a:lnTo>
                  <a:lnTo>
                    <a:pt x="283" y="2267"/>
                  </a:lnTo>
                  <a:close/>
                  <a:moveTo>
                    <a:pt x="512" y="2229"/>
                  </a:moveTo>
                  <a:lnTo>
                    <a:pt x="507" y="2239"/>
                  </a:lnTo>
                  <a:lnTo>
                    <a:pt x="515" y="2229"/>
                  </a:lnTo>
                  <a:lnTo>
                    <a:pt x="512" y="2229"/>
                  </a:lnTo>
                  <a:close/>
                  <a:moveTo>
                    <a:pt x="491" y="2205"/>
                  </a:moveTo>
                  <a:lnTo>
                    <a:pt x="483" y="2210"/>
                  </a:lnTo>
                  <a:lnTo>
                    <a:pt x="491" y="2226"/>
                  </a:lnTo>
                  <a:lnTo>
                    <a:pt x="491" y="2205"/>
                  </a:lnTo>
                  <a:close/>
                  <a:moveTo>
                    <a:pt x="245" y="2192"/>
                  </a:moveTo>
                  <a:lnTo>
                    <a:pt x="237" y="2205"/>
                  </a:lnTo>
                  <a:lnTo>
                    <a:pt x="241" y="2203"/>
                  </a:lnTo>
                  <a:lnTo>
                    <a:pt x="243" y="2202"/>
                  </a:lnTo>
                  <a:lnTo>
                    <a:pt x="244" y="2200"/>
                  </a:lnTo>
                  <a:lnTo>
                    <a:pt x="245" y="2199"/>
                  </a:lnTo>
                  <a:lnTo>
                    <a:pt x="245" y="2199"/>
                  </a:lnTo>
                  <a:lnTo>
                    <a:pt x="245" y="2198"/>
                  </a:lnTo>
                  <a:lnTo>
                    <a:pt x="244" y="2197"/>
                  </a:lnTo>
                  <a:lnTo>
                    <a:pt x="244" y="2195"/>
                  </a:lnTo>
                  <a:lnTo>
                    <a:pt x="245" y="2192"/>
                  </a:lnTo>
                  <a:close/>
                  <a:moveTo>
                    <a:pt x="486" y="2168"/>
                  </a:moveTo>
                  <a:lnTo>
                    <a:pt x="470" y="2181"/>
                  </a:lnTo>
                  <a:lnTo>
                    <a:pt x="463" y="2187"/>
                  </a:lnTo>
                  <a:lnTo>
                    <a:pt x="458" y="2194"/>
                  </a:lnTo>
                  <a:lnTo>
                    <a:pt x="454" y="2200"/>
                  </a:lnTo>
                  <a:lnTo>
                    <a:pt x="465" y="2200"/>
                  </a:lnTo>
                  <a:lnTo>
                    <a:pt x="499" y="2172"/>
                  </a:lnTo>
                  <a:lnTo>
                    <a:pt x="486" y="2168"/>
                  </a:lnTo>
                  <a:close/>
                  <a:moveTo>
                    <a:pt x="287" y="2085"/>
                  </a:moveTo>
                  <a:lnTo>
                    <a:pt x="271" y="2095"/>
                  </a:lnTo>
                  <a:lnTo>
                    <a:pt x="251" y="2104"/>
                  </a:lnTo>
                  <a:lnTo>
                    <a:pt x="230" y="2112"/>
                  </a:lnTo>
                  <a:lnTo>
                    <a:pt x="212" y="2119"/>
                  </a:lnTo>
                  <a:lnTo>
                    <a:pt x="212" y="2122"/>
                  </a:lnTo>
                  <a:lnTo>
                    <a:pt x="222" y="2120"/>
                  </a:lnTo>
                  <a:lnTo>
                    <a:pt x="228" y="2117"/>
                  </a:lnTo>
                  <a:lnTo>
                    <a:pt x="233" y="2117"/>
                  </a:lnTo>
                  <a:lnTo>
                    <a:pt x="237" y="2119"/>
                  </a:lnTo>
                  <a:lnTo>
                    <a:pt x="245" y="2122"/>
                  </a:lnTo>
                  <a:lnTo>
                    <a:pt x="233" y="2125"/>
                  </a:lnTo>
                  <a:lnTo>
                    <a:pt x="225" y="2129"/>
                  </a:lnTo>
                  <a:lnTo>
                    <a:pt x="218" y="2135"/>
                  </a:lnTo>
                  <a:lnTo>
                    <a:pt x="212" y="2143"/>
                  </a:lnTo>
                  <a:lnTo>
                    <a:pt x="231" y="2135"/>
                  </a:lnTo>
                  <a:lnTo>
                    <a:pt x="250" y="2125"/>
                  </a:lnTo>
                  <a:lnTo>
                    <a:pt x="269" y="2115"/>
                  </a:lnTo>
                  <a:lnTo>
                    <a:pt x="285" y="2104"/>
                  </a:lnTo>
                  <a:lnTo>
                    <a:pt x="299" y="2090"/>
                  </a:lnTo>
                  <a:lnTo>
                    <a:pt x="287" y="2085"/>
                  </a:lnTo>
                  <a:close/>
                  <a:moveTo>
                    <a:pt x="378" y="2077"/>
                  </a:moveTo>
                  <a:lnTo>
                    <a:pt x="375" y="2085"/>
                  </a:lnTo>
                  <a:lnTo>
                    <a:pt x="383" y="2077"/>
                  </a:lnTo>
                  <a:lnTo>
                    <a:pt x="378" y="2077"/>
                  </a:lnTo>
                  <a:close/>
                  <a:moveTo>
                    <a:pt x="316" y="2069"/>
                  </a:moveTo>
                  <a:lnTo>
                    <a:pt x="315" y="2072"/>
                  </a:lnTo>
                  <a:lnTo>
                    <a:pt x="315" y="2076"/>
                  </a:lnTo>
                  <a:lnTo>
                    <a:pt x="315" y="2077"/>
                  </a:lnTo>
                  <a:lnTo>
                    <a:pt x="315" y="2078"/>
                  </a:lnTo>
                  <a:lnTo>
                    <a:pt x="316" y="2078"/>
                  </a:lnTo>
                  <a:lnTo>
                    <a:pt x="316" y="2078"/>
                  </a:lnTo>
                  <a:lnTo>
                    <a:pt x="315" y="2079"/>
                  </a:lnTo>
                  <a:lnTo>
                    <a:pt x="315" y="2080"/>
                  </a:lnTo>
                  <a:lnTo>
                    <a:pt x="314" y="2082"/>
                  </a:lnTo>
                  <a:lnTo>
                    <a:pt x="312" y="2085"/>
                  </a:lnTo>
                  <a:lnTo>
                    <a:pt x="333" y="2069"/>
                  </a:lnTo>
                  <a:lnTo>
                    <a:pt x="316" y="2069"/>
                  </a:lnTo>
                  <a:close/>
                  <a:moveTo>
                    <a:pt x="416" y="2053"/>
                  </a:moveTo>
                  <a:lnTo>
                    <a:pt x="378" y="2093"/>
                  </a:lnTo>
                  <a:lnTo>
                    <a:pt x="436" y="2061"/>
                  </a:lnTo>
                  <a:lnTo>
                    <a:pt x="432" y="2056"/>
                  </a:lnTo>
                  <a:lnTo>
                    <a:pt x="429" y="2055"/>
                  </a:lnTo>
                  <a:lnTo>
                    <a:pt x="425" y="2054"/>
                  </a:lnTo>
                  <a:lnTo>
                    <a:pt x="416" y="2053"/>
                  </a:lnTo>
                  <a:close/>
                  <a:moveTo>
                    <a:pt x="744" y="2035"/>
                  </a:moveTo>
                  <a:lnTo>
                    <a:pt x="741" y="2044"/>
                  </a:lnTo>
                  <a:lnTo>
                    <a:pt x="757" y="2035"/>
                  </a:lnTo>
                  <a:lnTo>
                    <a:pt x="744" y="2035"/>
                  </a:lnTo>
                  <a:close/>
                  <a:moveTo>
                    <a:pt x="454" y="2032"/>
                  </a:moveTo>
                  <a:lnTo>
                    <a:pt x="441" y="2056"/>
                  </a:lnTo>
                  <a:lnTo>
                    <a:pt x="475" y="2040"/>
                  </a:lnTo>
                  <a:lnTo>
                    <a:pt x="454" y="2032"/>
                  </a:lnTo>
                  <a:close/>
                  <a:moveTo>
                    <a:pt x="625" y="2023"/>
                  </a:moveTo>
                  <a:lnTo>
                    <a:pt x="599" y="2044"/>
                  </a:lnTo>
                  <a:lnTo>
                    <a:pt x="603" y="2046"/>
                  </a:lnTo>
                  <a:lnTo>
                    <a:pt x="605" y="2047"/>
                  </a:lnTo>
                  <a:lnTo>
                    <a:pt x="606" y="2047"/>
                  </a:lnTo>
                  <a:lnTo>
                    <a:pt x="607" y="2047"/>
                  </a:lnTo>
                  <a:lnTo>
                    <a:pt x="607" y="2047"/>
                  </a:lnTo>
                  <a:lnTo>
                    <a:pt x="607" y="2048"/>
                  </a:lnTo>
                  <a:lnTo>
                    <a:pt x="606" y="2048"/>
                  </a:lnTo>
                  <a:lnTo>
                    <a:pt x="606" y="2050"/>
                  </a:lnTo>
                  <a:lnTo>
                    <a:pt x="607" y="2053"/>
                  </a:lnTo>
                  <a:lnTo>
                    <a:pt x="607" y="2056"/>
                  </a:lnTo>
                  <a:lnTo>
                    <a:pt x="599" y="2057"/>
                  </a:lnTo>
                  <a:lnTo>
                    <a:pt x="592" y="2063"/>
                  </a:lnTo>
                  <a:lnTo>
                    <a:pt x="584" y="2070"/>
                  </a:lnTo>
                  <a:lnTo>
                    <a:pt x="576" y="2076"/>
                  </a:lnTo>
                  <a:lnTo>
                    <a:pt x="566" y="2080"/>
                  </a:lnTo>
                  <a:lnTo>
                    <a:pt x="557" y="2082"/>
                  </a:lnTo>
                  <a:lnTo>
                    <a:pt x="575" y="2053"/>
                  </a:lnTo>
                  <a:lnTo>
                    <a:pt x="558" y="2057"/>
                  </a:lnTo>
                  <a:lnTo>
                    <a:pt x="544" y="2064"/>
                  </a:lnTo>
                  <a:lnTo>
                    <a:pt x="530" y="2072"/>
                  </a:lnTo>
                  <a:lnTo>
                    <a:pt x="518" y="2080"/>
                  </a:lnTo>
                  <a:lnTo>
                    <a:pt x="507" y="2085"/>
                  </a:lnTo>
                  <a:lnTo>
                    <a:pt x="499" y="2085"/>
                  </a:lnTo>
                  <a:lnTo>
                    <a:pt x="491" y="2082"/>
                  </a:lnTo>
                  <a:lnTo>
                    <a:pt x="491" y="2077"/>
                  </a:lnTo>
                  <a:lnTo>
                    <a:pt x="508" y="2072"/>
                  </a:lnTo>
                  <a:lnTo>
                    <a:pt x="526" y="2067"/>
                  </a:lnTo>
                  <a:lnTo>
                    <a:pt x="539" y="2056"/>
                  </a:lnTo>
                  <a:lnTo>
                    <a:pt x="549" y="2044"/>
                  </a:lnTo>
                  <a:lnTo>
                    <a:pt x="541" y="2035"/>
                  </a:lnTo>
                  <a:lnTo>
                    <a:pt x="522" y="2047"/>
                  </a:lnTo>
                  <a:lnTo>
                    <a:pt x="507" y="2055"/>
                  </a:lnTo>
                  <a:lnTo>
                    <a:pt x="493" y="2062"/>
                  </a:lnTo>
                  <a:lnTo>
                    <a:pt x="478" y="2069"/>
                  </a:lnTo>
                  <a:lnTo>
                    <a:pt x="462" y="2077"/>
                  </a:lnTo>
                  <a:lnTo>
                    <a:pt x="478" y="2085"/>
                  </a:lnTo>
                  <a:lnTo>
                    <a:pt x="455" y="2093"/>
                  </a:lnTo>
                  <a:lnTo>
                    <a:pt x="432" y="2105"/>
                  </a:lnTo>
                  <a:lnTo>
                    <a:pt x="407" y="2120"/>
                  </a:lnTo>
                  <a:lnTo>
                    <a:pt x="386" y="2136"/>
                  </a:lnTo>
                  <a:lnTo>
                    <a:pt x="368" y="2154"/>
                  </a:lnTo>
                  <a:lnTo>
                    <a:pt x="354" y="2172"/>
                  </a:lnTo>
                  <a:lnTo>
                    <a:pt x="457" y="2127"/>
                  </a:lnTo>
                  <a:lnTo>
                    <a:pt x="444" y="2143"/>
                  </a:lnTo>
                  <a:lnTo>
                    <a:pt x="430" y="2153"/>
                  </a:lnTo>
                  <a:lnTo>
                    <a:pt x="418" y="2161"/>
                  </a:lnTo>
                  <a:lnTo>
                    <a:pt x="404" y="2168"/>
                  </a:lnTo>
                  <a:lnTo>
                    <a:pt x="391" y="2177"/>
                  </a:lnTo>
                  <a:lnTo>
                    <a:pt x="378" y="2192"/>
                  </a:lnTo>
                  <a:lnTo>
                    <a:pt x="393" y="2188"/>
                  </a:lnTo>
                  <a:lnTo>
                    <a:pt x="412" y="2181"/>
                  </a:lnTo>
                  <a:lnTo>
                    <a:pt x="433" y="2170"/>
                  </a:lnTo>
                  <a:lnTo>
                    <a:pt x="457" y="2160"/>
                  </a:lnTo>
                  <a:lnTo>
                    <a:pt x="482" y="2149"/>
                  </a:lnTo>
                  <a:lnTo>
                    <a:pt x="506" y="2137"/>
                  </a:lnTo>
                  <a:lnTo>
                    <a:pt x="530" y="2124"/>
                  </a:lnTo>
                  <a:lnTo>
                    <a:pt x="551" y="2114"/>
                  </a:lnTo>
                  <a:lnTo>
                    <a:pt x="571" y="2104"/>
                  </a:lnTo>
                  <a:lnTo>
                    <a:pt x="585" y="2095"/>
                  </a:lnTo>
                  <a:lnTo>
                    <a:pt x="594" y="2090"/>
                  </a:lnTo>
                  <a:lnTo>
                    <a:pt x="594" y="2083"/>
                  </a:lnTo>
                  <a:lnTo>
                    <a:pt x="593" y="2079"/>
                  </a:lnTo>
                  <a:lnTo>
                    <a:pt x="594" y="2076"/>
                  </a:lnTo>
                  <a:lnTo>
                    <a:pt x="597" y="2074"/>
                  </a:lnTo>
                  <a:lnTo>
                    <a:pt x="604" y="2069"/>
                  </a:lnTo>
                  <a:lnTo>
                    <a:pt x="599" y="2077"/>
                  </a:lnTo>
                  <a:lnTo>
                    <a:pt x="613" y="2067"/>
                  </a:lnTo>
                  <a:lnTo>
                    <a:pt x="623" y="2055"/>
                  </a:lnTo>
                  <a:lnTo>
                    <a:pt x="633" y="2040"/>
                  </a:lnTo>
                  <a:lnTo>
                    <a:pt x="632" y="2035"/>
                  </a:lnTo>
                  <a:lnTo>
                    <a:pt x="630" y="2033"/>
                  </a:lnTo>
                  <a:lnTo>
                    <a:pt x="630" y="2031"/>
                  </a:lnTo>
                  <a:lnTo>
                    <a:pt x="630" y="2030"/>
                  </a:lnTo>
                  <a:lnTo>
                    <a:pt x="629" y="2029"/>
                  </a:lnTo>
                  <a:lnTo>
                    <a:pt x="629" y="2027"/>
                  </a:lnTo>
                  <a:lnTo>
                    <a:pt x="628" y="2026"/>
                  </a:lnTo>
                  <a:lnTo>
                    <a:pt x="627" y="2025"/>
                  </a:lnTo>
                  <a:lnTo>
                    <a:pt x="625" y="2023"/>
                  </a:lnTo>
                  <a:close/>
                  <a:moveTo>
                    <a:pt x="857" y="2015"/>
                  </a:moveTo>
                  <a:lnTo>
                    <a:pt x="845" y="2027"/>
                  </a:lnTo>
                  <a:lnTo>
                    <a:pt x="845" y="2032"/>
                  </a:lnTo>
                  <a:lnTo>
                    <a:pt x="849" y="2032"/>
                  </a:lnTo>
                  <a:lnTo>
                    <a:pt x="857" y="2019"/>
                  </a:lnTo>
                  <a:lnTo>
                    <a:pt x="865" y="2015"/>
                  </a:lnTo>
                  <a:lnTo>
                    <a:pt x="857" y="2015"/>
                  </a:lnTo>
                  <a:close/>
                  <a:moveTo>
                    <a:pt x="720" y="2011"/>
                  </a:moveTo>
                  <a:lnTo>
                    <a:pt x="713" y="2019"/>
                  </a:lnTo>
                  <a:lnTo>
                    <a:pt x="704" y="2025"/>
                  </a:lnTo>
                  <a:lnTo>
                    <a:pt x="693" y="2030"/>
                  </a:lnTo>
                  <a:lnTo>
                    <a:pt x="682" y="2034"/>
                  </a:lnTo>
                  <a:lnTo>
                    <a:pt x="669" y="2042"/>
                  </a:lnTo>
                  <a:lnTo>
                    <a:pt x="657" y="2053"/>
                  </a:lnTo>
                  <a:lnTo>
                    <a:pt x="680" y="2047"/>
                  </a:lnTo>
                  <a:lnTo>
                    <a:pt x="700" y="2039"/>
                  </a:lnTo>
                  <a:lnTo>
                    <a:pt x="717" y="2030"/>
                  </a:lnTo>
                  <a:lnTo>
                    <a:pt x="733" y="2019"/>
                  </a:lnTo>
                  <a:lnTo>
                    <a:pt x="720" y="2011"/>
                  </a:lnTo>
                  <a:close/>
                  <a:moveTo>
                    <a:pt x="615" y="1986"/>
                  </a:moveTo>
                  <a:lnTo>
                    <a:pt x="611" y="1994"/>
                  </a:lnTo>
                  <a:lnTo>
                    <a:pt x="606" y="2000"/>
                  </a:lnTo>
                  <a:lnTo>
                    <a:pt x="604" y="2002"/>
                  </a:lnTo>
                  <a:lnTo>
                    <a:pt x="604" y="2004"/>
                  </a:lnTo>
                  <a:lnTo>
                    <a:pt x="607" y="2007"/>
                  </a:lnTo>
                  <a:lnTo>
                    <a:pt x="615" y="2011"/>
                  </a:lnTo>
                  <a:lnTo>
                    <a:pt x="628" y="1986"/>
                  </a:lnTo>
                  <a:lnTo>
                    <a:pt x="615" y="1986"/>
                  </a:lnTo>
                  <a:close/>
                  <a:moveTo>
                    <a:pt x="874" y="1982"/>
                  </a:moveTo>
                  <a:lnTo>
                    <a:pt x="803" y="2019"/>
                  </a:lnTo>
                  <a:lnTo>
                    <a:pt x="803" y="2016"/>
                  </a:lnTo>
                  <a:lnTo>
                    <a:pt x="803" y="2014"/>
                  </a:lnTo>
                  <a:lnTo>
                    <a:pt x="803" y="2012"/>
                  </a:lnTo>
                  <a:lnTo>
                    <a:pt x="804" y="2012"/>
                  </a:lnTo>
                  <a:lnTo>
                    <a:pt x="804" y="2011"/>
                  </a:lnTo>
                  <a:lnTo>
                    <a:pt x="804" y="2011"/>
                  </a:lnTo>
                  <a:lnTo>
                    <a:pt x="804" y="2011"/>
                  </a:lnTo>
                  <a:lnTo>
                    <a:pt x="803" y="2010"/>
                  </a:lnTo>
                  <a:lnTo>
                    <a:pt x="801" y="2009"/>
                  </a:lnTo>
                  <a:lnTo>
                    <a:pt x="799" y="2007"/>
                  </a:lnTo>
                  <a:lnTo>
                    <a:pt x="788" y="2026"/>
                  </a:lnTo>
                  <a:lnTo>
                    <a:pt x="771" y="2041"/>
                  </a:lnTo>
                  <a:lnTo>
                    <a:pt x="751" y="2053"/>
                  </a:lnTo>
                  <a:lnTo>
                    <a:pt x="728" y="2061"/>
                  </a:lnTo>
                  <a:lnTo>
                    <a:pt x="736" y="2044"/>
                  </a:lnTo>
                  <a:lnTo>
                    <a:pt x="726" y="2049"/>
                  </a:lnTo>
                  <a:lnTo>
                    <a:pt x="719" y="2054"/>
                  </a:lnTo>
                  <a:lnTo>
                    <a:pt x="714" y="2061"/>
                  </a:lnTo>
                  <a:lnTo>
                    <a:pt x="707" y="2069"/>
                  </a:lnTo>
                  <a:lnTo>
                    <a:pt x="706" y="2065"/>
                  </a:lnTo>
                  <a:lnTo>
                    <a:pt x="705" y="2063"/>
                  </a:lnTo>
                  <a:lnTo>
                    <a:pt x="704" y="2061"/>
                  </a:lnTo>
                  <a:lnTo>
                    <a:pt x="704" y="2060"/>
                  </a:lnTo>
                  <a:lnTo>
                    <a:pt x="704" y="2060"/>
                  </a:lnTo>
                  <a:lnTo>
                    <a:pt x="704" y="2060"/>
                  </a:lnTo>
                  <a:lnTo>
                    <a:pt x="703" y="2060"/>
                  </a:lnTo>
                  <a:lnTo>
                    <a:pt x="701" y="2060"/>
                  </a:lnTo>
                  <a:lnTo>
                    <a:pt x="699" y="2060"/>
                  </a:lnTo>
                  <a:lnTo>
                    <a:pt x="694" y="2061"/>
                  </a:lnTo>
                  <a:lnTo>
                    <a:pt x="689" y="2062"/>
                  </a:lnTo>
                  <a:lnTo>
                    <a:pt x="679" y="2067"/>
                  </a:lnTo>
                  <a:lnTo>
                    <a:pt x="665" y="2074"/>
                  </a:lnTo>
                  <a:lnTo>
                    <a:pt x="650" y="2084"/>
                  </a:lnTo>
                  <a:lnTo>
                    <a:pt x="633" y="2094"/>
                  </a:lnTo>
                  <a:lnTo>
                    <a:pt x="614" y="2107"/>
                  </a:lnTo>
                  <a:lnTo>
                    <a:pt x="596" y="2121"/>
                  </a:lnTo>
                  <a:lnTo>
                    <a:pt x="577" y="2135"/>
                  </a:lnTo>
                  <a:lnTo>
                    <a:pt x="560" y="2147"/>
                  </a:lnTo>
                  <a:lnTo>
                    <a:pt x="544" y="2159"/>
                  </a:lnTo>
                  <a:lnTo>
                    <a:pt x="532" y="2169"/>
                  </a:lnTo>
                  <a:lnTo>
                    <a:pt x="521" y="2179"/>
                  </a:lnTo>
                  <a:lnTo>
                    <a:pt x="515" y="2184"/>
                  </a:lnTo>
                  <a:lnTo>
                    <a:pt x="536" y="2181"/>
                  </a:lnTo>
                  <a:lnTo>
                    <a:pt x="527" y="2190"/>
                  </a:lnTo>
                  <a:lnTo>
                    <a:pt x="516" y="2198"/>
                  </a:lnTo>
                  <a:lnTo>
                    <a:pt x="507" y="2210"/>
                  </a:lnTo>
                  <a:lnTo>
                    <a:pt x="512" y="2210"/>
                  </a:lnTo>
                  <a:lnTo>
                    <a:pt x="632" y="2138"/>
                  </a:lnTo>
                  <a:lnTo>
                    <a:pt x="753" y="2068"/>
                  </a:lnTo>
                  <a:lnTo>
                    <a:pt x="878" y="1999"/>
                  </a:lnTo>
                  <a:lnTo>
                    <a:pt x="878" y="1995"/>
                  </a:lnTo>
                  <a:lnTo>
                    <a:pt x="879" y="1993"/>
                  </a:lnTo>
                  <a:lnTo>
                    <a:pt x="879" y="1990"/>
                  </a:lnTo>
                  <a:lnTo>
                    <a:pt x="881" y="1988"/>
                  </a:lnTo>
                  <a:lnTo>
                    <a:pt x="882" y="1987"/>
                  </a:lnTo>
                  <a:lnTo>
                    <a:pt x="882" y="1987"/>
                  </a:lnTo>
                  <a:lnTo>
                    <a:pt x="882" y="1986"/>
                  </a:lnTo>
                  <a:lnTo>
                    <a:pt x="879" y="1985"/>
                  </a:lnTo>
                  <a:lnTo>
                    <a:pt x="877" y="1984"/>
                  </a:lnTo>
                  <a:lnTo>
                    <a:pt x="874" y="1982"/>
                  </a:lnTo>
                  <a:close/>
                  <a:moveTo>
                    <a:pt x="957" y="1978"/>
                  </a:moveTo>
                  <a:lnTo>
                    <a:pt x="955" y="1980"/>
                  </a:lnTo>
                  <a:lnTo>
                    <a:pt x="953" y="1982"/>
                  </a:lnTo>
                  <a:lnTo>
                    <a:pt x="950" y="1984"/>
                  </a:lnTo>
                  <a:lnTo>
                    <a:pt x="949" y="1985"/>
                  </a:lnTo>
                  <a:lnTo>
                    <a:pt x="947" y="1987"/>
                  </a:lnTo>
                  <a:lnTo>
                    <a:pt x="945" y="1990"/>
                  </a:lnTo>
                  <a:lnTo>
                    <a:pt x="947" y="1989"/>
                  </a:lnTo>
                  <a:lnTo>
                    <a:pt x="948" y="1988"/>
                  </a:lnTo>
                  <a:lnTo>
                    <a:pt x="952" y="1987"/>
                  </a:lnTo>
                  <a:lnTo>
                    <a:pt x="954" y="1986"/>
                  </a:lnTo>
                  <a:lnTo>
                    <a:pt x="956" y="1985"/>
                  </a:lnTo>
                  <a:lnTo>
                    <a:pt x="958" y="1984"/>
                  </a:lnTo>
                  <a:lnTo>
                    <a:pt x="960" y="1981"/>
                  </a:lnTo>
                  <a:lnTo>
                    <a:pt x="961" y="1980"/>
                  </a:lnTo>
                  <a:lnTo>
                    <a:pt x="960" y="1979"/>
                  </a:lnTo>
                  <a:lnTo>
                    <a:pt x="957" y="1978"/>
                  </a:lnTo>
                  <a:close/>
                  <a:moveTo>
                    <a:pt x="628" y="1957"/>
                  </a:moveTo>
                  <a:lnTo>
                    <a:pt x="615" y="1965"/>
                  </a:lnTo>
                  <a:lnTo>
                    <a:pt x="615" y="1970"/>
                  </a:lnTo>
                  <a:lnTo>
                    <a:pt x="625" y="1967"/>
                  </a:lnTo>
                  <a:lnTo>
                    <a:pt x="628" y="1965"/>
                  </a:lnTo>
                  <a:lnTo>
                    <a:pt x="632" y="1963"/>
                  </a:lnTo>
                  <a:lnTo>
                    <a:pt x="636" y="1957"/>
                  </a:lnTo>
                  <a:lnTo>
                    <a:pt x="628" y="1957"/>
                  </a:lnTo>
                  <a:close/>
                  <a:moveTo>
                    <a:pt x="1166" y="1949"/>
                  </a:moveTo>
                  <a:lnTo>
                    <a:pt x="1162" y="1951"/>
                  </a:lnTo>
                  <a:lnTo>
                    <a:pt x="1160" y="1954"/>
                  </a:lnTo>
                  <a:lnTo>
                    <a:pt x="1157" y="1955"/>
                  </a:lnTo>
                  <a:lnTo>
                    <a:pt x="1155" y="1957"/>
                  </a:lnTo>
                  <a:lnTo>
                    <a:pt x="1154" y="1958"/>
                  </a:lnTo>
                  <a:lnTo>
                    <a:pt x="1152" y="1962"/>
                  </a:lnTo>
                  <a:lnTo>
                    <a:pt x="1149" y="1965"/>
                  </a:lnTo>
                  <a:lnTo>
                    <a:pt x="1154" y="1963"/>
                  </a:lnTo>
                  <a:lnTo>
                    <a:pt x="1159" y="1960"/>
                  </a:lnTo>
                  <a:lnTo>
                    <a:pt x="1161" y="1958"/>
                  </a:lnTo>
                  <a:lnTo>
                    <a:pt x="1163" y="1957"/>
                  </a:lnTo>
                  <a:lnTo>
                    <a:pt x="1164" y="1956"/>
                  </a:lnTo>
                  <a:lnTo>
                    <a:pt x="1166" y="1955"/>
                  </a:lnTo>
                  <a:lnTo>
                    <a:pt x="1166" y="1952"/>
                  </a:lnTo>
                  <a:lnTo>
                    <a:pt x="1166" y="1951"/>
                  </a:lnTo>
                  <a:lnTo>
                    <a:pt x="1166" y="1949"/>
                  </a:lnTo>
                  <a:close/>
                  <a:moveTo>
                    <a:pt x="1182" y="1936"/>
                  </a:moveTo>
                  <a:lnTo>
                    <a:pt x="1178" y="1949"/>
                  </a:lnTo>
                  <a:lnTo>
                    <a:pt x="1190" y="1949"/>
                  </a:lnTo>
                  <a:lnTo>
                    <a:pt x="1190" y="1936"/>
                  </a:lnTo>
                  <a:lnTo>
                    <a:pt x="1182" y="1936"/>
                  </a:lnTo>
                  <a:close/>
                  <a:moveTo>
                    <a:pt x="1061" y="1912"/>
                  </a:moveTo>
                  <a:lnTo>
                    <a:pt x="1035" y="1924"/>
                  </a:lnTo>
                  <a:lnTo>
                    <a:pt x="1007" y="1935"/>
                  </a:lnTo>
                  <a:lnTo>
                    <a:pt x="981" y="1948"/>
                  </a:lnTo>
                  <a:lnTo>
                    <a:pt x="955" y="1962"/>
                  </a:lnTo>
                  <a:lnTo>
                    <a:pt x="932" y="1977"/>
                  </a:lnTo>
                  <a:lnTo>
                    <a:pt x="912" y="1994"/>
                  </a:lnTo>
                  <a:lnTo>
                    <a:pt x="950" y="1978"/>
                  </a:lnTo>
                  <a:lnTo>
                    <a:pt x="988" y="1964"/>
                  </a:lnTo>
                  <a:lnTo>
                    <a:pt x="1022" y="1950"/>
                  </a:lnTo>
                  <a:lnTo>
                    <a:pt x="1056" y="1934"/>
                  </a:lnTo>
                  <a:lnTo>
                    <a:pt x="1091" y="1912"/>
                  </a:lnTo>
                  <a:lnTo>
                    <a:pt x="1061" y="1912"/>
                  </a:lnTo>
                  <a:close/>
                  <a:moveTo>
                    <a:pt x="995" y="1899"/>
                  </a:moveTo>
                  <a:lnTo>
                    <a:pt x="991" y="1907"/>
                  </a:lnTo>
                  <a:lnTo>
                    <a:pt x="999" y="1907"/>
                  </a:lnTo>
                  <a:lnTo>
                    <a:pt x="995" y="1899"/>
                  </a:lnTo>
                  <a:close/>
                  <a:moveTo>
                    <a:pt x="1020" y="1891"/>
                  </a:moveTo>
                  <a:lnTo>
                    <a:pt x="1015" y="1899"/>
                  </a:lnTo>
                  <a:lnTo>
                    <a:pt x="1018" y="1898"/>
                  </a:lnTo>
                  <a:lnTo>
                    <a:pt x="1019" y="1897"/>
                  </a:lnTo>
                  <a:lnTo>
                    <a:pt x="1020" y="1896"/>
                  </a:lnTo>
                  <a:lnTo>
                    <a:pt x="1020" y="1895"/>
                  </a:lnTo>
                  <a:lnTo>
                    <a:pt x="1020" y="1895"/>
                  </a:lnTo>
                  <a:lnTo>
                    <a:pt x="1019" y="1894"/>
                  </a:lnTo>
                  <a:lnTo>
                    <a:pt x="1019" y="1892"/>
                  </a:lnTo>
                  <a:lnTo>
                    <a:pt x="1020" y="1891"/>
                  </a:lnTo>
                  <a:close/>
                  <a:moveTo>
                    <a:pt x="1120" y="1887"/>
                  </a:moveTo>
                  <a:lnTo>
                    <a:pt x="1113" y="1895"/>
                  </a:lnTo>
                  <a:lnTo>
                    <a:pt x="1106" y="1902"/>
                  </a:lnTo>
                  <a:lnTo>
                    <a:pt x="1099" y="1907"/>
                  </a:lnTo>
                  <a:lnTo>
                    <a:pt x="1111" y="1905"/>
                  </a:lnTo>
                  <a:lnTo>
                    <a:pt x="1118" y="1902"/>
                  </a:lnTo>
                  <a:lnTo>
                    <a:pt x="1121" y="1898"/>
                  </a:lnTo>
                  <a:lnTo>
                    <a:pt x="1121" y="1894"/>
                  </a:lnTo>
                  <a:lnTo>
                    <a:pt x="1120" y="1887"/>
                  </a:lnTo>
                  <a:close/>
                  <a:moveTo>
                    <a:pt x="941" y="1878"/>
                  </a:moveTo>
                  <a:lnTo>
                    <a:pt x="925" y="1892"/>
                  </a:lnTo>
                  <a:lnTo>
                    <a:pt x="905" y="1906"/>
                  </a:lnTo>
                  <a:lnTo>
                    <a:pt x="882" y="1921"/>
                  </a:lnTo>
                  <a:lnTo>
                    <a:pt x="858" y="1936"/>
                  </a:lnTo>
                  <a:lnTo>
                    <a:pt x="835" y="1949"/>
                  </a:lnTo>
                  <a:lnTo>
                    <a:pt x="813" y="1960"/>
                  </a:lnTo>
                  <a:lnTo>
                    <a:pt x="794" y="1970"/>
                  </a:lnTo>
                  <a:lnTo>
                    <a:pt x="789" y="1965"/>
                  </a:lnTo>
                  <a:lnTo>
                    <a:pt x="785" y="1962"/>
                  </a:lnTo>
                  <a:lnTo>
                    <a:pt x="784" y="1960"/>
                  </a:lnTo>
                  <a:lnTo>
                    <a:pt x="781" y="1962"/>
                  </a:lnTo>
                  <a:lnTo>
                    <a:pt x="774" y="1965"/>
                  </a:lnTo>
                  <a:lnTo>
                    <a:pt x="741" y="1986"/>
                  </a:lnTo>
                  <a:lnTo>
                    <a:pt x="741" y="2007"/>
                  </a:lnTo>
                  <a:lnTo>
                    <a:pt x="744" y="2007"/>
                  </a:lnTo>
                  <a:lnTo>
                    <a:pt x="799" y="1982"/>
                  </a:lnTo>
                  <a:lnTo>
                    <a:pt x="799" y="1986"/>
                  </a:lnTo>
                  <a:lnTo>
                    <a:pt x="789" y="1995"/>
                  </a:lnTo>
                  <a:lnTo>
                    <a:pt x="779" y="2003"/>
                  </a:lnTo>
                  <a:lnTo>
                    <a:pt x="769" y="2011"/>
                  </a:lnTo>
                  <a:lnTo>
                    <a:pt x="762" y="2018"/>
                  </a:lnTo>
                  <a:lnTo>
                    <a:pt x="757" y="2027"/>
                  </a:lnTo>
                  <a:lnTo>
                    <a:pt x="932" y="1925"/>
                  </a:lnTo>
                  <a:lnTo>
                    <a:pt x="929" y="1922"/>
                  </a:lnTo>
                  <a:lnTo>
                    <a:pt x="927" y="1921"/>
                  </a:lnTo>
                  <a:lnTo>
                    <a:pt x="926" y="1920"/>
                  </a:lnTo>
                  <a:lnTo>
                    <a:pt x="925" y="1919"/>
                  </a:lnTo>
                  <a:lnTo>
                    <a:pt x="925" y="1919"/>
                  </a:lnTo>
                  <a:lnTo>
                    <a:pt x="925" y="1919"/>
                  </a:lnTo>
                  <a:lnTo>
                    <a:pt x="925" y="1918"/>
                  </a:lnTo>
                  <a:lnTo>
                    <a:pt x="925" y="1917"/>
                  </a:lnTo>
                  <a:lnTo>
                    <a:pt x="925" y="1914"/>
                  </a:lnTo>
                  <a:lnTo>
                    <a:pt x="924" y="1912"/>
                  </a:lnTo>
                  <a:lnTo>
                    <a:pt x="936" y="1907"/>
                  </a:lnTo>
                  <a:lnTo>
                    <a:pt x="949" y="1899"/>
                  </a:lnTo>
                  <a:lnTo>
                    <a:pt x="962" y="1887"/>
                  </a:lnTo>
                  <a:lnTo>
                    <a:pt x="955" y="1887"/>
                  </a:lnTo>
                  <a:lnTo>
                    <a:pt x="952" y="1885"/>
                  </a:lnTo>
                  <a:lnTo>
                    <a:pt x="947" y="1883"/>
                  </a:lnTo>
                  <a:lnTo>
                    <a:pt x="941" y="1878"/>
                  </a:lnTo>
                  <a:close/>
                  <a:moveTo>
                    <a:pt x="1228" y="1870"/>
                  </a:moveTo>
                  <a:lnTo>
                    <a:pt x="1190" y="1895"/>
                  </a:lnTo>
                  <a:lnTo>
                    <a:pt x="1195" y="1904"/>
                  </a:lnTo>
                  <a:lnTo>
                    <a:pt x="1207" y="1899"/>
                  </a:lnTo>
                  <a:lnTo>
                    <a:pt x="1216" y="1892"/>
                  </a:lnTo>
                  <a:lnTo>
                    <a:pt x="1223" y="1887"/>
                  </a:lnTo>
                  <a:lnTo>
                    <a:pt x="1227" y="1878"/>
                  </a:lnTo>
                  <a:lnTo>
                    <a:pt x="1228" y="1870"/>
                  </a:lnTo>
                  <a:close/>
                  <a:moveTo>
                    <a:pt x="1240" y="1866"/>
                  </a:moveTo>
                  <a:lnTo>
                    <a:pt x="1237" y="1875"/>
                  </a:lnTo>
                  <a:lnTo>
                    <a:pt x="1253" y="1866"/>
                  </a:lnTo>
                  <a:lnTo>
                    <a:pt x="1240" y="1866"/>
                  </a:lnTo>
                  <a:close/>
                  <a:moveTo>
                    <a:pt x="1145" y="1866"/>
                  </a:moveTo>
                  <a:lnTo>
                    <a:pt x="1145" y="1875"/>
                  </a:lnTo>
                  <a:lnTo>
                    <a:pt x="1146" y="1873"/>
                  </a:lnTo>
                  <a:lnTo>
                    <a:pt x="1147" y="1872"/>
                  </a:lnTo>
                  <a:lnTo>
                    <a:pt x="1148" y="1870"/>
                  </a:lnTo>
                  <a:lnTo>
                    <a:pt x="1147" y="1870"/>
                  </a:lnTo>
                  <a:lnTo>
                    <a:pt x="1147" y="1870"/>
                  </a:lnTo>
                  <a:lnTo>
                    <a:pt x="1146" y="1868"/>
                  </a:lnTo>
                  <a:lnTo>
                    <a:pt x="1145" y="1866"/>
                  </a:lnTo>
                  <a:close/>
                  <a:moveTo>
                    <a:pt x="1091" y="1866"/>
                  </a:moveTo>
                  <a:lnTo>
                    <a:pt x="1086" y="1870"/>
                  </a:lnTo>
                  <a:lnTo>
                    <a:pt x="1095" y="1878"/>
                  </a:lnTo>
                  <a:lnTo>
                    <a:pt x="1107" y="1875"/>
                  </a:lnTo>
                  <a:lnTo>
                    <a:pt x="1107" y="1870"/>
                  </a:lnTo>
                  <a:lnTo>
                    <a:pt x="1091" y="1866"/>
                  </a:lnTo>
                  <a:close/>
                  <a:moveTo>
                    <a:pt x="1053" y="1866"/>
                  </a:moveTo>
                  <a:lnTo>
                    <a:pt x="1050" y="1868"/>
                  </a:lnTo>
                  <a:lnTo>
                    <a:pt x="1048" y="1869"/>
                  </a:lnTo>
                  <a:lnTo>
                    <a:pt x="1047" y="1870"/>
                  </a:lnTo>
                  <a:lnTo>
                    <a:pt x="1047" y="1870"/>
                  </a:lnTo>
                  <a:lnTo>
                    <a:pt x="1047" y="1870"/>
                  </a:lnTo>
                  <a:lnTo>
                    <a:pt x="1046" y="1870"/>
                  </a:lnTo>
                  <a:lnTo>
                    <a:pt x="1045" y="1870"/>
                  </a:lnTo>
                  <a:lnTo>
                    <a:pt x="1043" y="1870"/>
                  </a:lnTo>
                  <a:lnTo>
                    <a:pt x="1040" y="1870"/>
                  </a:lnTo>
                  <a:lnTo>
                    <a:pt x="1036" y="1870"/>
                  </a:lnTo>
                  <a:lnTo>
                    <a:pt x="1028" y="1891"/>
                  </a:lnTo>
                  <a:lnTo>
                    <a:pt x="1061" y="1866"/>
                  </a:lnTo>
                  <a:lnTo>
                    <a:pt x="1053" y="1866"/>
                  </a:lnTo>
                  <a:close/>
                  <a:moveTo>
                    <a:pt x="1316" y="1862"/>
                  </a:moveTo>
                  <a:lnTo>
                    <a:pt x="1295" y="1878"/>
                  </a:lnTo>
                  <a:lnTo>
                    <a:pt x="1295" y="1883"/>
                  </a:lnTo>
                  <a:lnTo>
                    <a:pt x="1298" y="1883"/>
                  </a:lnTo>
                  <a:lnTo>
                    <a:pt x="1303" y="1881"/>
                  </a:lnTo>
                  <a:lnTo>
                    <a:pt x="1309" y="1877"/>
                  </a:lnTo>
                  <a:lnTo>
                    <a:pt x="1313" y="1874"/>
                  </a:lnTo>
                  <a:lnTo>
                    <a:pt x="1319" y="1870"/>
                  </a:lnTo>
                  <a:lnTo>
                    <a:pt x="1321" y="1867"/>
                  </a:lnTo>
                  <a:lnTo>
                    <a:pt x="1320" y="1865"/>
                  </a:lnTo>
                  <a:lnTo>
                    <a:pt x="1316" y="1862"/>
                  </a:lnTo>
                  <a:close/>
                  <a:moveTo>
                    <a:pt x="1074" y="1858"/>
                  </a:moveTo>
                  <a:lnTo>
                    <a:pt x="1070" y="1866"/>
                  </a:lnTo>
                  <a:lnTo>
                    <a:pt x="1071" y="1865"/>
                  </a:lnTo>
                  <a:lnTo>
                    <a:pt x="1074" y="1863"/>
                  </a:lnTo>
                  <a:lnTo>
                    <a:pt x="1075" y="1863"/>
                  </a:lnTo>
                  <a:lnTo>
                    <a:pt x="1075" y="1862"/>
                  </a:lnTo>
                  <a:lnTo>
                    <a:pt x="1075" y="1862"/>
                  </a:lnTo>
                  <a:lnTo>
                    <a:pt x="1075" y="1862"/>
                  </a:lnTo>
                  <a:lnTo>
                    <a:pt x="1075" y="1861"/>
                  </a:lnTo>
                  <a:lnTo>
                    <a:pt x="1074" y="1858"/>
                  </a:lnTo>
                  <a:close/>
                  <a:moveTo>
                    <a:pt x="799" y="1858"/>
                  </a:moveTo>
                  <a:lnTo>
                    <a:pt x="762" y="1875"/>
                  </a:lnTo>
                  <a:lnTo>
                    <a:pt x="762" y="1878"/>
                  </a:lnTo>
                  <a:lnTo>
                    <a:pt x="779" y="1876"/>
                  </a:lnTo>
                  <a:lnTo>
                    <a:pt x="791" y="1870"/>
                  </a:lnTo>
                  <a:lnTo>
                    <a:pt x="798" y="1865"/>
                  </a:lnTo>
                  <a:lnTo>
                    <a:pt x="799" y="1858"/>
                  </a:lnTo>
                  <a:close/>
                  <a:moveTo>
                    <a:pt x="1216" y="1854"/>
                  </a:moveTo>
                  <a:lnTo>
                    <a:pt x="1216" y="1862"/>
                  </a:lnTo>
                  <a:lnTo>
                    <a:pt x="1217" y="1860"/>
                  </a:lnTo>
                  <a:lnTo>
                    <a:pt x="1218" y="1859"/>
                  </a:lnTo>
                  <a:lnTo>
                    <a:pt x="1218" y="1858"/>
                  </a:lnTo>
                  <a:lnTo>
                    <a:pt x="1218" y="1858"/>
                  </a:lnTo>
                  <a:lnTo>
                    <a:pt x="1218" y="1858"/>
                  </a:lnTo>
                  <a:lnTo>
                    <a:pt x="1217" y="1857"/>
                  </a:lnTo>
                  <a:lnTo>
                    <a:pt x="1216" y="1854"/>
                  </a:lnTo>
                  <a:close/>
                  <a:moveTo>
                    <a:pt x="1011" y="1850"/>
                  </a:moveTo>
                  <a:lnTo>
                    <a:pt x="1007" y="1858"/>
                  </a:lnTo>
                  <a:lnTo>
                    <a:pt x="1011" y="1862"/>
                  </a:lnTo>
                  <a:lnTo>
                    <a:pt x="1024" y="1850"/>
                  </a:lnTo>
                  <a:lnTo>
                    <a:pt x="1011" y="1850"/>
                  </a:lnTo>
                  <a:close/>
                  <a:moveTo>
                    <a:pt x="1278" y="1846"/>
                  </a:moveTo>
                  <a:lnTo>
                    <a:pt x="1257" y="1866"/>
                  </a:lnTo>
                  <a:lnTo>
                    <a:pt x="1269" y="1861"/>
                  </a:lnTo>
                  <a:lnTo>
                    <a:pt x="1278" y="1855"/>
                  </a:lnTo>
                  <a:lnTo>
                    <a:pt x="1287" y="1846"/>
                  </a:lnTo>
                  <a:lnTo>
                    <a:pt x="1278" y="1846"/>
                  </a:lnTo>
                  <a:close/>
                  <a:moveTo>
                    <a:pt x="1249" y="1833"/>
                  </a:moveTo>
                  <a:lnTo>
                    <a:pt x="1245" y="1842"/>
                  </a:lnTo>
                  <a:lnTo>
                    <a:pt x="1249" y="1846"/>
                  </a:lnTo>
                  <a:lnTo>
                    <a:pt x="1261" y="1833"/>
                  </a:lnTo>
                  <a:lnTo>
                    <a:pt x="1249" y="1833"/>
                  </a:lnTo>
                  <a:close/>
                  <a:moveTo>
                    <a:pt x="1128" y="1829"/>
                  </a:moveTo>
                  <a:lnTo>
                    <a:pt x="1099" y="1850"/>
                  </a:lnTo>
                  <a:lnTo>
                    <a:pt x="1132" y="1846"/>
                  </a:lnTo>
                  <a:lnTo>
                    <a:pt x="1128" y="1829"/>
                  </a:lnTo>
                  <a:close/>
                  <a:moveTo>
                    <a:pt x="1140" y="1816"/>
                  </a:moveTo>
                  <a:lnTo>
                    <a:pt x="1140" y="1825"/>
                  </a:lnTo>
                  <a:lnTo>
                    <a:pt x="1142" y="1823"/>
                  </a:lnTo>
                  <a:lnTo>
                    <a:pt x="1143" y="1822"/>
                  </a:lnTo>
                  <a:lnTo>
                    <a:pt x="1143" y="1821"/>
                  </a:lnTo>
                  <a:lnTo>
                    <a:pt x="1143" y="1821"/>
                  </a:lnTo>
                  <a:lnTo>
                    <a:pt x="1142" y="1821"/>
                  </a:lnTo>
                  <a:lnTo>
                    <a:pt x="1142" y="1820"/>
                  </a:lnTo>
                  <a:lnTo>
                    <a:pt x="1140" y="1816"/>
                  </a:lnTo>
                  <a:close/>
                  <a:moveTo>
                    <a:pt x="1411" y="1813"/>
                  </a:moveTo>
                  <a:lnTo>
                    <a:pt x="1408" y="1821"/>
                  </a:lnTo>
                  <a:lnTo>
                    <a:pt x="1410" y="1820"/>
                  </a:lnTo>
                  <a:lnTo>
                    <a:pt x="1411" y="1818"/>
                  </a:lnTo>
                  <a:lnTo>
                    <a:pt x="1411" y="1817"/>
                  </a:lnTo>
                  <a:lnTo>
                    <a:pt x="1411" y="1816"/>
                  </a:lnTo>
                  <a:lnTo>
                    <a:pt x="1411" y="1816"/>
                  </a:lnTo>
                  <a:lnTo>
                    <a:pt x="1411" y="1815"/>
                  </a:lnTo>
                  <a:lnTo>
                    <a:pt x="1411" y="1814"/>
                  </a:lnTo>
                  <a:lnTo>
                    <a:pt x="1411" y="1813"/>
                  </a:lnTo>
                  <a:close/>
                  <a:moveTo>
                    <a:pt x="1340" y="1808"/>
                  </a:moveTo>
                  <a:lnTo>
                    <a:pt x="1290" y="1846"/>
                  </a:lnTo>
                  <a:lnTo>
                    <a:pt x="1353" y="1816"/>
                  </a:lnTo>
                  <a:lnTo>
                    <a:pt x="1351" y="1814"/>
                  </a:lnTo>
                  <a:lnTo>
                    <a:pt x="1349" y="1813"/>
                  </a:lnTo>
                  <a:lnTo>
                    <a:pt x="1349" y="1812"/>
                  </a:lnTo>
                  <a:lnTo>
                    <a:pt x="1348" y="1812"/>
                  </a:lnTo>
                  <a:lnTo>
                    <a:pt x="1348" y="1812"/>
                  </a:lnTo>
                  <a:lnTo>
                    <a:pt x="1347" y="1812"/>
                  </a:lnTo>
                  <a:lnTo>
                    <a:pt x="1346" y="1810"/>
                  </a:lnTo>
                  <a:lnTo>
                    <a:pt x="1344" y="1810"/>
                  </a:lnTo>
                  <a:lnTo>
                    <a:pt x="1340" y="1808"/>
                  </a:lnTo>
                  <a:close/>
                  <a:moveTo>
                    <a:pt x="1182" y="1797"/>
                  </a:moveTo>
                  <a:lnTo>
                    <a:pt x="1170" y="1800"/>
                  </a:lnTo>
                  <a:lnTo>
                    <a:pt x="1178" y="1805"/>
                  </a:lnTo>
                  <a:lnTo>
                    <a:pt x="1178" y="1813"/>
                  </a:lnTo>
                  <a:lnTo>
                    <a:pt x="1182" y="1809"/>
                  </a:lnTo>
                  <a:lnTo>
                    <a:pt x="1184" y="1808"/>
                  </a:lnTo>
                  <a:lnTo>
                    <a:pt x="1185" y="1806"/>
                  </a:lnTo>
                  <a:lnTo>
                    <a:pt x="1186" y="1803"/>
                  </a:lnTo>
                  <a:lnTo>
                    <a:pt x="1189" y="1800"/>
                  </a:lnTo>
                  <a:lnTo>
                    <a:pt x="1190" y="1797"/>
                  </a:lnTo>
                  <a:lnTo>
                    <a:pt x="1182" y="1797"/>
                  </a:lnTo>
                  <a:close/>
                  <a:moveTo>
                    <a:pt x="1374" y="1792"/>
                  </a:moveTo>
                  <a:lnTo>
                    <a:pt x="1369" y="1800"/>
                  </a:lnTo>
                  <a:lnTo>
                    <a:pt x="1371" y="1799"/>
                  </a:lnTo>
                  <a:lnTo>
                    <a:pt x="1373" y="1798"/>
                  </a:lnTo>
                  <a:lnTo>
                    <a:pt x="1374" y="1797"/>
                  </a:lnTo>
                  <a:lnTo>
                    <a:pt x="1374" y="1795"/>
                  </a:lnTo>
                  <a:lnTo>
                    <a:pt x="1374" y="1795"/>
                  </a:lnTo>
                  <a:lnTo>
                    <a:pt x="1374" y="1794"/>
                  </a:lnTo>
                  <a:lnTo>
                    <a:pt x="1374" y="1793"/>
                  </a:lnTo>
                  <a:lnTo>
                    <a:pt x="1374" y="1792"/>
                  </a:lnTo>
                  <a:close/>
                  <a:moveTo>
                    <a:pt x="1395" y="1787"/>
                  </a:moveTo>
                  <a:lnTo>
                    <a:pt x="1390" y="1797"/>
                  </a:lnTo>
                  <a:lnTo>
                    <a:pt x="1392" y="1794"/>
                  </a:lnTo>
                  <a:lnTo>
                    <a:pt x="1394" y="1793"/>
                  </a:lnTo>
                  <a:lnTo>
                    <a:pt x="1395" y="1792"/>
                  </a:lnTo>
                  <a:lnTo>
                    <a:pt x="1395" y="1792"/>
                  </a:lnTo>
                  <a:lnTo>
                    <a:pt x="1395" y="1791"/>
                  </a:lnTo>
                  <a:lnTo>
                    <a:pt x="1395" y="1791"/>
                  </a:lnTo>
                  <a:lnTo>
                    <a:pt x="1394" y="1790"/>
                  </a:lnTo>
                  <a:lnTo>
                    <a:pt x="1395" y="1787"/>
                  </a:lnTo>
                  <a:close/>
                  <a:moveTo>
                    <a:pt x="1203" y="1784"/>
                  </a:moveTo>
                  <a:lnTo>
                    <a:pt x="1203" y="1792"/>
                  </a:lnTo>
                  <a:lnTo>
                    <a:pt x="1204" y="1790"/>
                  </a:lnTo>
                  <a:lnTo>
                    <a:pt x="1205" y="1788"/>
                  </a:lnTo>
                  <a:lnTo>
                    <a:pt x="1206" y="1788"/>
                  </a:lnTo>
                  <a:lnTo>
                    <a:pt x="1206" y="1787"/>
                  </a:lnTo>
                  <a:lnTo>
                    <a:pt x="1205" y="1787"/>
                  </a:lnTo>
                  <a:lnTo>
                    <a:pt x="1204" y="1786"/>
                  </a:lnTo>
                  <a:lnTo>
                    <a:pt x="1203" y="1784"/>
                  </a:lnTo>
                  <a:close/>
                  <a:moveTo>
                    <a:pt x="1328" y="1734"/>
                  </a:moveTo>
                  <a:lnTo>
                    <a:pt x="1317" y="1748"/>
                  </a:lnTo>
                  <a:lnTo>
                    <a:pt x="1302" y="1758"/>
                  </a:lnTo>
                  <a:lnTo>
                    <a:pt x="1287" y="1768"/>
                  </a:lnTo>
                  <a:lnTo>
                    <a:pt x="1271" y="1777"/>
                  </a:lnTo>
                  <a:lnTo>
                    <a:pt x="1257" y="1787"/>
                  </a:lnTo>
                  <a:lnTo>
                    <a:pt x="1337" y="1747"/>
                  </a:lnTo>
                  <a:lnTo>
                    <a:pt x="1335" y="1743"/>
                  </a:lnTo>
                  <a:lnTo>
                    <a:pt x="1334" y="1741"/>
                  </a:lnTo>
                  <a:lnTo>
                    <a:pt x="1333" y="1739"/>
                  </a:lnTo>
                  <a:lnTo>
                    <a:pt x="1333" y="1739"/>
                  </a:lnTo>
                  <a:lnTo>
                    <a:pt x="1333" y="1738"/>
                  </a:lnTo>
                  <a:lnTo>
                    <a:pt x="1333" y="1738"/>
                  </a:lnTo>
                  <a:lnTo>
                    <a:pt x="1332" y="1738"/>
                  </a:lnTo>
                  <a:lnTo>
                    <a:pt x="1331" y="1737"/>
                  </a:lnTo>
                  <a:lnTo>
                    <a:pt x="1328" y="1734"/>
                  </a:lnTo>
                  <a:close/>
                  <a:moveTo>
                    <a:pt x="1066" y="1705"/>
                  </a:moveTo>
                  <a:lnTo>
                    <a:pt x="1053" y="1718"/>
                  </a:lnTo>
                  <a:lnTo>
                    <a:pt x="1057" y="1716"/>
                  </a:lnTo>
                  <a:lnTo>
                    <a:pt x="1061" y="1715"/>
                  </a:lnTo>
                  <a:lnTo>
                    <a:pt x="1063" y="1713"/>
                  </a:lnTo>
                  <a:lnTo>
                    <a:pt x="1064" y="1712"/>
                  </a:lnTo>
                  <a:lnTo>
                    <a:pt x="1064" y="1711"/>
                  </a:lnTo>
                  <a:lnTo>
                    <a:pt x="1064" y="1710"/>
                  </a:lnTo>
                  <a:lnTo>
                    <a:pt x="1064" y="1709"/>
                  </a:lnTo>
                  <a:lnTo>
                    <a:pt x="1064" y="1708"/>
                  </a:lnTo>
                  <a:lnTo>
                    <a:pt x="1066" y="1705"/>
                  </a:lnTo>
                  <a:close/>
                  <a:moveTo>
                    <a:pt x="1257" y="1697"/>
                  </a:moveTo>
                  <a:lnTo>
                    <a:pt x="1228" y="1713"/>
                  </a:lnTo>
                  <a:lnTo>
                    <a:pt x="1211" y="1747"/>
                  </a:lnTo>
                  <a:lnTo>
                    <a:pt x="1278" y="1697"/>
                  </a:lnTo>
                  <a:lnTo>
                    <a:pt x="1257" y="1697"/>
                  </a:lnTo>
                  <a:close/>
                  <a:moveTo>
                    <a:pt x="1524" y="1677"/>
                  </a:moveTo>
                  <a:lnTo>
                    <a:pt x="1524" y="1688"/>
                  </a:lnTo>
                  <a:lnTo>
                    <a:pt x="1540" y="1677"/>
                  </a:lnTo>
                  <a:lnTo>
                    <a:pt x="1524" y="1677"/>
                  </a:lnTo>
                  <a:close/>
                  <a:moveTo>
                    <a:pt x="1166" y="1677"/>
                  </a:moveTo>
                  <a:lnTo>
                    <a:pt x="1161" y="1685"/>
                  </a:lnTo>
                  <a:lnTo>
                    <a:pt x="1157" y="1689"/>
                  </a:lnTo>
                  <a:lnTo>
                    <a:pt x="1155" y="1693"/>
                  </a:lnTo>
                  <a:lnTo>
                    <a:pt x="1154" y="1697"/>
                  </a:lnTo>
                  <a:lnTo>
                    <a:pt x="1153" y="1705"/>
                  </a:lnTo>
                  <a:lnTo>
                    <a:pt x="1153" y="1709"/>
                  </a:lnTo>
                  <a:lnTo>
                    <a:pt x="1153" y="1711"/>
                  </a:lnTo>
                  <a:lnTo>
                    <a:pt x="1153" y="1712"/>
                  </a:lnTo>
                  <a:lnTo>
                    <a:pt x="1153" y="1713"/>
                  </a:lnTo>
                  <a:lnTo>
                    <a:pt x="1153" y="1715"/>
                  </a:lnTo>
                  <a:lnTo>
                    <a:pt x="1153" y="1715"/>
                  </a:lnTo>
                  <a:lnTo>
                    <a:pt x="1154" y="1716"/>
                  </a:lnTo>
                  <a:lnTo>
                    <a:pt x="1155" y="1718"/>
                  </a:lnTo>
                  <a:lnTo>
                    <a:pt x="1157" y="1722"/>
                  </a:lnTo>
                  <a:lnTo>
                    <a:pt x="1224" y="1693"/>
                  </a:lnTo>
                  <a:lnTo>
                    <a:pt x="1166" y="1677"/>
                  </a:lnTo>
                  <a:close/>
                  <a:moveTo>
                    <a:pt x="1240" y="1672"/>
                  </a:moveTo>
                  <a:lnTo>
                    <a:pt x="1232" y="1677"/>
                  </a:lnTo>
                  <a:lnTo>
                    <a:pt x="1232" y="1685"/>
                  </a:lnTo>
                  <a:lnTo>
                    <a:pt x="1249" y="1677"/>
                  </a:lnTo>
                  <a:lnTo>
                    <a:pt x="1249" y="1672"/>
                  </a:lnTo>
                  <a:lnTo>
                    <a:pt x="1240" y="1672"/>
                  </a:lnTo>
                  <a:close/>
                  <a:moveTo>
                    <a:pt x="1086" y="1668"/>
                  </a:moveTo>
                  <a:lnTo>
                    <a:pt x="1061" y="1701"/>
                  </a:lnTo>
                  <a:lnTo>
                    <a:pt x="1066" y="1701"/>
                  </a:lnTo>
                  <a:lnTo>
                    <a:pt x="1068" y="1697"/>
                  </a:lnTo>
                  <a:lnTo>
                    <a:pt x="1070" y="1695"/>
                  </a:lnTo>
                  <a:lnTo>
                    <a:pt x="1072" y="1694"/>
                  </a:lnTo>
                  <a:lnTo>
                    <a:pt x="1075" y="1693"/>
                  </a:lnTo>
                  <a:lnTo>
                    <a:pt x="1078" y="1690"/>
                  </a:lnTo>
                  <a:lnTo>
                    <a:pt x="1082" y="1688"/>
                  </a:lnTo>
                  <a:lnTo>
                    <a:pt x="1083" y="1693"/>
                  </a:lnTo>
                  <a:lnTo>
                    <a:pt x="1083" y="1696"/>
                  </a:lnTo>
                  <a:lnTo>
                    <a:pt x="1082" y="1698"/>
                  </a:lnTo>
                  <a:lnTo>
                    <a:pt x="1082" y="1700"/>
                  </a:lnTo>
                  <a:lnTo>
                    <a:pt x="1082" y="1700"/>
                  </a:lnTo>
                  <a:lnTo>
                    <a:pt x="1081" y="1701"/>
                  </a:lnTo>
                  <a:lnTo>
                    <a:pt x="1082" y="1701"/>
                  </a:lnTo>
                  <a:lnTo>
                    <a:pt x="1083" y="1701"/>
                  </a:lnTo>
                  <a:lnTo>
                    <a:pt x="1084" y="1702"/>
                  </a:lnTo>
                  <a:lnTo>
                    <a:pt x="1086" y="1703"/>
                  </a:lnTo>
                  <a:lnTo>
                    <a:pt x="1091" y="1705"/>
                  </a:lnTo>
                  <a:lnTo>
                    <a:pt x="1095" y="1693"/>
                  </a:lnTo>
                  <a:lnTo>
                    <a:pt x="1092" y="1690"/>
                  </a:lnTo>
                  <a:lnTo>
                    <a:pt x="1091" y="1688"/>
                  </a:lnTo>
                  <a:lnTo>
                    <a:pt x="1090" y="1688"/>
                  </a:lnTo>
                  <a:lnTo>
                    <a:pt x="1089" y="1687"/>
                  </a:lnTo>
                  <a:lnTo>
                    <a:pt x="1089" y="1687"/>
                  </a:lnTo>
                  <a:lnTo>
                    <a:pt x="1089" y="1687"/>
                  </a:lnTo>
                  <a:lnTo>
                    <a:pt x="1089" y="1686"/>
                  </a:lnTo>
                  <a:lnTo>
                    <a:pt x="1090" y="1683"/>
                  </a:lnTo>
                  <a:lnTo>
                    <a:pt x="1091" y="1680"/>
                  </a:lnTo>
                  <a:lnTo>
                    <a:pt x="1099" y="1668"/>
                  </a:lnTo>
                  <a:lnTo>
                    <a:pt x="1086" y="1668"/>
                  </a:lnTo>
                  <a:close/>
                  <a:moveTo>
                    <a:pt x="1387" y="1659"/>
                  </a:moveTo>
                  <a:lnTo>
                    <a:pt x="1382" y="1668"/>
                  </a:lnTo>
                  <a:lnTo>
                    <a:pt x="1390" y="1659"/>
                  </a:lnTo>
                  <a:lnTo>
                    <a:pt x="1387" y="1659"/>
                  </a:lnTo>
                  <a:close/>
                  <a:moveTo>
                    <a:pt x="1261" y="1659"/>
                  </a:moveTo>
                  <a:lnTo>
                    <a:pt x="1263" y="1663"/>
                  </a:lnTo>
                  <a:lnTo>
                    <a:pt x="1264" y="1664"/>
                  </a:lnTo>
                  <a:lnTo>
                    <a:pt x="1266" y="1665"/>
                  </a:lnTo>
                  <a:lnTo>
                    <a:pt x="1266" y="1665"/>
                  </a:lnTo>
                  <a:lnTo>
                    <a:pt x="1267" y="1665"/>
                  </a:lnTo>
                  <a:lnTo>
                    <a:pt x="1268" y="1664"/>
                  </a:lnTo>
                  <a:lnTo>
                    <a:pt x="1269" y="1663"/>
                  </a:lnTo>
                  <a:lnTo>
                    <a:pt x="1271" y="1662"/>
                  </a:lnTo>
                  <a:lnTo>
                    <a:pt x="1274" y="1659"/>
                  </a:lnTo>
                  <a:lnTo>
                    <a:pt x="1261" y="1659"/>
                  </a:lnTo>
                  <a:close/>
                  <a:moveTo>
                    <a:pt x="1253" y="1635"/>
                  </a:moveTo>
                  <a:lnTo>
                    <a:pt x="1240" y="1659"/>
                  </a:lnTo>
                  <a:lnTo>
                    <a:pt x="1257" y="1659"/>
                  </a:lnTo>
                  <a:lnTo>
                    <a:pt x="1259" y="1650"/>
                  </a:lnTo>
                  <a:lnTo>
                    <a:pt x="1260" y="1643"/>
                  </a:lnTo>
                  <a:lnTo>
                    <a:pt x="1259" y="1638"/>
                  </a:lnTo>
                  <a:lnTo>
                    <a:pt x="1253" y="1635"/>
                  </a:lnTo>
                  <a:close/>
                  <a:moveTo>
                    <a:pt x="1511" y="1606"/>
                  </a:moveTo>
                  <a:lnTo>
                    <a:pt x="1490" y="1635"/>
                  </a:lnTo>
                  <a:lnTo>
                    <a:pt x="1484" y="1630"/>
                  </a:lnTo>
                  <a:lnTo>
                    <a:pt x="1482" y="1627"/>
                  </a:lnTo>
                  <a:lnTo>
                    <a:pt x="1482" y="1626"/>
                  </a:lnTo>
                  <a:lnTo>
                    <a:pt x="1480" y="1626"/>
                  </a:lnTo>
                  <a:lnTo>
                    <a:pt x="1476" y="1628"/>
                  </a:lnTo>
                  <a:lnTo>
                    <a:pt x="1469" y="1630"/>
                  </a:lnTo>
                  <a:lnTo>
                    <a:pt x="1471" y="1641"/>
                  </a:lnTo>
                  <a:lnTo>
                    <a:pt x="1470" y="1648"/>
                  </a:lnTo>
                  <a:lnTo>
                    <a:pt x="1468" y="1651"/>
                  </a:lnTo>
                  <a:lnTo>
                    <a:pt x="1466" y="1656"/>
                  </a:lnTo>
                  <a:lnTo>
                    <a:pt x="1463" y="1660"/>
                  </a:lnTo>
                  <a:lnTo>
                    <a:pt x="1461" y="1668"/>
                  </a:lnTo>
                  <a:lnTo>
                    <a:pt x="1474" y="1668"/>
                  </a:lnTo>
                  <a:lnTo>
                    <a:pt x="1532" y="1622"/>
                  </a:lnTo>
                  <a:lnTo>
                    <a:pt x="1524" y="1614"/>
                  </a:lnTo>
                  <a:lnTo>
                    <a:pt x="1522" y="1612"/>
                  </a:lnTo>
                  <a:lnTo>
                    <a:pt x="1520" y="1611"/>
                  </a:lnTo>
                  <a:lnTo>
                    <a:pt x="1520" y="1610"/>
                  </a:lnTo>
                  <a:lnTo>
                    <a:pt x="1519" y="1610"/>
                  </a:lnTo>
                  <a:lnTo>
                    <a:pt x="1519" y="1608"/>
                  </a:lnTo>
                  <a:lnTo>
                    <a:pt x="1518" y="1608"/>
                  </a:lnTo>
                  <a:lnTo>
                    <a:pt x="1517" y="1608"/>
                  </a:lnTo>
                  <a:lnTo>
                    <a:pt x="1515" y="1607"/>
                  </a:lnTo>
                  <a:lnTo>
                    <a:pt x="1511" y="1606"/>
                  </a:lnTo>
                  <a:close/>
                  <a:moveTo>
                    <a:pt x="1411" y="1602"/>
                  </a:moveTo>
                  <a:lnTo>
                    <a:pt x="1399" y="1611"/>
                  </a:lnTo>
                  <a:lnTo>
                    <a:pt x="1385" y="1620"/>
                  </a:lnTo>
                  <a:lnTo>
                    <a:pt x="1369" y="1629"/>
                  </a:lnTo>
                  <a:lnTo>
                    <a:pt x="1353" y="1637"/>
                  </a:lnTo>
                  <a:lnTo>
                    <a:pt x="1337" y="1643"/>
                  </a:lnTo>
                  <a:lnTo>
                    <a:pt x="1320" y="1647"/>
                  </a:lnTo>
                  <a:lnTo>
                    <a:pt x="1307" y="1648"/>
                  </a:lnTo>
                  <a:lnTo>
                    <a:pt x="1311" y="1659"/>
                  </a:lnTo>
                  <a:lnTo>
                    <a:pt x="1332" y="1655"/>
                  </a:lnTo>
                  <a:lnTo>
                    <a:pt x="1349" y="1651"/>
                  </a:lnTo>
                  <a:lnTo>
                    <a:pt x="1364" y="1645"/>
                  </a:lnTo>
                  <a:lnTo>
                    <a:pt x="1378" y="1638"/>
                  </a:lnTo>
                  <a:lnTo>
                    <a:pt x="1392" y="1630"/>
                  </a:lnTo>
                  <a:lnTo>
                    <a:pt x="1406" y="1620"/>
                  </a:lnTo>
                  <a:lnTo>
                    <a:pt x="1424" y="1606"/>
                  </a:lnTo>
                  <a:lnTo>
                    <a:pt x="1424" y="1602"/>
                  </a:lnTo>
                  <a:lnTo>
                    <a:pt x="1411" y="1602"/>
                  </a:lnTo>
                  <a:close/>
                  <a:moveTo>
                    <a:pt x="1537" y="1598"/>
                  </a:moveTo>
                  <a:lnTo>
                    <a:pt x="1537" y="1622"/>
                  </a:lnTo>
                  <a:lnTo>
                    <a:pt x="1553" y="1627"/>
                  </a:lnTo>
                  <a:lnTo>
                    <a:pt x="1561" y="1610"/>
                  </a:lnTo>
                  <a:lnTo>
                    <a:pt x="1540" y="1619"/>
                  </a:lnTo>
                  <a:lnTo>
                    <a:pt x="1544" y="1611"/>
                  </a:lnTo>
                  <a:lnTo>
                    <a:pt x="1545" y="1607"/>
                  </a:lnTo>
                  <a:lnTo>
                    <a:pt x="1545" y="1606"/>
                  </a:lnTo>
                  <a:lnTo>
                    <a:pt x="1544" y="1606"/>
                  </a:lnTo>
                  <a:lnTo>
                    <a:pt x="1540" y="1604"/>
                  </a:lnTo>
                  <a:lnTo>
                    <a:pt x="1537" y="1598"/>
                  </a:lnTo>
                  <a:close/>
                  <a:moveTo>
                    <a:pt x="1587" y="1590"/>
                  </a:moveTo>
                  <a:lnTo>
                    <a:pt x="1582" y="1598"/>
                  </a:lnTo>
                  <a:lnTo>
                    <a:pt x="1590" y="1590"/>
                  </a:lnTo>
                  <a:lnTo>
                    <a:pt x="1587" y="1590"/>
                  </a:lnTo>
                  <a:close/>
                  <a:moveTo>
                    <a:pt x="1466" y="1581"/>
                  </a:moveTo>
                  <a:lnTo>
                    <a:pt x="1437" y="1593"/>
                  </a:lnTo>
                  <a:lnTo>
                    <a:pt x="1437" y="1602"/>
                  </a:lnTo>
                  <a:lnTo>
                    <a:pt x="1477" y="1581"/>
                  </a:lnTo>
                  <a:lnTo>
                    <a:pt x="1466" y="1581"/>
                  </a:lnTo>
                  <a:close/>
                  <a:moveTo>
                    <a:pt x="1582" y="1573"/>
                  </a:moveTo>
                  <a:lnTo>
                    <a:pt x="1548" y="1593"/>
                  </a:lnTo>
                  <a:lnTo>
                    <a:pt x="1551" y="1597"/>
                  </a:lnTo>
                  <a:lnTo>
                    <a:pt x="1552" y="1598"/>
                  </a:lnTo>
                  <a:lnTo>
                    <a:pt x="1552" y="1599"/>
                  </a:lnTo>
                  <a:lnTo>
                    <a:pt x="1552" y="1599"/>
                  </a:lnTo>
                  <a:lnTo>
                    <a:pt x="1552" y="1600"/>
                  </a:lnTo>
                  <a:lnTo>
                    <a:pt x="1552" y="1600"/>
                  </a:lnTo>
                  <a:lnTo>
                    <a:pt x="1552" y="1602"/>
                  </a:lnTo>
                  <a:lnTo>
                    <a:pt x="1553" y="1603"/>
                  </a:lnTo>
                  <a:lnTo>
                    <a:pt x="1553" y="1606"/>
                  </a:lnTo>
                  <a:lnTo>
                    <a:pt x="1566" y="1598"/>
                  </a:lnTo>
                  <a:lnTo>
                    <a:pt x="1582" y="1573"/>
                  </a:lnTo>
                  <a:close/>
                  <a:moveTo>
                    <a:pt x="1603" y="1565"/>
                  </a:moveTo>
                  <a:lnTo>
                    <a:pt x="1595" y="1569"/>
                  </a:lnTo>
                  <a:lnTo>
                    <a:pt x="1598" y="1577"/>
                  </a:lnTo>
                  <a:lnTo>
                    <a:pt x="1601" y="1575"/>
                  </a:lnTo>
                  <a:lnTo>
                    <a:pt x="1602" y="1573"/>
                  </a:lnTo>
                  <a:lnTo>
                    <a:pt x="1603" y="1572"/>
                  </a:lnTo>
                  <a:lnTo>
                    <a:pt x="1604" y="1572"/>
                  </a:lnTo>
                  <a:lnTo>
                    <a:pt x="1604" y="1570"/>
                  </a:lnTo>
                  <a:lnTo>
                    <a:pt x="1604" y="1569"/>
                  </a:lnTo>
                  <a:lnTo>
                    <a:pt x="1604" y="1568"/>
                  </a:lnTo>
                  <a:lnTo>
                    <a:pt x="1603" y="1565"/>
                  </a:lnTo>
                  <a:close/>
                  <a:moveTo>
                    <a:pt x="1640" y="1536"/>
                  </a:moveTo>
                  <a:lnTo>
                    <a:pt x="1633" y="1544"/>
                  </a:lnTo>
                  <a:lnTo>
                    <a:pt x="1626" y="1550"/>
                  </a:lnTo>
                  <a:lnTo>
                    <a:pt x="1619" y="1557"/>
                  </a:lnTo>
                  <a:lnTo>
                    <a:pt x="1627" y="1565"/>
                  </a:lnTo>
                  <a:lnTo>
                    <a:pt x="1632" y="1561"/>
                  </a:lnTo>
                  <a:lnTo>
                    <a:pt x="1634" y="1559"/>
                  </a:lnTo>
                  <a:lnTo>
                    <a:pt x="1637" y="1558"/>
                  </a:lnTo>
                  <a:lnTo>
                    <a:pt x="1641" y="1558"/>
                  </a:lnTo>
                  <a:lnTo>
                    <a:pt x="1648" y="1557"/>
                  </a:lnTo>
                  <a:lnTo>
                    <a:pt x="1640" y="1536"/>
                  </a:lnTo>
                  <a:close/>
                  <a:moveTo>
                    <a:pt x="1361" y="1536"/>
                  </a:moveTo>
                  <a:lnTo>
                    <a:pt x="1355" y="1543"/>
                  </a:lnTo>
                  <a:lnTo>
                    <a:pt x="1348" y="1547"/>
                  </a:lnTo>
                  <a:lnTo>
                    <a:pt x="1342" y="1552"/>
                  </a:lnTo>
                  <a:lnTo>
                    <a:pt x="1337" y="1560"/>
                  </a:lnTo>
                  <a:lnTo>
                    <a:pt x="1369" y="1544"/>
                  </a:lnTo>
                  <a:lnTo>
                    <a:pt x="1361" y="1536"/>
                  </a:lnTo>
                  <a:close/>
                  <a:moveTo>
                    <a:pt x="1319" y="1536"/>
                  </a:moveTo>
                  <a:lnTo>
                    <a:pt x="1316" y="1539"/>
                  </a:lnTo>
                  <a:lnTo>
                    <a:pt x="1312" y="1543"/>
                  </a:lnTo>
                  <a:lnTo>
                    <a:pt x="1310" y="1545"/>
                  </a:lnTo>
                  <a:lnTo>
                    <a:pt x="1306" y="1548"/>
                  </a:lnTo>
                  <a:lnTo>
                    <a:pt x="1303" y="1552"/>
                  </a:lnTo>
                  <a:lnTo>
                    <a:pt x="1316" y="1548"/>
                  </a:lnTo>
                  <a:lnTo>
                    <a:pt x="1311" y="1573"/>
                  </a:lnTo>
                  <a:lnTo>
                    <a:pt x="1300" y="1573"/>
                  </a:lnTo>
                  <a:lnTo>
                    <a:pt x="1287" y="1575"/>
                  </a:lnTo>
                  <a:lnTo>
                    <a:pt x="1269" y="1578"/>
                  </a:lnTo>
                  <a:lnTo>
                    <a:pt x="1249" y="1584"/>
                  </a:lnTo>
                  <a:lnTo>
                    <a:pt x="1228" y="1591"/>
                  </a:lnTo>
                  <a:lnTo>
                    <a:pt x="1207" y="1600"/>
                  </a:lnTo>
                  <a:lnTo>
                    <a:pt x="1188" y="1610"/>
                  </a:lnTo>
                  <a:lnTo>
                    <a:pt x="1170" y="1621"/>
                  </a:lnTo>
                  <a:lnTo>
                    <a:pt x="1156" y="1633"/>
                  </a:lnTo>
                  <a:lnTo>
                    <a:pt x="1147" y="1645"/>
                  </a:lnTo>
                  <a:lnTo>
                    <a:pt x="1142" y="1658"/>
                  </a:lnTo>
                  <a:lnTo>
                    <a:pt x="1145" y="1672"/>
                  </a:lnTo>
                  <a:lnTo>
                    <a:pt x="1134" y="1674"/>
                  </a:lnTo>
                  <a:lnTo>
                    <a:pt x="1127" y="1675"/>
                  </a:lnTo>
                  <a:lnTo>
                    <a:pt x="1121" y="1675"/>
                  </a:lnTo>
                  <a:lnTo>
                    <a:pt x="1117" y="1674"/>
                  </a:lnTo>
                  <a:lnTo>
                    <a:pt x="1111" y="1672"/>
                  </a:lnTo>
                  <a:lnTo>
                    <a:pt x="1103" y="1668"/>
                  </a:lnTo>
                  <a:lnTo>
                    <a:pt x="1107" y="1688"/>
                  </a:lnTo>
                  <a:lnTo>
                    <a:pt x="1129" y="1686"/>
                  </a:lnTo>
                  <a:lnTo>
                    <a:pt x="1148" y="1679"/>
                  </a:lnTo>
                  <a:lnTo>
                    <a:pt x="1164" y="1671"/>
                  </a:lnTo>
                  <a:lnTo>
                    <a:pt x="1178" y="1660"/>
                  </a:lnTo>
                  <a:lnTo>
                    <a:pt x="1191" y="1649"/>
                  </a:lnTo>
                  <a:lnTo>
                    <a:pt x="1204" y="1637"/>
                  </a:lnTo>
                  <a:lnTo>
                    <a:pt x="1217" y="1627"/>
                  </a:lnTo>
                  <a:lnTo>
                    <a:pt x="1232" y="1617"/>
                  </a:lnTo>
                  <a:lnTo>
                    <a:pt x="1249" y="1608"/>
                  </a:lnTo>
                  <a:lnTo>
                    <a:pt x="1269" y="1602"/>
                  </a:lnTo>
                  <a:lnTo>
                    <a:pt x="1269" y="1614"/>
                  </a:lnTo>
                  <a:lnTo>
                    <a:pt x="1249" y="1614"/>
                  </a:lnTo>
                  <a:lnTo>
                    <a:pt x="1249" y="1630"/>
                  </a:lnTo>
                  <a:lnTo>
                    <a:pt x="1295" y="1635"/>
                  </a:lnTo>
                  <a:lnTo>
                    <a:pt x="1282" y="1606"/>
                  </a:lnTo>
                  <a:lnTo>
                    <a:pt x="1292" y="1604"/>
                  </a:lnTo>
                  <a:lnTo>
                    <a:pt x="1300" y="1603"/>
                  </a:lnTo>
                  <a:lnTo>
                    <a:pt x="1306" y="1600"/>
                  </a:lnTo>
                  <a:lnTo>
                    <a:pt x="1312" y="1597"/>
                  </a:lnTo>
                  <a:lnTo>
                    <a:pt x="1319" y="1590"/>
                  </a:lnTo>
                  <a:lnTo>
                    <a:pt x="1314" y="1582"/>
                  </a:lnTo>
                  <a:lnTo>
                    <a:pt x="1316" y="1575"/>
                  </a:lnTo>
                  <a:lnTo>
                    <a:pt x="1319" y="1567"/>
                  </a:lnTo>
                  <a:lnTo>
                    <a:pt x="1324" y="1560"/>
                  </a:lnTo>
                  <a:lnTo>
                    <a:pt x="1326" y="1552"/>
                  </a:lnTo>
                  <a:lnTo>
                    <a:pt x="1326" y="1544"/>
                  </a:lnTo>
                  <a:lnTo>
                    <a:pt x="1319" y="1536"/>
                  </a:lnTo>
                  <a:close/>
                  <a:moveTo>
                    <a:pt x="1537" y="1528"/>
                  </a:moveTo>
                  <a:lnTo>
                    <a:pt x="1474" y="1565"/>
                  </a:lnTo>
                  <a:lnTo>
                    <a:pt x="1474" y="1569"/>
                  </a:lnTo>
                  <a:lnTo>
                    <a:pt x="1497" y="1563"/>
                  </a:lnTo>
                  <a:lnTo>
                    <a:pt x="1519" y="1555"/>
                  </a:lnTo>
                  <a:lnTo>
                    <a:pt x="1540" y="1544"/>
                  </a:lnTo>
                  <a:lnTo>
                    <a:pt x="1556" y="1531"/>
                  </a:lnTo>
                  <a:lnTo>
                    <a:pt x="1537" y="1528"/>
                  </a:lnTo>
                  <a:close/>
                  <a:moveTo>
                    <a:pt x="1424" y="1523"/>
                  </a:moveTo>
                  <a:lnTo>
                    <a:pt x="1402" y="1552"/>
                  </a:lnTo>
                  <a:lnTo>
                    <a:pt x="1376" y="1581"/>
                  </a:lnTo>
                  <a:lnTo>
                    <a:pt x="1348" y="1610"/>
                  </a:lnTo>
                  <a:lnTo>
                    <a:pt x="1359" y="1605"/>
                  </a:lnTo>
                  <a:lnTo>
                    <a:pt x="1367" y="1602"/>
                  </a:lnTo>
                  <a:lnTo>
                    <a:pt x="1373" y="1600"/>
                  </a:lnTo>
                  <a:lnTo>
                    <a:pt x="1378" y="1599"/>
                  </a:lnTo>
                  <a:lnTo>
                    <a:pt x="1387" y="1598"/>
                  </a:lnTo>
                  <a:lnTo>
                    <a:pt x="1387" y="1584"/>
                  </a:lnTo>
                  <a:lnTo>
                    <a:pt x="1388" y="1576"/>
                  </a:lnTo>
                  <a:lnTo>
                    <a:pt x="1391" y="1570"/>
                  </a:lnTo>
                  <a:lnTo>
                    <a:pt x="1398" y="1565"/>
                  </a:lnTo>
                  <a:lnTo>
                    <a:pt x="1403" y="1565"/>
                  </a:lnTo>
                  <a:lnTo>
                    <a:pt x="1398" y="1581"/>
                  </a:lnTo>
                  <a:lnTo>
                    <a:pt x="1418" y="1568"/>
                  </a:lnTo>
                  <a:lnTo>
                    <a:pt x="1438" y="1553"/>
                  </a:lnTo>
                  <a:lnTo>
                    <a:pt x="1453" y="1536"/>
                  </a:lnTo>
                  <a:lnTo>
                    <a:pt x="1448" y="1536"/>
                  </a:lnTo>
                  <a:lnTo>
                    <a:pt x="1444" y="1536"/>
                  </a:lnTo>
                  <a:lnTo>
                    <a:pt x="1440" y="1536"/>
                  </a:lnTo>
                  <a:lnTo>
                    <a:pt x="1438" y="1536"/>
                  </a:lnTo>
                  <a:lnTo>
                    <a:pt x="1435" y="1535"/>
                  </a:lnTo>
                  <a:lnTo>
                    <a:pt x="1435" y="1533"/>
                  </a:lnTo>
                  <a:lnTo>
                    <a:pt x="1435" y="1532"/>
                  </a:lnTo>
                  <a:lnTo>
                    <a:pt x="1437" y="1530"/>
                  </a:lnTo>
                  <a:lnTo>
                    <a:pt x="1440" y="1528"/>
                  </a:lnTo>
                  <a:lnTo>
                    <a:pt x="1440" y="1523"/>
                  </a:lnTo>
                  <a:lnTo>
                    <a:pt x="1424" y="1523"/>
                  </a:lnTo>
                  <a:close/>
                  <a:moveTo>
                    <a:pt x="1527" y="1499"/>
                  </a:moveTo>
                  <a:lnTo>
                    <a:pt x="1524" y="1507"/>
                  </a:lnTo>
                  <a:lnTo>
                    <a:pt x="1527" y="1512"/>
                  </a:lnTo>
                  <a:lnTo>
                    <a:pt x="1545" y="1502"/>
                  </a:lnTo>
                  <a:lnTo>
                    <a:pt x="1545" y="1499"/>
                  </a:lnTo>
                  <a:lnTo>
                    <a:pt x="1527" y="1499"/>
                  </a:lnTo>
                  <a:close/>
                  <a:moveTo>
                    <a:pt x="1432" y="1499"/>
                  </a:moveTo>
                  <a:lnTo>
                    <a:pt x="1424" y="1515"/>
                  </a:lnTo>
                  <a:lnTo>
                    <a:pt x="1448" y="1502"/>
                  </a:lnTo>
                  <a:lnTo>
                    <a:pt x="1432" y="1499"/>
                  </a:lnTo>
                  <a:close/>
                  <a:moveTo>
                    <a:pt x="1566" y="1486"/>
                  </a:moveTo>
                  <a:lnTo>
                    <a:pt x="1553" y="1507"/>
                  </a:lnTo>
                  <a:lnTo>
                    <a:pt x="1577" y="1486"/>
                  </a:lnTo>
                  <a:lnTo>
                    <a:pt x="1566" y="1486"/>
                  </a:lnTo>
                  <a:close/>
                  <a:moveTo>
                    <a:pt x="1582" y="1482"/>
                  </a:moveTo>
                  <a:lnTo>
                    <a:pt x="1582" y="1491"/>
                  </a:lnTo>
                  <a:lnTo>
                    <a:pt x="1583" y="1488"/>
                  </a:lnTo>
                  <a:lnTo>
                    <a:pt x="1584" y="1487"/>
                  </a:lnTo>
                  <a:lnTo>
                    <a:pt x="1584" y="1486"/>
                  </a:lnTo>
                  <a:lnTo>
                    <a:pt x="1584" y="1486"/>
                  </a:lnTo>
                  <a:lnTo>
                    <a:pt x="1584" y="1486"/>
                  </a:lnTo>
                  <a:lnTo>
                    <a:pt x="1583" y="1485"/>
                  </a:lnTo>
                  <a:lnTo>
                    <a:pt x="1582" y="1482"/>
                  </a:lnTo>
                  <a:close/>
                  <a:moveTo>
                    <a:pt x="1427" y="1470"/>
                  </a:moveTo>
                  <a:lnTo>
                    <a:pt x="1419" y="1486"/>
                  </a:lnTo>
                  <a:lnTo>
                    <a:pt x="1453" y="1473"/>
                  </a:lnTo>
                  <a:lnTo>
                    <a:pt x="1453" y="1470"/>
                  </a:lnTo>
                  <a:lnTo>
                    <a:pt x="1427" y="1470"/>
                  </a:lnTo>
                  <a:close/>
                  <a:moveTo>
                    <a:pt x="1669" y="1457"/>
                  </a:moveTo>
                  <a:lnTo>
                    <a:pt x="1655" y="1465"/>
                  </a:lnTo>
                  <a:lnTo>
                    <a:pt x="1640" y="1470"/>
                  </a:lnTo>
                  <a:lnTo>
                    <a:pt x="1626" y="1471"/>
                  </a:lnTo>
                  <a:lnTo>
                    <a:pt x="1615" y="1471"/>
                  </a:lnTo>
                  <a:lnTo>
                    <a:pt x="1606" y="1470"/>
                  </a:lnTo>
                  <a:lnTo>
                    <a:pt x="1602" y="1484"/>
                  </a:lnTo>
                  <a:lnTo>
                    <a:pt x="1595" y="1493"/>
                  </a:lnTo>
                  <a:lnTo>
                    <a:pt x="1587" y="1501"/>
                  </a:lnTo>
                  <a:lnTo>
                    <a:pt x="1577" y="1512"/>
                  </a:lnTo>
                  <a:lnTo>
                    <a:pt x="1585" y="1508"/>
                  </a:lnTo>
                  <a:lnTo>
                    <a:pt x="1597" y="1503"/>
                  </a:lnTo>
                  <a:lnTo>
                    <a:pt x="1611" y="1497"/>
                  </a:lnTo>
                  <a:lnTo>
                    <a:pt x="1625" y="1488"/>
                  </a:lnTo>
                  <a:lnTo>
                    <a:pt x="1639" y="1482"/>
                  </a:lnTo>
                  <a:lnTo>
                    <a:pt x="1652" y="1473"/>
                  </a:lnTo>
                  <a:lnTo>
                    <a:pt x="1662" y="1467"/>
                  </a:lnTo>
                  <a:lnTo>
                    <a:pt x="1668" y="1461"/>
                  </a:lnTo>
                  <a:lnTo>
                    <a:pt x="1669" y="1457"/>
                  </a:lnTo>
                  <a:close/>
                  <a:moveTo>
                    <a:pt x="1711" y="1437"/>
                  </a:moveTo>
                  <a:lnTo>
                    <a:pt x="1706" y="1445"/>
                  </a:lnTo>
                  <a:lnTo>
                    <a:pt x="1709" y="1443"/>
                  </a:lnTo>
                  <a:lnTo>
                    <a:pt x="1711" y="1442"/>
                  </a:lnTo>
                  <a:lnTo>
                    <a:pt x="1712" y="1442"/>
                  </a:lnTo>
                  <a:lnTo>
                    <a:pt x="1712" y="1442"/>
                  </a:lnTo>
                  <a:lnTo>
                    <a:pt x="1712" y="1442"/>
                  </a:lnTo>
                  <a:lnTo>
                    <a:pt x="1712" y="1441"/>
                  </a:lnTo>
                  <a:lnTo>
                    <a:pt x="1712" y="1439"/>
                  </a:lnTo>
                  <a:lnTo>
                    <a:pt x="1711" y="1437"/>
                  </a:lnTo>
                  <a:close/>
                  <a:moveTo>
                    <a:pt x="1569" y="1345"/>
                  </a:moveTo>
                  <a:lnTo>
                    <a:pt x="1558" y="1356"/>
                  </a:lnTo>
                  <a:lnTo>
                    <a:pt x="1546" y="1364"/>
                  </a:lnTo>
                  <a:lnTo>
                    <a:pt x="1532" y="1370"/>
                  </a:lnTo>
                  <a:lnTo>
                    <a:pt x="1519" y="1371"/>
                  </a:lnTo>
                  <a:lnTo>
                    <a:pt x="1524" y="1383"/>
                  </a:lnTo>
                  <a:lnTo>
                    <a:pt x="1540" y="1375"/>
                  </a:lnTo>
                  <a:lnTo>
                    <a:pt x="1556" y="1370"/>
                  </a:lnTo>
                  <a:lnTo>
                    <a:pt x="1572" y="1364"/>
                  </a:lnTo>
                  <a:lnTo>
                    <a:pt x="1587" y="1355"/>
                  </a:lnTo>
                  <a:lnTo>
                    <a:pt x="1566" y="1355"/>
                  </a:lnTo>
                  <a:lnTo>
                    <a:pt x="1568" y="1352"/>
                  </a:lnTo>
                  <a:lnTo>
                    <a:pt x="1569" y="1351"/>
                  </a:lnTo>
                  <a:lnTo>
                    <a:pt x="1570" y="1351"/>
                  </a:lnTo>
                  <a:lnTo>
                    <a:pt x="1570" y="1351"/>
                  </a:lnTo>
                  <a:lnTo>
                    <a:pt x="1572" y="1351"/>
                  </a:lnTo>
                  <a:lnTo>
                    <a:pt x="1570" y="1350"/>
                  </a:lnTo>
                  <a:lnTo>
                    <a:pt x="1570" y="1349"/>
                  </a:lnTo>
                  <a:lnTo>
                    <a:pt x="1569" y="1345"/>
                  </a:lnTo>
                  <a:close/>
                  <a:moveTo>
                    <a:pt x="1815" y="1321"/>
                  </a:moveTo>
                  <a:lnTo>
                    <a:pt x="1815" y="1329"/>
                  </a:lnTo>
                  <a:lnTo>
                    <a:pt x="1748" y="1371"/>
                  </a:lnTo>
                  <a:lnTo>
                    <a:pt x="1748" y="1374"/>
                  </a:lnTo>
                  <a:lnTo>
                    <a:pt x="1770" y="1367"/>
                  </a:lnTo>
                  <a:lnTo>
                    <a:pt x="1789" y="1359"/>
                  </a:lnTo>
                  <a:lnTo>
                    <a:pt x="1805" y="1349"/>
                  </a:lnTo>
                  <a:lnTo>
                    <a:pt x="1824" y="1337"/>
                  </a:lnTo>
                  <a:lnTo>
                    <a:pt x="1815" y="1321"/>
                  </a:lnTo>
                  <a:close/>
                  <a:moveTo>
                    <a:pt x="1790" y="1300"/>
                  </a:moveTo>
                  <a:lnTo>
                    <a:pt x="1777" y="1317"/>
                  </a:lnTo>
                  <a:lnTo>
                    <a:pt x="1803" y="1300"/>
                  </a:lnTo>
                  <a:lnTo>
                    <a:pt x="1790" y="1300"/>
                  </a:lnTo>
                  <a:close/>
                  <a:moveTo>
                    <a:pt x="1811" y="1292"/>
                  </a:moveTo>
                  <a:lnTo>
                    <a:pt x="1806" y="1300"/>
                  </a:lnTo>
                  <a:lnTo>
                    <a:pt x="1809" y="1298"/>
                  </a:lnTo>
                  <a:lnTo>
                    <a:pt x="1810" y="1297"/>
                  </a:lnTo>
                  <a:lnTo>
                    <a:pt x="1811" y="1297"/>
                  </a:lnTo>
                  <a:lnTo>
                    <a:pt x="1812" y="1297"/>
                  </a:lnTo>
                  <a:lnTo>
                    <a:pt x="1812" y="1297"/>
                  </a:lnTo>
                  <a:lnTo>
                    <a:pt x="1812" y="1296"/>
                  </a:lnTo>
                  <a:lnTo>
                    <a:pt x="1811" y="1295"/>
                  </a:lnTo>
                  <a:lnTo>
                    <a:pt x="1811" y="1292"/>
                  </a:lnTo>
                  <a:close/>
                  <a:moveTo>
                    <a:pt x="1877" y="1284"/>
                  </a:moveTo>
                  <a:lnTo>
                    <a:pt x="1848" y="1305"/>
                  </a:lnTo>
                  <a:lnTo>
                    <a:pt x="1848" y="1308"/>
                  </a:lnTo>
                  <a:lnTo>
                    <a:pt x="1861" y="1305"/>
                  </a:lnTo>
                  <a:lnTo>
                    <a:pt x="1870" y="1299"/>
                  </a:lnTo>
                  <a:lnTo>
                    <a:pt x="1879" y="1292"/>
                  </a:lnTo>
                  <a:lnTo>
                    <a:pt x="1886" y="1284"/>
                  </a:lnTo>
                  <a:lnTo>
                    <a:pt x="1877" y="1284"/>
                  </a:lnTo>
                  <a:close/>
                  <a:moveTo>
                    <a:pt x="1769" y="1263"/>
                  </a:moveTo>
                  <a:lnTo>
                    <a:pt x="1754" y="1275"/>
                  </a:lnTo>
                  <a:lnTo>
                    <a:pt x="1737" y="1287"/>
                  </a:lnTo>
                  <a:lnTo>
                    <a:pt x="1716" y="1297"/>
                  </a:lnTo>
                  <a:lnTo>
                    <a:pt x="1696" y="1307"/>
                  </a:lnTo>
                  <a:lnTo>
                    <a:pt x="1675" y="1319"/>
                  </a:lnTo>
                  <a:lnTo>
                    <a:pt x="1656" y="1330"/>
                  </a:lnTo>
                  <a:lnTo>
                    <a:pt x="1640" y="1345"/>
                  </a:lnTo>
                  <a:lnTo>
                    <a:pt x="1627" y="1363"/>
                  </a:lnTo>
                  <a:lnTo>
                    <a:pt x="1645" y="1358"/>
                  </a:lnTo>
                  <a:lnTo>
                    <a:pt x="1631" y="1379"/>
                  </a:lnTo>
                  <a:lnTo>
                    <a:pt x="1617" y="1394"/>
                  </a:lnTo>
                  <a:lnTo>
                    <a:pt x="1603" y="1404"/>
                  </a:lnTo>
                  <a:lnTo>
                    <a:pt x="1587" y="1413"/>
                  </a:lnTo>
                  <a:lnTo>
                    <a:pt x="1568" y="1422"/>
                  </a:lnTo>
                  <a:lnTo>
                    <a:pt x="1548" y="1433"/>
                  </a:lnTo>
                  <a:lnTo>
                    <a:pt x="1537" y="1428"/>
                  </a:lnTo>
                  <a:lnTo>
                    <a:pt x="1545" y="1424"/>
                  </a:lnTo>
                  <a:lnTo>
                    <a:pt x="1552" y="1412"/>
                  </a:lnTo>
                  <a:lnTo>
                    <a:pt x="1561" y="1402"/>
                  </a:lnTo>
                  <a:lnTo>
                    <a:pt x="1573" y="1394"/>
                  </a:lnTo>
                  <a:lnTo>
                    <a:pt x="1587" y="1386"/>
                  </a:lnTo>
                  <a:lnTo>
                    <a:pt x="1599" y="1378"/>
                  </a:lnTo>
                  <a:lnTo>
                    <a:pt x="1612" y="1368"/>
                  </a:lnTo>
                  <a:lnTo>
                    <a:pt x="1624" y="1358"/>
                  </a:lnTo>
                  <a:lnTo>
                    <a:pt x="1527" y="1412"/>
                  </a:lnTo>
                  <a:lnTo>
                    <a:pt x="1531" y="1413"/>
                  </a:lnTo>
                  <a:lnTo>
                    <a:pt x="1533" y="1415"/>
                  </a:lnTo>
                  <a:lnTo>
                    <a:pt x="1533" y="1415"/>
                  </a:lnTo>
                  <a:lnTo>
                    <a:pt x="1533" y="1416"/>
                  </a:lnTo>
                  <a:lnTo>
                    <a:pt x="1532" y="1416"/>
                  </a:lnTo>
                  <a:lnTo>
                    <a:pt x="1531" y="1417"/>
                  </a:lnTo>
                  <a:lnTo>
                    <a:pt x="1530" y="1419"/>
                  </a:lnTo>
                  <a:lnTo>
                    <a:pt x="1528" y="1422"/>
                  </a:lnTo>
                  <a:lnTo>
                    <a:pt x="1527" y="1424"/>
                  </a:lnTo>
                  <a:lnTo>
                    <a:pt x="1517" y="1425"/>
                  </a:lnTo>
                  <a:lnTo>
                    <a:pt x="1505" y="1430"/>
                  </a:lnTo>
                  <a:lnTo>
                    <a:pt x="1492" y="1437"/>
                  </a:lnTo>
                  <a:lnTo>
                    <a:pt x="1481" y="1443"/>
                  </a:lnTo>
                  <a:lnTo>
                    <a:pt x="1471" y="1452"/>
                  </a:lnTo>
                  <a:lnTo>
                    <a:pt x="1466" y="1457"/>
                  </a:lnTo>
                  <a:lnTo>
                    <a:pt x="1494" y="1448"/>
                  </a:lnTo>
                  <a:lnTo>
                    <a:pt x="1525" y="1440"/>
                  </a:lnTo>
                  <a:lnTo>
                    <a:pt x="1556" y="1437"/>
                  </a:lnTo>
                  <a:lnTo>
                    <a:pt x="1556" y="1441"/>
                  </a:lnTo>
                  <a:lnTo>
                    <a:pt x="1527" y="1449"/>
                  </a:lnTo>
                  <a:lnTo>
                    <a:pt x="1516" y="1453"/>
                  </a:lnTo>
                  <a:lnTo>
                    <a:pt x="1503" y="1460"/>
                  </a:lnTo>
                  <a:lnTo>
                    <a:pt x="1489" y="1469"/>
                  </a:lnTo>
                  <a:lnTo>
                    <a:pt x="1475" y="1479"/>
                  </a:lnTo>
                  <a:lnTo>
                    <a:pt x="1466" y="1491"/>
                  </a:lnTo>
                  <a:lnTo>
                    <a:pt x="1469" y="1499"/>
                  </a:lnTo>
                  <a:lnTo>
                    <a:pt x="1474" y="1499"/>
                  </a:lnTo>
                  <a:lnTo>
                    <a:pt x="1532" y="1465"/>
                  </a:lnTo>
                  <a:lnTo>
                    <a:pt x="1516" y="1482"/>
                  </a:lnTo>
                  <a:lnTo>
                    <a:pt x="1506" y="1495"/>
                  </a:lnTo>
                  <a:lnTo>
                    <a:pt x="1498" y="1503"/>
                  </a:lnTo>
                  <a:lnTo>
                    <a:pt x="1489" y="1509"/>
                  </a:lnTo>
                  <a:lnTo>
                    <a:pt x="1480" y="1516"/>
                  </a:lnTo>
                  <a:lnTo>
                    <a:pt x="1469" y="1528"/>
                  </a:lnTo>
                  <a:lnTo>
                    <a:pt x="1461" y="1557"/>
                  </a:lnTo>
                  <a:lnTo>
                    <a:pt x="1466" y="1557"/>
                  </a:lnTo>
                  <a:lnTo>
                    <a:pt x="1473" y="1545"/>
                  </a:lnTo>
                  <a:lnTo>
                    <a:pt x="1482" y="1538"/>
                  </a:lnTo>
                  <a:lnTo>
                    <a:pt x="1490" y="1535"/>
                  </a:lnTo>
                  <a:lnTo>
                    <a:pt x="1499" y="1532"/>
                  </a:lnTo>
                  <a:lnTo>
                    <a:pt x="1510" y="1529"/>
                  </a:lnTo>
                  <a:lnTo>
                    <a:pt x="1519" y="1523"/>
                  </a:lnTo>
                  <a:lnTo>
                    <a:pt x="1516" y="1512"/>
                  </a:lnTo>
                  <a:lnTo>
                    <a:pt x="1511" y="1513"/>
                  </a:lnTo>
                  <a:lnTo>
                    <a:pt x="1509" y="1513"/>
                  </a:lnTo>
                  <a:lnTo>
                    <a:pt x="1506" y="1514"/>
                  </a:lnTo>
                  <a:lnTo>
                    <a:pt x="1505" y="1515"/>
                  </a:lnTo>
                  <a:lnTo>
                    <a:pt x="1504" y="1515"/>
                  </a:lnTo>
                  <a:lnTo>
                    <a:pt x="1503" y="1515"/>
                  </a:lnTo>
                  <a:lnTo>
                    <a:pt x="1502" y="1515"/>
                  </a:lnTo>
                  <a:lnTo>
                    <a:pt x="1498" y="1515"/>
                  </a:lnTo>
                  <a:lnTo>
                    <a:pt x="1516" y="1500"/>
                  </a:lnTo>
                  <a:lnTo>
                    <a:pt x="1535" y="1486"/>
                  </a:lnTo>
                  <a:lnTo>
                    <a:pt x="1559" y="1475"/>
                  </a:lnTo>
                  <a:lnTo>
                    <a:pt x="1583" y="1463"/>
                  </a:lnTo>
                  <a:lnTo>
                    <a:pt x="1609" y="1452"/>
                  </a:lnTo>
                  <a:lnTo>
                    <a:pt x="1634" y="1440"/>
                  </a:lnTo>
                  <a:lnTo>
                    <a:pt x="1659" y="1428"/>
                  </a:lnTo>
                  <a:lnTo>
                    <a:pt x="1682" y="1417"/>
                  </a:lnTo>
                  <a:lnTo>
                    <a:pt x="1704" y="1403"/>
                  </a:lnTo>
                  <a:lnTo>
                    <a:pt x="1723" y="1387"/>
                  </a:lnTo>
                  <a:lnTo>
                    <a:pt x="1738" y="1370"/>
                  </a:lnTo>
                  <a:lnTo>
                    <a:pt x="1748" y="1350"/>
                  </a:lnTo>
                  <a:lnTo>
                    <a:pt x="1731" y="1355"/>
                  </a:lnTo>
                  <a:lnTo>
                    <a:pt x="1712" y="1358"/>
                  </a:lnTo>
                  <a:lnTo>
                    <a:pt x="1695" y="1364"/>
                  </a:lnTo>
                  <a:lnTo>
                    <a:pt x="1679" y="1370"/>
                  </a:lnTo>
                  <a:lnTo>
                    <a:pt x="1666" y="1379"/>
                  </a:lnTo>
                  <a:lnTo>
                    <a:pt x="1690" y="1379"/>
                  </a:lnTo>
                  <a:lnTo>
                    <a:pt x="1686" y="1387"/>
                  </a:lnTo>
                  <a:lnTo>
                    <a:pt x="1598" y="1428"/>
                  </a:lnTo>
                  <a:lnTo>
                    <a:pt x="1610" y="1410"/>
                  </a:lnTo>
                  <a:lnTo>
                    <a:pt x="1625" y="1395"/>
                  </a:lnTo>
                  <a:lnTo>
                    <a:pt x="1641" y="1383"/>
                  </a:lnTo>
                  <a:lnTo>
                    <a:pt x="1659" y="1374"/>
                  </a:lnTo>
                  <a:lnTo>
                    <a:pt x="1677" y="1367"/>
                  </a:lnTo>
                  <a:lnTo>
                    <a:pt x="1697" y="1359"/>
                  </a:lnTo>
                  <a:lnTo>
                    <a:pt x="1717" y="1352"/>
                  </a:lnTo>
                  <a:lnTo>
                    <a:pt x="1737" y="1343"/>
                  </a:lnTo>
                  <a:lnTo>
                    <a:pt x="1755" y="1332"/>
                  </a:lnTo>
                  <a:lnTo>
                    <a:pt x="1774" y="1317"/>
                  </a:lnTo>
                  <a:lnTo>
                    <a:pt x="1761" y="1320"/>
                  </a:lnTo>
                  <a:lnTo>
                    <a:pt x="1747" y="1326"/>
                  </a:lnTo>
                  <a:lnTo>
                    <a:pt x="1732" y="1332"/>
                  </a:lnTo>
                  <a:lnTo>
                    <a:pt x="1718" y="1337"/>
                  </a:lnTo>
                  <a:lnTo>
                    <a:pt x="1705" y="1342"/>
                  </a:lnTo>
                  <a:lnTo>
                    <a:pt x="1695" y="1344"/>
                  </a:lnTo>
                  <a:lnTo>
                    <a:pt x="1686" y="1342"/>
                  </a:lnTo>
                  <a:lnTo>
                    <a:pt x="1686" y="1337"/>
                  </a:lnTo>
                  <a:lnTo>
                    <a:pt x="1798" y="1267"/>
                  </a:lnTo>
                  <a:lnTo>
                    <a:pt x="1798" y="1263"/>
                  </a:lnTo>
                  <a:lnTo>
                    <a:pt x="1789" y="1265"/>
                  </a:lnTo>
                  <a:lnTo>
                    <a:pt x="1783" y="1267"/>
                  </a:lnTo>
                  <a:lnTo>
                    <a:pt x="1779" y="1268"/>
                  </a:lnTo>
                  <a:lnTo>
                    <a:pt x="1775" y="1267"/>
                  </a:lnTo>
                  <a:lnTo>
                    <a:pt x="1769" y="1263"/>
                  </a:lnTo>
                  <a:close/>
                  <a:moveTo>
                    <a:pt x="1682" y="1255"/>
                  </a:moveTo>
                  <a:lnTo>
                    <a:pt x="1682" y="1275"/>
                  </a:lnTo>
                  <a:lnTo>
                    <a:pt x="1665" y="1280"/>
                  </a:lnTo>
                  <a:lnTo>
                    <a:pt x="1651" y="1284"/>
                  </a:lnTo>
                  <a:lnTo>
                    <a:pt x="1638" y="1289"/>
                  </a:lnTo>
                  <a:lnTo>
                    <a:pt x="1625" y="1295"/>
                  </a:lnTo>
                  <a:lnTo>
                    <a:pt x="1610" y="1302"/>
                  </a:lnTo>
                  <a:lnTo>
                    <a:pt x="1590" y="1308"/>
                  </a:lnTo>
                  <a:lnTo>
                    <a:pt x="1598" y="1317"/>
                  </a:lnTo>
                  <a:lnTo>
                    <a:pt x="1606" y="1314"/>
                  </a:lnTo>
                  <a:lnTo>
                    <a:pt x="1612" y="1313"/>
                  </a:lnTo>
                  <a:lnTo>
                    <a:pt x="1616" y="1314"/>
                  </a:lnTo>
                  <a:lnTo>
                    <a:pt x="1619" y="1318"/>
                  </a:lnTo>
                  <a:lnTo>
                    <a:pt x="1624" y="1325"/>
                  </a:lnTo>
                  <a:lnTo>
                    <a:pt x="1590" y="1350"/>
                  </a:lnTo>
                  <a:lnTo>
                    <a:pt x="1606" y="1358"/>
                  </a:lnTo>
                  <a:lnTo>
                    <a:pt x="1616" y="1347"/>
                  </a:lnTo>
                  <a:lnTo>
                    <a:pt x="1627" y="1336"/>
                  </a:lnTo>
                  <a:lnTo>
                    <a:pt x="1640" y="1329"/>
                  </a:lnTo>
                  <a:lnTo>
                    <a:pt x="1655" y="1322"/>
                  </a:lnTo>
                  <a:lnTo>
                    <a:pt x="1669" y="1315"/>
                  </a:lnTo>
                  <a:lnTo>
                    <a:pt x="1684" y="1308"/>
                  </a:lnTo>
                  <a:lnTo>
                    <a:pt x="1697" y="1300"/>
                  </a:lnTo>
                  <a:lnTo>
                    <a:pt x="1709" y="1291"/>
                  </a:lnTo>
                  <a:lnTo>
                    <a:pt x="1718" y="1278"/>
                  </a:lnTo>
                  <a:lnTo>
                    <a:pt x="1724" y="1263"/>
                  </a:lnTo>
                  <a:lnTo>
                    <a:pt x="1695" y="1272"/>
                  </a:lnTo>
                  <a:lnTo>
                    <a:pt x="1696" y="1268"/>
                  </a:lnTo>
                  <a:lnTo>
                    <a:pt x="1697" y="1265"/>
                  </a:lnTo>
                  <a:lnTo>
                    <a:pt x="1697" y="1263"/>
                  </a:lnTo>
                  <a:lnTo>
                    <a:pt x="1698" y="1262"/>
                  </a:lnTo>
                  <a:lnTo>
                    <a:pt x="1698" y="1262"/>
                  </a:lnTo>
                  <a:lnTo>
                    <a:pt x="1699" y="1262"/>
                  </a:lnTo>
                  <a:lnTo>
                    <a:pt x="1698" y="1261"/>
                  </a:lnTo>
                  <a:lnTo>
                    <a:pt x="1698" y="1260"/>
                  </a:lnTo>
                  <a:lnTo>
                    <a:pt x="1696" y="1258"/>
                  </a:lnTo>
                  <a:lnTo>
                    <a:pt x="1695" y="1255"/>
                  </a:lnTo>
                  <a:lnTo>
                    <a:pt x="1692" y="1257"/>
                  </a:lnTo>
                  <a:lnTo>
                    <a:pt x="1691" y="1259"/>
                  </a:lnTo>
                  <a:lnTo>
                    <a:pt x="1690" y="1259"/>
                  </a:lnTo>
                  <a:lnTo>
                    <a:pt x="1690" y="1259"/>
                  </a:lnTo>
                  <a:lnTo>
                    <a:pt x="1689" y="1259"/>
                  </a:lnTo>
                  <a:lnTo>
                    <a:pt x="1688" y="1258"/>
                  </a:lnTo>
                  <a:lnTo>
                    <a:pt x="1686" y="1257"/>
                  </a:lnTo>
                  <a:lnTo>
                    <a:pt x="1682" y="1255"/>
                  </a:lnTo>
                  <a:close/>
                  <a:moveTo>
                    <a:pt x="1815" y="1235"/>
                  </a:moveTo>
                  <a:lnTo>
                    <a:pt x="1806" y="1246"/>
                  </a:lnTo>
                  <a:lnTo>
                    <a:pt x="1819" y="1235"/>
                  </a:lnTo>
                  <a:lnTo>
                    <a:pt x="1815" y="1235"/>
                  </a:lnTo>
                  <a:close/>
                  <a:moveTo>
                    <a:pt x="1853" y="1217"/>
                  </a:moveTo>
                  <a:lnTo>
                    <a:pt x="1832" y="1235"/>
                  </a:lnTo>
                  <a:lnTo>
                    <a:pt x="1861" y="1217"/>
                  </a:lnTo>
                  <a:lnTo>
                    <a:pt x="1853" y="1217"/>
                  </a:lnTo>
                  <a:close/>
                  <a:moveTo>
                    <a:pt x="1756" y="1217"/>
                  </a:moveTo>
                  <a:lnTo>
                    <a:pt x="1753" y="1227"/>
                  </a:lnTo>
                  <a:lnTo>
                    <a:pt x="1765" y="1227"/>
                  </a:lnTo>
                  <a:lnTo>
                    <a:pt x="1756" y="1217"/>
                  </a:lnTo>
                  <a:close/>
                  <a:moveTo>
                    <a:pt x="2294" y="970"/>
                  </a:moveTo>
                  <a:lnTo>
                    <a:pt x="2290" y="978"/>
                  </a:lnTo>
                  <a:lnTo>
                    <a:pt x="2299" y="970"/>
                  </a:lnTo>
                  <a:lnTo>
                    <a:pt x="2294" y="970"/>
                  </a:lnTo>
                  <a:close/>
                  <a:moveTo>
                    <a:pt x="2273" y="929"/>
                  </a:moveTo>
                  <a:lnTo>
                    <a:pt x="2269" y="950"/>
                  </a:lnTo>
                  <a:lnTo>
                    <a:pt x="2273" y="950"/>
                  </a:lnTo>
                  <a:lnTo>
                    <a:pt x="2278" y="929"/>
                  </a:lnTo>
                  <a:lnTo>
                    <a:pt x="2273" y="929"/>
                  </a:lnTo>
                  <a:close/>
                  <a:moveTo>
                    <a:pt x="1419" y="916"/>
                  </a:moveTo>
                  <a:lnTo>
                    <a:pt x="1421" y="918"/>
                  </a:lnTo>
                  <a:lnTo>
                    <a:pt x="1423" y="920"/>
                  </a:lnTo>
                  <a:lnTo>
                    <a:pt x="1423" y="921"/>
                  </a:lnTo>
                  <a:lnTo>
                    <a:pt x="1423" y="921"/>
                  </a:lnTo>
                  <a:lnTo>
                    <a:pt x="1424" y="922"/>
                  </a:lnTo>
                  <a:lnTo>
                    <a:pt x="1424" y="922"/>
                  </a:lnTo>
                  <a:lnTo>
                    <a:pt x="1425" y="923"/>
                  </a:lnTo>
                  <a:lnTo>
                    <a:pt x="1427" y="924"/>
                  </a:lnTo>
                  <a:lnTo>
                    <a:pt x="1419" y="916"/>
                  </a:lnTo>
                  <a:close/>
                  <a:moveTo>
                    <a:pt x="1524" y="655"/>
                  </a:moveTo>
                  <a:lnTo>
                    <a:pt x="1524" y="665"/>
                  </a:lnTo>
                  <a:lnTo>
                    <a:pt x="1525" y="662"/>
                  </a:lnTo>
                  <a:lnTo>
                    <a:pt x="1526" y="661"/>
                  </a:lnTo>
                  <a:lnTo>
                    <a:pt x="1526" y="660"/>
                  </a:lnTo>
                  <a:lnTo>
                    <a:pt x="1526" y="660"/>
                  </a:lnTo>
                  <a:lnTo>
                    <a:pt x="1526" y="660"/>
                  </a:lnTo>
                  <a:lnTo>
                    <a:pt x="1525" y="659"/>
                  </a:lnTo>
                  <a:lnTo>
                    <a:pt x="1524" y="655"/>
                  </a:lnTo>
                  <a:close/>
                  <a:moveTo>
                    <a:pt x="1469" y="516"/>
                  </a:moveTo>
                  <a:lnTo>
                    <a:pt x="1468" y="523"/>
                  </a:lnTo>
                  <a:lnTo>
                    <a:pt x="1466" y="525"/>
                  </a:lnTo>
                  <a:lnTo>
                    <a:pt x="1465" y="527"/>
                  </a:lnTo>
                  <a:lnTo>
                    <a:pt x="1465" y="528"/>
                  </a:lnTo>
                  <a:lnTo>
                    <a:pt x="1466" y="531"/>
                  </a:lnTo>
                  <a:lnTo>
                    <a:pt x="1469" y="536"/>
                  </a:lnTo>
                  <a:lnTo>
                    <a:pt x="1469" y="528"/>
                  </a:lnTo>
                  <a:lnTo>
                    <a:pt x="1473" y="526"/>
                  </a:lnTo>
                  <a:lnTo>
                    <a:pt x="1475" y="525"/>
                  </a:lnTo>
                  <a:lnTo>
                    <a:pt x="1477" y="525"/>
                  </a:lnTo>
                  <a:lnTo>
                    <a:pt x="1478" y="525"/>
                  </a:lnTo>
                  <a:lnTo>
                    <a:pt x="1478" y="525"/>
                  </a:lnTo>
                  <a:lnTo>
                    <a:pt x="1478" y="524"/>
                  </a:lnTo>
                  <a:lnTo>
                    <a:pt x="1478" y="524"/>
                  </a:lnTo>
                  <a:lnTo>
                    <a:pt x="1478" y="523"/>
                  </a:lnTo>
                  <a:lnTo>
                    <a:pt x="1480" y="521"/>
                  </a:lnTo>
                  <a:lnTo>
                    <a:pt x="1481" y="519"/>
                  </a:lnTo>
                  <a:lnTo>
                    <a:pt x="1482" y="516"/>
                  </a:lnTo>
                  <a:lnTo>
                    <a:pt x="1469" y="516"/>
                  </a:lnTo>
                  <a:close/>
                  <a:moveTo>
                    <a:pt x="1511" y="498"/>
                  </a:moveTo>
                  <a:lnTo>
                    <a:pt x="1513" y="502"/>
                  </a:lnTo>
                  <a:lnTo>
                    <a:pt x="1513" y="503"/>
                  </a:lnTo>
                  <a:lnTo>
                    <a:pt x="1515" y="503"/>
                  </a:lnTo>
                  <a:lnTo>
                    <a:pt x="1515" y="504"/>
                  </a:lnTo>
                  <a:lnTo>
                    <a:pt x="1515" y="504"/>
                  </a:lnTo>
                  <a:lnTo>
                    <a:pt x="1516" y="504"/>
                  </a:lnTo>
                  <a:lnTo>
                    <a:pt x="1517" y="505"/>
                  </a:lnTo>
                  <a:lnTo>
                    <a:pt x="1519" y="508"/>
                  </a:lnTo>
                  <a:lnTo>
                    <a:pt x="1511" y="498"/>
                  </a:lnTo>
                  <a:close/>
                  <a:moveTo>
                    <a:pt x="1632" y="482"/>
                  </a:moveTo>
                  <a:lnTo>
                    <a:pt x="1624" y="495"/>
                  </a:lnTo>
                  <a:lnTo>
                    <a:pt x="1626" y="493"/>
                  </a:lnTo>
                  <a:lnTo>
                    <a:pt x="1629" y="491"/>
                  </a:lnTo>
                  <a:lnTo>
                    <a:pt x="1631" y="491"/>
                  </a:lnTo>
                  <a:lnTo>
                    <a:pt x="1632" y="490"/>
                  </a:lnTo>
                  <a:lnTo>
                    <a:pt x="1633" y="489"/>
                  </a:lnTo>
                  <a:lnTo>
                    <a:pt x="1634" y="489"/>
                  </a:lnTo>
                  <a:lnTo>
                    <a:pt x="1634" y="487"/>
                  </a:lnTo>
                  <a:lnTo>
                    <a:pt x="1633" y="486"/>
                  </a:lnTo>
                  <a:lnTo>
                    <a:pt x="1632" y="482"/>
                  </a:lnTo>
                  <a:close/>
                  <a:moveTo>
                    <a:pt x="1611" y="404"/>
                  </a:moveTo>
                  <a:lnTo>
                    <a:pt x="1602" y="416"/>
                  </a:lnTo>
                  <a:lnTo>
                    <a:pt x="1594" y="428"/>
                  </a:lnTo>
                  <a:lnTo>
                    <a:pt x="1583" y="441"/>
                  </a:lnTo>
                  <a:lnTo>
                    <a:pt x="1569" y="453"/>
                  </a:lnTo>
                  <a:lnTo>
                    <a:pt x="1566" y="445"/>
                  </a:lnTo>
                  <a:lnTo>
                    <a:pt x="1566" y="441"/>
                  </a:lnTo>
                  <a:lnTo>
                    <a:pt x="1567" y="438"/>
                  </a:lnTo>
                  <a:lnTo>
                    <a:pt x="1567" y="436"/>
                  </a:lnTo>
                  <a:lnTo>
                    <a:pt x="1568" y="435"/>
                  </a:lnTo>
                  <a:lnTo>
                    <a:pt x="1568" y="435"/>
                  </a:lnTo>
                  <a:lnTo>
                    <a:pt x="1568" y="434"/>
                  </a:lnTo>
                  <a:lnTo>
                    <a:pt x="1567" y="434"/>
                  </a:lnTo>
                  <a:lnTo>
                    <a:pt x="1566" y="433"/>
                  </a:lnTo>
                  <a:lnTo>
                    <a:pt x="1563" y="433"/>
                  </a:lnTo>
                  <a:lnTo>
                    <a:pt x="1561" y="430"/>
                  </a:lnTo>
                  <a:lnTo>
                    <a:pt x="1556" y="429"/>
                  </a:lnTo>
                  <a:lnTo>
                    <a:pt x="1556" y="441"/>
                  </a:lnTo>
                  <a:lnTo>
                    <a:pt x="1555" y="449"/>
                  </a:lnTo>
                  <a:lnTo>
                    <a:pt x="1553" y="456"/>
                  </a:lnTo>
                  <a:lnTo>
                    <a:pt x="1548" y="461"/>
                  </a:lnTo>
                  <a:lnTo>
                    <a:pt x="1547" y="452"/>
                  </a:lnTo>
                  <a:lnTo>
                    <a:pt x="1545" y="446"/>
                  </a:lnTo>
                  <a:lnTo>
                    <a:pt x="1541" y="442"/>
                  </a:lnTo>
                  <a:lnTo>
                    <a:pt x="1537" y="437"/>
                  </a:lnTo>
                  <a:lnTo>
                    <a:pt x="1537" y="449"/>
                  </a:lnTo>
                  <a:lnTo>
                    <a:pt x="1540" y="458"/>
                  </a:lnTo>
                  <a:lnTo>
                    <a:pt x="1539" y="467"/>
                  </a:lnTo>
                  <a:lnTo>
                    <a:pt x="1533" y="475"/>
                  </a:lnTo>
                  <a:lnTo>
                    <a:pt x="1524" y="482"/>
                  </a:lnTo>
                  <a:lnTo>
                    <a:pt x="1532" y="498"/>
                  </a:lnTo>
                  <a:lnTo>
                    <a:pt x="1540" y="483"/>
                  </a:lnTo>
                  <a:lnTo>
                    <a:pt x="1553" y="470"/>
                  </a:lnTo>
                  <a:lnTo>
                    <a:pt x="1569" y="456"/>
                  </a:lnTo>
                  <a:lnTo>
                    <a:pt x="1587" y="444"/>
                  </a:lnTo>
                  <a:lnTo>
                    <a:pt x="1604" y="433"/>
                  </a:lnTo>
                  <a:lnTo>
                    <a:pt x="1622" y="422"/>
                  </a:lnTo>
                  <a:lnTo>
                    <a:pt x="1635" y="412"/>
                  </a:lnTo>
                  <a:lnTo>
                    <a:pt x="1611" y="404"/>
                  </a:lnTo>
                  <a:close/>
                  <a:moveTo>
                    <a:pt x="1635" y="388"/>
                  </a:moveTo>
                  <a:lnTo>
                    <a:pt x="1624" y="400"/>
                  </a:lnTo>
                  <a:lnTo>
                    <a:pt x="1626" y="399"/>
                  </a:lnTo>
                  <a:lnTo>
                    <a:pt x="1629" y="398"/>
                  </a:lnTo>
                  <a:lnTo>
                    <a:pt x="1632" y="397"/>
                  </a:lnTo>
                  <a:lnTo>
                    <a:pt x="1634" y="395"/>
                  </a:lnTo>
                  <a:lnTo>
                    <a:pt x="1637" y="393"/>
                  </a:lnTo>
                  <a:lnTo>
                    <a:pt x="1639" y="392"/>
                  </a:lnTo>
                  <a:lnTo>
                    <a:pt x="1639" y="390"/>
                  </a:lnTo>
                  <a:lnTo>
                    <a:pt x="1639" y="389"/>
                  </a:lnTo>
                  <a:lnTo>
                    <a:pt x="1635" y="388"/>
                  </a:lnTo>
                  <a:close/>
                  <a:moveTo>
                    <a:pt x="2102" y="383"/>
                  </a:moveTo>
                  <a:lnTo>
                    <a:pt x="2090" y="396"/>
                  </a:lnTo>
                  <a:lnTo>
                    <a:pt x="2098" y="404"/>
                  </a:lnTo>
                  <a:lnTo>
                    <a:pt x="2102" y="383"/>
                  </a:lnTo>
                  <a:close/>
                  <a:moveTo>
                    <a:pt x="1595" y="383"/>
                  </a:moveTo>
                  <a:lnTo>
                    <a:pt x="1595" y="400"/>
                  </a:lnTo>
                  <a:lnTo>
                    <a:pt x="1603" y="383"/>
                  </a:lnTo>
                  <a:lnTo>
                    <a:pt x="1595" y="383"/>
                  </a:lnTo>
                  <a:close/>
                  <a:moveTo>
                    <a:pt x="1753" y="367"/>
                  </a:moveTo>
                  <a:lnTo>
                    <a:pt x="1753" y="375"/>
                  </a:lnTo>
                  <a:lnTo>
                    <a:pt x="1754" y="373"/>
                  </a:lnTo>
                  <a:lnTo>
                    <a:pt x="1755" y="371"/>
                  </a:lnTo>
                  <a:lnTo>
                    <a:pt x="1755" y="371"/>
                  </a:lnTo>
                  <a:lnTo>
                    <a:pt x="1755" y="370"/>
                  </a:lnTo>
                  <a:lnTo>
                    <a:pt x="1755" y="370"/>
                  </a:lnTo>
                  <a:lnTo>
                    <a:pt x="1754" y="369"/>
                  </a:lnTo>
                  <a:lnTo>
                    <a:pt x="1753" y="367"/>
                  </a:lnTo>
                  <a:close/>
                  <a:moveTo>
                    <a:pt x="1819" y="359"/>
                  </a:moveTo>
                  <a:lnTo>
                    <a:pt x="1816" y="365"/>
                  </a:lnTo>
                  <a:lnTo>
                    <a:pt x="1815" y="368"/>
                  </a:lnTo>
                  <a:lnTo>
                    <a:pt x="1813" y="370"/>
                  </a:lnTo>
                  <a:lnTo>
                    <a:pt x="1815" y="375"/>
                  </a:lnTo>
                  <a:lnTo>
                    <a:pt x="1815" y="383"/>
                  </a:lnTo>
                  <a:lnTo>
                    <a:pt x="1806" y="382"/>
                  </a:lnTo>
                  <a:lnTo>
                    <a:pt x="1801" y="382"/>
                  </a:lnTo>
                  <a:lnTo>
                    <a:pt x="1796" y="382"/>
                  </a:lnTo>
                  <a:lnTo>
                    <a:pt x="1791" y="383"/>
                  </a:lnTo>
                  <a:lnTo>
                    <a:pt x="1786" y="388"/>
                  </a:lnTo>
                  <a:lnTo>
                    <a:pt x="1794" y="388"/>
                  </a:lnTo>
                  <a:lnTo>
                    <a:pt x="1798" y="391"/>
                  </a:lnTo>
                  <a:lnTo>
                    <a:pt x="1801" y="393"/>
                  </a:lnTo>
                  <a:lnTo>
                    <a:pt x="1803" y="395"/>
                  </a:lnTo>
                  <a:lnTo>
                    <a:pt x="1808" y="395"/>
                  </a:lnTo>
                  <a:lnTo>
                    <a:pt x="1815" y="396"/>
                  </a:lnTo>
                  <a:lnTo>
                    <a:pt x="1865" y="367"/>
                  </a:lnTo>
                  <a:lnTo>
                    <a:pt x="1848" y="359"/>
                  </a:lnTo>
                  <a:lnTo>
                    <a:pt x="1844" y="365"/>
                  </a:lnTo>
                  <a:lnTo>
                    <a:pt x="1840" y="368"/>
                  </a:lnTo>
                  <a:lnTo>
                    <a:pt x="1838" y="367"/>
                  </a:lnTo>
                  <a:lnTo>
                    <a:pt x="1834" y="366"/>
                  </a:lnTo>
                  <a:lnTo>
                    <a:pt x="1829" y="362"/>
                  </a:lnTo>
                  <a:lnTo>
                    <a:pt x="1819" y="359"/>
                  </a:lnTo>
                  <a:close/>
                  <a:moveTo>
                    <a:pt x="1769" y="359"/>
                  </a:moveTo>
                  <a:lnTo>
                    <a:pt x="1774" y="367"/>
                  </a:lnTo>
                  <a:lnTo>
                    <a:pt x="1773" y="366"/>
                  </a:lnTo>
                  <a:lnTo>
                    <a:pt x="1773" y="365"/>
                  </a:lnTo>
                  <a:lnTo>
                    <a:pt x="1774" y="363"/>
                  </a:lnTo>
                  <a:lnTo>
                    <a:pt x="1774" y="363"/>
                  </a:lnTo>
                  <a:lnTo>
                    <a:pt x="1774" y="362"/>
                  </a:lnTo>
                  <a:lnTo>
                    <a:pt x="1773" y="361"/>
                  </a:lnTo>
                  <a:lnTo>
                    <a:pt x="1772" y="360"/>
                  </a:lnTo>
                  <a:lnTo>
                    <a:pt x="1769" y="359"/>
                  </a:lnTo>
                  <a:close/>
                  <a:moveTo>
                    <a:pt x="1936" y="346"/>
                  </a:moveTo>
                  <a:lnTo>
                    <a:pt x="1925" y="360"/>
                  </a:lnTo>
                  <a:lnTo>
                    <a:pt x="1909" y="374"/>
                  </a:lnTo>
                  <a:lnTo>
                    <a:pt x="1888" y="389"/>
                  </a:lnTo>
                  <a:lnTo>
                    <a:pt x="1863" y="403"/>
                  </a:lnTo>
                  <a:lnTo>
                    <a:pt x="1838" y="415"/>
                  </a:lnTo>
                  <a:lnTo>
                    <a:pt x="1812" y="428"/>
                  </a:lnTo>
                  <a:lnTo>
                    <a:pt x="1788" y="438"/>
                  </a:lnTo>
                  <a:lnTo>
                    <a:pt x="1766" y="446"/>
                  </a:lnTo>
                  <a:lnTo>
                    <a:pt x="1748" y="453"/>
                  </a:lnTo>
                  <a:lnTo>
                    <a:pt x="1748" y="450"/>
                  </a:lnTo>
                  <a:lnTo>
                    <a:pt x="1748" y="446"/>
                  </a:lnTo>
                  <a:lnTo>
                    <a:pt x="1748" y="445"/>
                  </a:lnTo>
                  <a:lnTo>
                    <a:pt x="1747" y="445"/>
                  </a:lnTo>
                  <a:lnTo>
                    <a:pt x="1747" y="445"/>
                  </a:lnTo>
                  <a:lnTo>
                    <a:pt x="1745" y="445"/>
                  </a:lnTo>
                  <a:lnTo>
                    <a:pt x="1744" y="445"/>
                  </a:lnTo>
                  <a:lnTo>
                    <a:pt x="1740" y="445"/>
                  </a:lnTo>
                  <a:lnTo>
                    <a:pt x="1736" y="445"/>
                  </a:lnTo>
                  <a:lnTo>
                    <a:pt x="1724" y="457"/>
                  </a:lnTo>
                  <a:lnTo>
                    <a:pt x="1709" y="465"/>
                  </a:lnTo>
                  <a:lnTo>
                    <a:pt x="1694" y="472"/>
                  </a:lnTo>
                  <a:lnTo>
                    <a:pt x="1676" y="479"/>
                  </a:lnTo>
                  <a:lnTo>
                    <a:pt x="1656" y="490"/>
                  </a:lnTo>
                  <a:lnTo>
                    <a:pt x="1640" y="524"/>
                  </a:lnTo>
                  <a:lnTo>
                    <a:pt x="1620" y="538"/>
                  </a:lnTo>
                  <a:lnTo>
                    <a:pt x="1603" y="549"/>
                  </a:lnTo>
                  <a:lnTo>
                    <a:pt x="1588" y="560"/>
                  </a:lnTo>
                  <a:lnTo>
                    <a:pt x="1573" y="572"/>
                  </a:lnTo>
                  <a:lnTo>
                    <a:pt x="1559" y="588"/>
                  </a:lnTo>
                  <a:lnTo>
                    <a:pt x="1546" y="608"/>
                  </a:lnTo>
                  <a:lnTo>
                    <a:pt x="1532" y="636"/>
                  </a:lnTo>
                  <a:lnTo>
                    <a:pt x="1548" y="636"/>
                  </a:lnTo>
                  <a:lnTo>
                    <a:pt x="1551" y="624"/>
                  </a:lnTo>
                  <a:lnTo>
                    <a:pt x="1553" y="617"/>
                  </a:lnTo>
                  <a:lnTo>
                    <a:pt x="1555" y="615"/>
                  </a:lnTo>
                  <a:lnTo>
                    <a:pt x="1559" y="614"/>
                  </a:lnTo>
                  <a:lnTo>
                    <a:pt x="1562" y="615"/>
                  </a:lnTo>
                  <a:lnTo>
                    <a:pt x="1568" y="614"/>
                  </a:lnTo>
                  <a:lnTo>
                    <a:pt x="1574" y="610"/>
                  </a:lnTo>
                  <a:lnTo>
                    <a:pt x="1574" y="586"/>
                  </a:lnTo>
                  <a:lnTo>
                    <a:pt x="1595" y="583"/>
                  </a:lnTo>
                  <a:lnTo>
                    <a:pt x="1615" y="575"/>
                  </a:lnTo>
                  <a:lnTo>
                    <a:pt x="1632" y="563"/>
                  </a:lnTo>
                  <a:lnTo>
                    <a:pt x="1648" y="549"/>
                  </a:lnTo>
                  <a:lnTo>
                    <a:pt x="1663" y="534"/>
                  </a:lnTo>
                  <a:lnTo>
                    <a:pt x="1677" y="520"/>
                  </a:lnTo>
                  <a:lnTo>
                    <a:pt x="1690" y="508"/>
                  </a:lnTo>
                  <a:lnTo>
                    <a:pt x="1695" y="508"/>
                  </a:lnTo>
                  <a:lnTo>
                    <a:pt x="1704" y="504"/>
                  </a:lnTo>
                  <a:lnTo>
                    <a:pt x="1718" y="498"/>
                  </a:lnTo>
                  <a:lnTo>
                    <a:pt x="1734" y="490"/>
                  </a:lnTo>
                  <a:lnTo>
                    <a:pt x="1754" y="480"/>
                  </a:lnTo>
                  <a:lnTo>
                    <a:pt x="1775" y="467"/>
                  </a:lnTo>
                  <a:lnTo>
                    <a:pt x="1798" y="455"/>
                  </a:lnTo>
                  <a:lnTo>
                    <a:pt x="1822" y="441"/>
                  </a:lnTo>
                  <a:lnTo>
                    <a:pt x="1846" y="427"/>
                  </a:lnTo>
                  <a:lnTo>
                    <a:pt x="1869" y="413"/>
                  </a:lnTo>
                  <a:lnTo>
                    <a:pt x="1891" y="399"/>
                  </a:lnTo>
                  <a:lnTo>
                    <a:pt x="1912" y="388"/>
                  </a:lnTo>
                  <a:lnTo>
                    <a:pt x="1931" y="377"/>
                  </a:lnTo>
                  <a:lnTo>
                    <a:pt x="1946" y="368"/>
                  </a:lnTo>
                  <a:lnTo>
                    <a:pt x="1958" y="362"/>
                  </a:lnTo>
                  <a:lnTo>
                    <a:pt x="1965" y="359"/>
                  </a:lnTo>
                  <a:lnTo>
                    <a:pt x="1960" y="353"/>
                  </a:lnTo>
                  <a:lnTo>
                    <a:pt x="1957" y="350"/>
                  </a:lnTo>
                  <a:lnTo>
                    <a:pt x="1952" y="348"/>
                  </a:lnTo>
                  <a:lnTo>
                    <a:pt x="1944" y="351"/>
                  </a:lnTo>
                  <a:lnTo>
                    <a:pt x="1936" y="346"/>
                  </a:lnTo>
                  <a:close/>
                  <a:moveTo>
                    <a:pt x="1869" y="330"/>
                  </a:moveTo>
                  <a:lnTo>
                    <a:pt x="1861" y="341"/>
                  </a:lnTo>
                  <a:lnTo>
                    <a:pt x="1882" y="341"/>
                  </a:lnTo>
                  <a:lnTo>
                    <a:pt x="1882" y="330"/>
                  </a:lnTo>
                  <a:lnTo>
                    <a:pt x="1869" y="330"/>
                  </a:lnTo>
                  <a:close/>
                  <a:moveTo>
                    <a:pt x="2002" y="309"/>
                  </a:moveTo>
                  <a:lnTo>
                    <a:pt x="1996" y="318"/>
                  </a:lnTo>
                  <a:lnTo>
                    <a:pt x="1988" y="324"/>
                  </a:lnTo>
                  <a:lnTo>
                    <a:pt x="1981" y="330"/>
                  </a:lnTo>
                  <a:lnTo>
                    <a:pt x="1973" y="338"/>
                  </a:lnTo>
                  <a:lnTo>
                    <a:pt x="2032" y="325"/>
                  </a:lnTo>
                  <a:lnTo>
                    <a:pt x="2002" y="309"/>
                  </a:lnTo>
                  <a:close/>
                  <a:moveTo>
                    <a:pt x="1961" y="288"/>
                  </a:moveTo>
                  <a:lnTo>
                    <a:pt x="1898" y="313"/>
                  </a:lnTo>
                  <a:lnTo>
                    <a:pt x="1898" y="323"/>
                  </a:lnTo>
                  <a:lnTo>
                    <a:pt x="1896" y="330"/>
                  </a:lnTo>
                  <a:lnTo>
                    <a:pt x="1891" y="337"/>
                  </a:lnTo>
                  <a:lnTo>
                    <a:pt x="1886" y="346"/>
                  </a:lnTo>
                  <a:lnTo>
                    <a:pt x="1910" y="337"/>
                  </a:lnTo>
                  <a:lnTo>
                    <a:pt x="1933" y="323"/>
                  </a:lnTo>
                  <a:lnTo>
                    <a:pt x="1953" y="306"/>
                  </a:lnTo>
                  <a:lnTo>
                    <a:pt x="1969" y="288"/>
                  </a:lnTo>
                  <a:lnTo>
                    <a:pt x="1961" y="288"/>
                  </a:lnTo>
                  <a:close/>
                  <a:moveTo>
                    <a:pt x="1877" y="288"/>
                  </a:moveTo>
                  <a:lnTo>
                    <a:pt x="1861" y="309"/>
                  </a:lnTo>
                  <a:lnTo>
                    <a:pt x="1886" y="296"/>
                  </a:lnTo>
                  <a:lnTo>
                    <a:pt x="1877" y="288"/>
                  </a:lnTo>
                  <a:close/>
                  <a:moveTo>
                    <a:pt x="2065" y="247"/>
                  </a:moveTo>
                  <a:lnTo>
                    <a:pt x="2061" y="249"/>
                  </a:lnTo>
                  <a:lnTo>
                    <a:pt x="2058" y="251"/>
                  </a:lnTo>
                  <a:lnTo>
                    <a:pt x="2054" y="254"/>
                  </a:lnTo>
                  <a:lnTo>
                    <a:pt x="2052" y="256"/>
                  </a:lnTo>
                  <a:lnTo>
                    <a:pt x="2048" y="260"/>
                  </a:lnTo>
                  <a:lnTo>
                    <a:pt x="2050" y="258"/>
                  </a:lnTo>
                  <a:lnTo>
                    <a:pt x="2052" y="258"/>
                  </a:lnTo>
                  <a:lnTo>
                    <a:pt x="2055" y="257"/>
                  </a:lnTo>
                  <a:lnTo>
                    <a:pt x="2058" y="256"/>
                  </a:lnTo>
                  <a:lnTo>
                    <a:pt x="2061" y="255"/>
                  </a:lnTo>
                  <a:lnTo>
                    <a:pt x="2064" y="253"/>
                  </a:lnTo>
                  <a:lnTo>
                    <a:pt x="2067" y="251"/>
                  </a:lnTo>
                  <a:lnTo>
                    <a:pt x="2068" y="250"/>
                  </a:lnTo>
                  <a:lnTo>
                    <a:pt x="2068" y="249"/>
                  </a:lnTo>
                  <a:lnTo>
                    <a:pt x="2067" y="248"/>
                  </a:lnTo>
                  <a:lnTo>
                    <a:pt x="2065" y="247"/>
                  </a:lnTo>
                  <a:close/>
                  <a:moveTo>
                    <a:pt x="1957" y="213"/>
                  </a:moveTo>
                  <a:lnTo>
                    <a:pt x="1953" y="231"/>
                  </a:lnTo>
                  <a:lnTo>
                    <a:pt x="1969" y="226"/>
                  </a:lnTo>
                  <a:lnTo>
                    <a:pt x="1969" y="213"/>
                  </a:lnTo>
                  <a:lnTo>
                    <a:pt x="1957" y="213"/>
                  </a:lnTo>
                  <a:close/>
                  <a:moveTo>
                    <a:pt x="2023" y="185"/>
                  </a:moveTo>
                  <a:lnTo>
                    <a:pt x="2016" y="193"/>
                  </a:lnTo>
                  <a:lnTo>
                    <a:pt x="2005" y="197"/>
                  </a:lnTo>
                  <a:lnTo>
                    <a:pt x="1995" y="202"/>
                  </a:lnTo>
                  <a:lnTo>
                    <a:pt x="1983" y="205"/>
                  </a:lnTo>
                  <a:lnTo>
                    <a:pt x="1973" y="210"/>
                  </a:lnTo>
                  <a:lnTo>
                    <a:pt x="1973" y="213"/>
                  </a:lnTo>
                  <a:lnTo>
                    <a:pt x="1977" y="213"/>
                  </a:lnTo>
                  <a:lnTo>
                    <a:pt x="1996" y="209"/>
                  </a:lnTo>
                  <a:lnTo>
                    <a:pt x="2012" y="203"/>
                  </a:lnTo>
                  <a:lnTo>
                    <a:pt x="2028" y="196"/>
                  </a:lnTo>
                  <a:lnTo>
                    <a:pt x="2040" y="185"/>
                  </a:lnTo>
                  <a:lnTo>
                    <a:pt x="2023" y="185"/>
                  </a:lnTo>
                  <a:close/>
                  <a:moveTo>
                    <a:pt x="1973" y="185"/>
                  </a:moveTo>
                  <a:lnTo>
                    <a:pt x="1961" y="196"/>
                  </a:lnTo>
                  <a:lnTo>
                    <a:pt x="1943" y="208"/>
                  </a:lnTo>
                  <a:lnTo>
                    <a:pt x="1920" y="220"/>
                  </a:lnTo>
                  <a:lnTo>
                    <a:pt x="1897" y="233"/>
                  </a:lnTo>
                  <a:lnTo>
                    <a:pt x="1872" y="245"/>
                  </a:lnTo>
                  <a:lnTo>
                    <a:pt x="1847" y="257"/>
                  </a:lnTo>
                  <a:lnTo>
                    <a:pt x="1825" y="269"/>
                  </a:lnTo>
                  <a:lnTo>
                    <a:pt x="1808" y="279"/>
                  </a:lnTo>
                  <a:lnTo>
                    <a:pt x="1794" y="288"/>
                  </a:lnTo>
                  <a:lnTo>
                    <a:pt x="1796" y="288"/>
                  </a:lnTo>
                  <a:lnTo>
                    <a:pt x="1766" y="302"/>
                  </a:lnTo>
                  <a:lnTo>
                    <a:pt x="1736" y="317"/>
                  </a:lnTo>
                  <a:lnTo>
                    <a:pt x="1709" y="333"/>
                  </a:lnTo>
                  <a:lnTo>
                    <a:pt x="1686" y="350"/>
                  </a:lnTo>
                  <a:lnTo>
                    <a:pt x="1666" y="366"/>
                  </a:lnTo>
                  <a:lnTo>
                    <a:pt x="1652" y="381"/>
                  </a:lnTo>
                  <a:lnTo>
                    <a:pt x="1645" y="396"/>
                  </a:lnTo>
                  <a:lnTo>
                    <a:pt x="1648" y="396"/>
                  </a:lnTo>
                  <a:lnTo>
                    <a:pt x="1659" y="389"/>
                  </a:lnTo>
                  <a:lnTo>
                    <a:pt x="1666" y="383"/>
                  </a:lnTo>
                  <a:lnTo>
                    <a:pt x="1673" y="380"/>
                  </a:lnTo>
                  <a:lnTo>
                    <a:pt x="1681" y="377"/>
                  </a:lnTo>
                  <a:lnTo>
                    <a:pt x="1695" y="375"/>
                  </a:lnTo>
                  <a:lnTo>
                    <a:pt x="1695" y="380"/>
                  </a:lnTo>
                  <a:lnTo>
                    <a:pt x="1640" y="404"/>
                  </a:lnTo>
                  <a:lnTo>
                    <a:pt x="1648" y="416"/>
                  </a:lnTo>
                  <a:lnTo>
                    <a:pt x="1653" y="416"/>
                  </a:lnTo>
                  <a:lnTo>
                    <a:pt x="1686" y="391"/>
                  </a:lnTo>
                  <a:lnTo>
                    <a:pt x="1674" y="396"/>
                  </a:lnTo>
                  <a:lnTo>
                    <a:pt x="1682" y="389"/>
                  </a:lnTo>
                  <a:lnTo>
                    <a:pt x="1691" y="385"/>
                  </a:lnTo>
                  <a:lnTo>
                    <a:pt x="1701" y="383"/>
                  </a:lnTo>
                  <a:lnTo>
                    <a:pt x="1710" y="381"/>
                  </a:lnTo>
                  <a:lnTo>
                    <a:pt x="1719" y="376"/>
                  </a:lnTo>
                  <a:lnTo>
                    <a:pt x="1727" y="367"/>
                  </a:lnTo>
                  <a:lnTo>
                    <a:pt x="1732" y="358"/>
                  </a:lnTo>
                  <a:lnTo>
                    <a:pt x="1736" y="351"/>
                  </a:lnTo>
                  <a:lnTo>
                    <a:pt x="1740" y="344"/>
                  </a:lnTo>
                  <a:lnTo>
                    <a:pt x="1748" y="338"/>
                  </a:lnTo>
                  <a:lnTo>
                    <a:pt x="1745" y="351"/>
                  </a:lnTo>
                  <a:lnTo>
                    <a:pt x="1762" y="343"/>
                  </a:lnTo>
                  <a:lnTo>
                    <a:pt x="1776" y="335"/>
                  </a:lnTo>
                  <a:lnTo>
                    <a:pt x="1790" y="328"/>
                  </a:lnTo>
                  <a:lnTo>
                    <a:pt x="1805" y="320"/>
                  </a:lnTo>
                  <a:lnTo>
                    <a:pt x="1820" y="314"/>
                  </a:lnTo>
                  <a:lnTo>
                    <a:pt x="1840" y="309"/>
                  </a:lnTo>
                  <a:lnTo>
                    <a:pt x="1839" y="314"/>
                  </a:lnTo>
                  <a:lnTo>
                    <a:pt x="1838" y="316"/>
                  </a:lnTo>
                  <a:lnTo>
                    <a:pt x="1838" y="318"/>
                  </a:lnTo>
                  <a:lnTo>
                    <a:pt x="1837" y="320"/>
                  </a:lnTo>
                  <a:lnTo>
                    <a:pt x="1837" y="321"/>
                  </a:lnTo>
                  <a:lnTo>
                    <a:pt x="1838" y="322"/>
                  </a:lnTo>
                  <a:lnTo>
                    <a:pt x="1839" y="322"/>
                  </a:lnTo>
                  <a:lnTo>
                    <a:pt x="1840" y="323"/>
                  </a:lnTo>
                  <a:lnTo>
                    <a:pt x="1844" y="324"/>
                  </a:lnTo>
                  <a:lnTo>
                    <a:pt x="1848" y="325"/>
                  </a:lnTo>
                  <a:lnTo>
                    <a:pt x="1848" y="323"/>
                  </a:lnTo>
                  <a:lnTo>
                    <a:pt x="1850" y="320"/>
                  </a:lnTo>
                  <a:lnTo>
                    <a:pt x="1850" y="317"/>
                  </a:lnTo>
                  <a:lnTo>
                    <a:pt x="1851" y="314"/>
                  </a:lnTo>
                  <a:lnTo>
                    <a:pt x="1852" y="311"/>
                  </a:lnTo>
                  <a:lnTo>
                    <a:pt x="1852" y="308"/>
                  </a:lnTo>
                  <a:lnTo>
                    <a:pt x="1852" y="306"/>
                  </a:lnTo>
                  <a:lnTo>
                    <a:pt x="1852" y="305"/>
                  </a:lnTo>
                  <a:lnTo>
                    <a:pt x="1852" y="305"/>
                  </a:lnTo>
                  <a:lnTo>
                    <a:pt x="1851" y="305"/>
                  </a:lnTo>
                  <a:lnTo>
                    <a:pt x="1850" y="306"/>
                  </a:lnTo>
                  <a:lnTo>
                    <a:pt x="1848" y="309"/>
                  </a:lnTo>
                  <a:lnTo>
                    <a:pt x="1846" y="306"/>
                  </a:lnTo>
                  <a:lnTo>
                    <a:pt x="1844" y="303"/>
                  </a:lnTo>
                  <a:lnTo>
                    <a:pt x="1843" y="302"/>
                  </a:lnTo>
                  <a:lnTo>
                    <a:pt x="1840" y="301"/>
                  </a:lnTo>
                  <a:lnTo>
                    <a:pt x="1839" y="299"/>
                  </a:lnTo>
                  <a:lnTo>
                    <a:pt x="1836" y="296"/>
                  </a:lnTo>
                  <a:lnTo>
                    <a:pt x="1836" y="292"/>
                  </a:lnTo>
                  <a:lnTo>
                    <a:pt x="1851" y="292"/>
                  </a:lnTo>
                  <a:lnTo>
                    <a:pt x="1861" y="288"/>
                  </a:lnTo>
                  <a:lnTo>
                    <a:pt x="1870" y="284"/>
                  </a:lnTo>
                  <a:lnTo>
                    <a:pt x="1879" y="279"/>
                  </a:lnTo>
                  <a:lnTo>
                    <a:pt x="1884" y="275"/>
                  </a:lnTo>
                  <a:lnTo>
                    <a:pt x="1891" y="272"/>
                  </a:lnTo>
                  <a:lnTo>
                    <a:pt x="1898" y="272"/>
                  </a:lnTo>
                  <a:lnTo>
                    <a:pt x="1907" y="272"/>
                  </a:lnTo>
                  <a:lnTo>
                    <a:pt x="1907" y="280"/>
                  </a:lnTo>
                  <a:lnTo>
                    <a:pt x="1902" y="281"/>
                  </a:lnTo>
                  <a:lnTo>
                    <a:pt x="1898" y="281"/>
                  </a:lnTo>
                  <a:lnTo>
                    <a:pt x="1896" y="283"/>
                  </a:lnTo>
                  <a:lnTo>
                    <a:pt x="1895" y="283"/>
                  </a:lnTo>
                  <a:lnTo>
                    <a:pt x="1894" y="283"/>
                  </a:lnTo>
                  <a:lnTo>
                    <a:pt x="1893" y="284"/>
                  </a:lnTo>
                  <a:lnTo>
                    <a:pt x="1893" y="285"/>
                  </a:lnTo>
                  <a:lnTo>
                    <a:pt x="1893" y="286"/>
                  </a:lnTo>
                  <a:lnTo>
                    <a:pt x="1893" y="288"/>
                  </a:lnTo>
                  <a:lnTo>
                    <a:pt x="1891" y="292"/>
                  </a:lnTo>
                  <a:lnTo>
                    <a:pt x="1890" y="296"/>
                  </a:lnTo>
                  <a:lnTo>
                    <a:pt x="1900" y="293"/>
                  </a:lnTo>
                  <a:lnTo>
                    <a:pt x="1914" y="287"/>
                  </a:lnTo>
                  <a:lnTo>
                    <a:pt x="1930" y="279"/>
                  </a:lnTo>
                  <a:lnTo>
                    <a:pt x="1950" y="271"/>
                  </a:lnTo>
                  <a:lnTo>
                    <a:pt x="1968" y="263"/>
                  </a:lnTo>
                  <a:lnTo>
                    <a:pt x="1988" y="254"/>
                  </a:lnTo>
                  <a:lnTo>
                    <a:pt x="2005" y="247"/>
                  </a:lnTo>
                  <a:lnTo>
                    <a:pt x="2019" y="240"/>
                  </a:lnTo>
                  <a:lnTo>
                    <a:pt x="2030" y="234"/>
                  </a:lnTo>
                  <a:lnTo>
                    <a:pt x="2036" y="231"/>
                  </a:lnTo>
                  <a:lnTo>
                    <a:pt x="1969" y="231"/>
                  </a:lnTo>
                  <a:lnTo>
                    <a:pt x="1961" y="247"/>
                  </a:lnTo>
                  <a:lnTo>
                    <a:pt x="1945" y="246"/>
                  </a:lnTo>
                  <a:lnTo>
                    <a:pt x="1924" y="248"/>
                  </a:lnTo>
                  <a:lnTo>
                    <a:pt x="1900" y="253"/>
                  </a:lnTo>
                  <a:lnTo>
                    <a:pt x="1873" y="260"/>
                  </a:lnTo>
                  <a:lnTo>
                    <a:pt x="1900" y="247"/>
                  </a:lnTo>
                  <a:lnTo>
                    <a:pt x="1925" y="232"/>
                  </a:lnTo>
                  <a:lnTo>
                    <a:pt x="1948" y="217"/>
                  </a:lnTo>
                  <a:lnTo>
                    <a:pt x="1966" y="201"/>
                  </a:lnTo>
                  <a:lnTo>
                    <a:pt x="1977" y="185"/>
                  </a:lnTo>
                  <a:lnTo>
                    <a:pt x="1973" y="185"/>
                  </a:lnTo>
                  <a:close/>
                  <a:moveTo>
                    <a:pt x="2073" y="148"/>
                  </a:moveTo>
                  <a:lnTo>
                    <a:pt x="2055" y="157"/>
                  </a:lnTo>
                  <a:lnTo>
                    <a:pt x="2038" y="165"/>
                  </a:lnTo>
                  <a:lnTo>
                    <a:pt x="2023" y="176"/>
                  </a:lnTo>
                  <a:lnTo>
                    <a:pt x="2044" y="181"/>
                  </a:lnTo>
                  <a:lnTo>
                    <a:pt x="2050" y="173"/>
                  </a:lnTo>
                  <a:lnTo>
                    <a:pt x="2060" y="168"/>
                  </a:lnTo>
                  <a:lnTo>
                    <a:pt x="2075" y="165"/>
                  </a:lnTo>
                  <a:lnTo>
                    <a:pt x="2094" y="164"/>
                  </a:lnTo>
                  <a:lnTo>
                    <a:pt x="2115" y="164"/>
                  </a:lnTo>
                  <a:lnTo>
                    <a:pt x="2111" y="156"/>
                  </a:lnTo>
                  <a:lnTo>
                    <a:pt x="2073" y="160"/>
                  </a:lnTo>
                  <a:lnTo>
                    <a:pt x="2074" y="157"/>
                  </a:lnTo>
                  <a:lnTo>
                    <a:pt x="2074" y="155"/>
                  </a:lnTo>
                  <a:lnTo>
                    <a:pt x="2075" y="153"/>
                  </a:lnTo>
                  <a:lnTo>
                    <a:pt x="2076" y="153"/>
                  </a:lnTo>
                  <a:lnTo>
                    <a:pt x="2076" y="153"/>
                  </a:lnTo>
                  <a:lnTo>
                    <a:pt x="2078" y="152"/>
                  </a:lnTo>
                  <a:lnTo>
                    <a:pt x="2078" y="152"/>
                  </a:lnTo>
                  <a:lnTo>
                    <a:pt x="2076" y="151"/>
                  </a:lnTo>
                  <a:lnTo>
                    <a:pt x="2075" y="150"/>
                  </a:lnTo>
                  <a:lnTo>
                    <a:pt x="2073" y="148"/>
                  </a:lnTo>
                  <a:close/>
                  <a:moveTo>
                    <a:pt x="2057" y="123"/>
                  </a:moveTo>
                  <a:lnTo>
                    <a:pt x="2058" y="127"/>
                  </a:lnTo>
                  <a:lnTo>
                    <a:pt x="2059" y="130"/>
                  </a:lnTo>
                  <a:lnTo>
                    <a:pt x="2059" y="133"/>
                  </a:lnTo>
                  <a:lnTo>
                    <a:pt x="2060" y="134"/>
                  </a:lnTo>
                  <a:lnTo>
                    <a:pt x="2060" y="134"/>
                  </a:lnTo>
                  <a:lnTo>
                    <a:pt x="2061" y="135"/>
                  </a:lnTo>
                  <a:lnTo>
                    <a:pt x="2062" y="135"/>
                  </a:lnTo>
                  <a:lnTo>
                    <a:pt x="2064" y="136"/>
                  </a:lnTo>
                  <a:lnTo>
                    <a:pt x="2066" y="137"/>
                  </a:lnTo>
                  <a:lnTo>
                    <a:pt x="2069" y="140"/>
                  </a:lnTo>
                  <a:lnTo>
                    <a:pt x="2069" y="127"/>
                  </a:lnTo>
                  <a:lnTo>
                    <a:pt x="2057" y="123"/>
                  </a:lnTo>
                  <a:close/>
                  <a:moveTo>
                    <a:pt x="2119" y="98"/>
                  </a:moveTo>
                  <a:lnTo>
                    <a:pt x="2119" y="115"/>
                  </a:lnTo>
                  <a:lnTo>
                    <a:pt x="2128" y="103"/>
                  </a:lnTo>
                  <a:lnTo>
                    <a:pt x="2119" y="98"/>
                  </a:lnTo>
                  <a:close/>
                  <a:moveTo>
                    <a:pt x="2349" y="0"/>
                  </a:moveTo>
                  <a:lnTo>
                    <a:pt x="2369" y="1"/>
                  </a:lnTo>
                  <a:lnTo>
                    <a:pt x="2389" y="7"/>
                  </a:lnTo>
                  <a:lnTo>
                    <a:pt x="2436" y="103"/>
                  </a:lnTo>
                  <a:lnTo>
                    <a:pt x="2428" y="133"/>
                  </a:lnTo>
                  <a:lnTo>
                    <a:pt x="2416" y="160"/>
                  </a:lnTo>
                  <a:lnTo>
                    <a:pt x="2401" y="182"/>
                  </a:lnTo>
                  <a:lnTo>
                    <a:pt x="2383" y="203"/>
                  </a:lnTo>
                  <a:lnTo>
                    <a:pt x="2364" y="220"/>
                  </a:lnTo>
                  <a:lnTo>
                    <a:pt x="2343" y="235"/>
                  </a:lnTo>
                  <a:lnTo>
                    <a:pt x="2321" y="249"/>
                  </a:lnTo>
                  <a:lnTo>
                    <a:pt x="2297" y="263"/>
                  </a:lnTo>
                  <a:lnTo>
                    <a:pt x="2275" y="277"/>
                  </a:lnTo>
                  <a:lnTo>
                    <a:pt x="2253" y="290"/>
                  </a:lnTo>
                  <a:lnTo>
                    <a:pt x="2231" y="305"/>
                  </a:lnTo>
                  <a:lnTo>
                    <a:pt x="2249" y="309"/>
                  </a:lnTo>
                  <a:lnTo>
                    <a:pt x="2255" y="307"/>
                  </a:lnTo>
                  <a:lnTo>
                    <a:pt x="2258" y="305"/>
                  </a:lnTo>
                  <a:lnTo>
                    <a:pt x="2260" y="305"/>
                  </a:lnTo>
                  <a:lnTo>
                    <a:pt x="2262" y="306"/>
                  </a:lnTo>
                  <a:lnTo>
                    <a:pt x="2269" y="309"/>
                  </a:lnTo>
                  <a:lnTo>
                    <a:pt x="2260" y="309"/>
                  </a:lnTo>
                  <a:lnTo>
                    <a:pt x="2249" y="315"/>
                  </a:lnTo>
                  <a:lnTo>
                    <a:pt x="2237" y="321"/>
                  </a:lnTo>
                  <a:lnTo>
                    <a:pt x="2224" y="325"/>
                  </a:lnTo>
                  <a:lnTo>
                    <a:pt x="2211" y="331"/>
                  </a:lnTo>
                  <a:lnTo>
                    <a:pt x="2202" y="339"/>
                  </a:lnTo>
                  <a:lnTo>
                    <a:pt x="2194" y="351"/>
                  </a:lnTo>
                  <a:lnTo>
                    <a:pt x="2202" y="346"/>
                  </a:lnTo>
                  <a:lnTo>
                    <a:pt x="2152" y="383"/>
                  </a:lnTo>
                  <a:lnTo>
                    <a:pt x="2157" y="391"/>
                  </a:lnTo>
                  <a:lnTo>
                    <a:pt x="2198" y="391"/>
                  </a:lnTo>
                  <a:lnTo>
                    <a:pt x="2190" y="396"/>
                  </a:lnTo>
                  <a:lnTo>
                    <a:pt x="2142" y="425"/>
                  </a:lnTo>
                  <a:lnTo>
                    <a:pt x="2091" y="457"/>
                  </a:lnTo>
                  <a:lnTo>
                    <a:pt x="2040" y="495"/>
                  </a:lnTo>
                  <a:lnTo>
                    <a:pt x="1990" y="534"/>
                  </a:lnTo>
                  <a:lnTo>
                    <a:pt x="1941" y="575"/>
                  </a:lnTo>
                  <a:lnTo>
                    <a:pt x="1895" y="616"/>
                  </a:lnTo>
                  <a:lnTo>
                    <a:pt x="1853" y="656"/>
                  </a:lnTo>
                  <a:lnTo>
                    <a:pt x="1815" y="697"/>
                  </a:lnTo>
                  <a:lnTo>
                    <a:pt x="1819" y="710"/>
                  </a:lnTo>
                  <a:lnTo>
                    <a:pt x="1973" y="722"/>
                  </a:lnTo>
                  <a:lnTo>
                    <a:pt x="2025" y="733"/>
                  </a:lnTo>
                  <a:lnTo>
                    <a:pt x="2072" y="744"/>
                  </a:lnTo>
                  <a:lnTo>
                    <a:pt x="2114" y="759"/>
                  </a:lnTo>
                  <a:lnTo>
                    <a:pt x="2152" y="775"/>
                  </a:lnTo>
                  <a:lnTo>
                    <a:pt x="2188" y="795"/>
                  </a:lnTo>
                  <a:lnTo>
                    <a:pt x="2222" y="817"/>
                  </a:lnTo>
                  <a:lnTo>
                    <a:pt x="2257" y="842"/>
                  </a:lnTo>
                  <a:lnTo>
                    <a:pt x="2252" y="851"/>
                  </a:lnTo>
                  <a:lnTo>
                    <a:pt x="2249" y="858"/>
                  </a:lnTo>
                  <a:lnTo>
                    <a:pt x="2249" y="863"/>
                  </a:lnTo>
                  <a:lnTo>
                    <a:pt x="2252" y="871"/>
                  </a:lnTo>
                  <a:lnTo>
                    <a:pt x="2259" y="865"/>
                  </a:lnTo>
                  <a:lnTo>
                    <a:pt x="2264" y="863"/>
                  </a:lnTo>
                  <a:lnTo>
                    <a:pt x="2266" y="863"/>
                  </a:lnTo>
                  <a:lnTo>
                    <a:pt x="2269" y="865"/>
                  </a:lnTo>
                  <a:lnTo>
                    <a:pt x="2274" y="869"/>
                  </a:lnTo>
                  <a:lnTo>
                    <a:pt x="2281" y="875"/>
                  </a:lnTo>
                  <a:lnTo>
                    <a:pt x="2286" y="911"/>
                  </a:lnTo>
                  <a:lnTo>
                    <a:pt x="2294" y="895"/>
                  </a:lnTo>
                  <a:lnTo>
                    <a:pt x="2299" y="903"/>
                  </a:lnTo>
                  <a:lnTo>
                    <a:pt x="2286" y="924"/>
                  </a:lnTo>
                  <a:lnTo>
                    <a:pt x="2297" y="938"/>
                  </a:lnTo>
                  <a:lnTo>
                    <a:pt x="2306" y="948"/>
                  </a:lnTo>
                  <a:lnTo>
                    <a:pt x="2310" y="959"/>
                  </a:lnTo>
                  <a:lnTo>
                    <a:pt x="2314" y="969"/>
                  </a:lnTo>
                  <a:lnTo>
                    <a:pt x="2316" y="981"/>
                  </a:lnTo>
                  <a:lnTo>
                    <a:pt x="2319" y="995"/>
                  </a:lnTo>
                  <a:lnTo>
                    <a:pt x="2331" y="978"/>
                  </a:lnTo>
                  <a:lnTo>
                    <a:pt x="2310" y="1040"/>
                  </a:lnTo>
                  <a:lnTo>
                    <a:pt x="2323" y="1040"/>
                  </a:lnTo>
                  <a:lnTo>
                    <a:pt x="2302" y="1086"/>
                  </a:lnTo>
                  <a:lnTo>
                    <a:pt x="2304" y="1088"/>
                  </a:lnTo>
                  <a:lnTo>
                    <a:pt x="2309" y="1093"/>
                  </a:lnTo>
                  <a:lnTo>
                    <a:pt x="2314" y="1100"/>
                  </a:lnTo>
                  <a:lnTo>
                    <a:pt x="2315" y="1107"/>
                  </a:lnTo>
                  <a:lnTo>
                    <a:pt x="2273" y="1164"/>
                  </a:lnTo>
                  <a:lnTo>
                    <a:pt x="2275" y="1165"/>
                  </a:lnTo>
                  <a:lnTo>
                    <a:pt x="2276" y="1165"/>
                  </a:lnTo>
                  <a:lnTo>
                    <a:pt x="2278" y="1165"/>
                  </a:lnTo>
                  <a:lnTo>
                    <a:pt x="2278" y="1165"/>
                  </a:lnTo>
                  <a:lnTo>
                    <a:pt x="2278" y="1167"/>
                  </a:lnTo>
                  <a:lnTo>
                    <a:pt x="2278" y="1168"/>
                  </a:lnTo>
                  <a:lnTo>
                    <a:pt x="2259" y="1192"/>
                  </a:lnTo>
                  <a:lnTo>
                    <a:pt x="2240" y="1215"/>
                  </a:lnTo>
                  <a:lnTo>
                    <a:pt x="2219" y="1238"/>
                  </a:lnTo>
                  <a:lnTo>
                    <a:pt x="2200" y="1259"/>
                  </a:lnTo>
                  <a:lnTo>
                    <a:pt x="2180" y="1275"/>
                  </a:lnTo>
                  <a:lnTo>
                    <a:pt x="2161" y="1288"/>
                  </a:lnTo>
                  <a:lnTo>
                    <a:pt x="2161" y="1293"/>
                  </a:lnTo>
                  <a:lnTo>
                    <a:pt x="2157" y="1303"/>
                  </a:lnTo>
                  <a:lnTo>
                    <a:pt x="2148" y="1313"/>
                  </a:lnTo>
                  <a:lnTo>
                    <a:pt x="2137" y="1326"/>
                  </a:lnTo>
                  <a:lnTo>
                    <a:pt x="2123" y="1341"/>
                  </a:lnTo>
                  <a:lnTo>
                    <a:pt x="2107" y="1356"/>
                  </a:lnTo>
                  <a:lnTo>
                    <a:pt x="2089" y="1371"/>
                  </a:lnTo>
                  <a:lnTo>
                    <a:pt x="2072" y="1387"/>
                  </a:lnTo>
                  <a:lnTo>
                    <a:pt x="2053" y="1402"/>
                  </a:lnTo>
                  <a:lnTo>
                    <a:pt x="2036" y="1417"/>
                  </a:lnTo>
                  <a:lnTo>
                    <a:pt x="2019" y="1430"/>
                  </a:lnTo>
                  <a:lnTo>
                    <a:pt x="2005" y="1441"/>
                  </a:lnTo>
                  <a:lnTo>
                    <a:pt x="1994" y="1450"/>
                  </a:lnTo>
                  <a:lnTo>
                    <a:pt x="1986" y="1457"/>
                  </a:lnTo>
                  <a:lnTo>
                    <a:pt x="1918" y="1513"/>
                  </a:lnTo>
                  <a:lnTo>
                    <a:pt x="1852" y="1567"/>
                  </a:lnTo>
                  <a:lnTo>
                    <a:pt x="1784" y="1621"/>
                  </a:lnTo>
                  <a:lnTo>
                    <a:pt x="1716" y="1675"/>
                  </a:lnTo>
                  <a:lnTo>
                    <a:pt x="1646" y="1726"/>
                  </a:lnTo>
                  <a:lnTo>
                    <a:pt x="1574" y="1776"/>
                  </a:lnTo>
                  <a:lnTo>
                    <a:pt x="1499" y="1822"/>
                  </a:lnTo>
                  <a:lnTo>
                    <a:pt x="1421" y="1865"/>
                  </a:lnTo>
                  <a:lnTo>
                    <a:pt x="1340" y="1904"/>
                  </a:lnTo>
                  <a:lnTo>
                    <a:pt x="1345" y="1891"/>
                  </a:lnTo>
                  <a:lnTo>
                    <a:pt x="1331" y="1900"/>
                  </a:lnTo>
                  <a:lnTo>
                    <a:pt x="1320" y="1909"/>
                  </a:lnTo>
                  <a:lnTo>
                    <a:pt x="1311" y="1914"/>
                  </a:lnTo>
                  <a:lnTo>
                    <a:pt x="1303" y="1918"/>
                  </a:lnTo>
                  <a:lnTo>
                    <a:pt x="1291" y="1919"/>
                  </a:lnTo>
                  <a:lnTo>
                    <a:pt x="1278" y="1915"/>
                  </a:lnTo>
                  <a:lnTo>
                    <a:pt x="1273" y="1929"/>
                  </a:lnTo>
                  <a:lnTo>
                    <a:pt x="1266" y="1942"/>
                  </a:lnTo>
                  <a:lnTo>
                    <a:pt x="1254" y="1954"/>
                  </a:lnTo>
                  <a:lnTo>
                    <a:pt x="1240" y="1964"/>
                  </a:lnTo>
                  <a:lnTo>
                    <a:pt x="1224" y="1971"/>
                  </a:lnTo>
                  <a:lnTo>
                    <a:pt x="1203" y="1973"/>
                  </a:lnTo>
                  <a:lnTo>
                    <a:pt x="1211" y="1965"/>
                  </a:lnTo>
                  <a:lnTo>
                    <a:pt x="1220" y="1958"/>
                  </a:lnTo>
                  <a:lnTo>
                    <a:pt x="1230" y="1954"/>
                  </a:lnTo>
                  <a:lnTo>
                    <a:pt x="1239" y="1949"/>
                  </a:lnTo>
                  <a:lnTo>
                    <a:pt x="1246" y="1943"/>
                  </a:lnTo>
                  <a:lnTo>
                    <a:pt x="1253" y="1933"/>
                  </a:lnTo>
                  <a:lnTo>
                    <a:pt x="1249" y="1933"/>
                  </a:lnTo>
                  <a:lnTo>
                    <a:pt x="1211" y="1952"/>
                  </a:lnTo>
                  <a:lnTo>
                    <a:pt x="1175" y="1973"/>
                  </a:lnTo>
                  <a:lnTo>
                    <a:pt x="1142" y="1993"/>
                  </a:lnTo>
                  <a:lnTo>
                    <a:pt x="1112" y="2012"/>
                  </a:lnTo>
                  <a:lnTo>
                    <a:pt x="1086" y="2027"/>
                  </a:lnTo>
                  <a:lnTo>
                    <a:pt x="1090" y="2029"/>
                  </a:lnTo>
                  <a:lnTo>
                    <a:pt x="1091" y="2030"/>
                  </a:lnTo>
                  <a:lnTo>
                    <a:pt x="1092" y="2031"/>
                  </a:lnTo>
                  <a:lnTo>
                    <a:pt x="1092" y="2031"/>
                  </a:lnTo>
                  <a:lnTo>
                    <a:pt x="1091" y="2032"/>
                  </a:lnTo>
                  <a:lnTo>
                    <a:pt x="1090" y="2033"/>
                  </a:lnTo>
                  <a:lnTo>
                    <a:pt x="1089" y="2034"/>
                  </a:lnTo>
                  <a:lnTo>
                    <a:pt x="1088" y="2037"/>
                  </a:lnTo>
                  <a:lnTo>
                    <a:pt x="1086" y="2040"/>
                  </a:lnTo>
                  <a:lnTo>
                    <a:pt x="1068" y="2041"/>
                  </a:lnTo>
                  <a:lnTo>
                    <a:pt x="1053" y="2045"/>
                  </a:lnTo>
                  <a:lnTo>
                    <a:pt x="1038" y="2052"/>
                  </a:lnTo>
                  <a:lnTo>
                    <a:pt x="1024" y="2059"/>
                  </a:lnTo>
                  <a:lnTo>
                    <a:pt x="1006" y="2064"/>
                  </a:lnTo>
                  <a:lnTo>
                    <a:pt x="986" y="2069"/>
                  </a:lnTo>
                  <a:lnTo>
                    <a:pt x="982" y="2061"/>
                  </a:lnTo>
                  <a:lnTo>
                    <a:pt x="1136" y="1965"/>
                  </a:lnTo>
                  <a:lnTo>
                    <a:pt x="1134" y="1959"/>
                  </a:lnTo>
                  <a:lnTo>
                    <a:pt x="1134" y="1955"/>
                  </a:lnTo>
                  <a:lnTo>
                    <a:pt x="1135" y="1950"/>
                  </a:lnTo>
                  <a:lnTo>
                    <a:pt x="1136" y="1945"/>
                  </a:lnTo>
                  <a:lnTo>
                    <a:pt x="1136" y="1940"/>
                  </a:lnTo>
                  <a:lnTo>
                    <a:pt x="1132" y="1933"/>
                  </a:lnTo>
                  <a:lnTo>
                    <a:pt x="1132" y="1936"/>
                  </a:lnTo>
                  <a:lnTo>
                    <a:pt x="1132" y="1939"/>
                  </a:lnTo>
                  <a:lnTo>
                    <a:pt x="1132" y="1940"/>
                  </a:lnTo>
                  <a:lnTo>
                    <a:pt x="1132" y="1941"/>
                  </a:lnTo>
                  <a:lnTo>
                    <a:pt x="1132" y="1941"/>
                  </a:lnTo>
                  <a:lnTo>
                    <a:pt x="1132" y="1942"/>
                  </a:lnTo>
                  <a:lnTo>
                    <a:pt x="1131" y="1942"/>
                  </a:lnTo>
                  <a:lnTo>
                    <a:pt x="1129" y="1942"/>
                  </a:lnTo>
                  <a:lnTo>
                    <a:pt x="1127" y="1943"/>
                  </a:lnTo>
                  <a:lnTo>
                    <a:pt x="1124" y="1944"/>
                  </a:lnTo>
                  <a:lnTo>
                    <a:pt x="1128" y="1936"/>
                  </a:lnTo>
                  <a:lnTo>
                    <a:pt x="1110" y="1944"/>
                  </a:lnTo>
                  <a:lnTo>
                    <a:pt x="1092" y="1955"/>
                  </a:lnTo>
                  <a:lnTo>
                    <a:pt x="1076" y="1966"/>
                  </a:lnTo>
                  <a:lnTo>
                    <a:pt x="1059" y="1978"/>
                  </a:lnTo>
                  <a:lnTo>
                    <a:pt x="1041" y="1987"/>
                  </a:lnTo>
                  <a:lnTo>
                    <a:pt x="1022" y="1992"/>
                  </a:lnTo>
                  <a:lnTo>
                    <a:pt x="1003" y="1990"/>
                  </a:lnTo>
                  <a:lnTo>
                    <a:pt x="1011" y="1990"/>
                  </a:lnTo>
                  <a:lnTo>
                    <a:pt x="1032" y="1975"/>
                  </a:lnTo>
                  <a:lnTo>
                    <a:pt x="1055" y="1962"/>
                  </a:lnTo>
                  <a:lnTo>
                    <a:pt x="1079" y="1949"/>
                  </a:lnTo>
                  <a:lnTo>
                    <a:pt x="1104" y="1937"/>
                  </a:lnTo>
                  <a:lnTo>
                    <a:pt x="1129" y="1926"/>
                  </a:lnTo>
                  <a:lnTo>
                    <a:pt x="1154" y="1912"/>
                  </a:lnTo>
                  <a:lnTo>
                    <a:pt x="1176" y="1898"/>
                  </a:lnTo>
                  <a:lnTo>
                    <a:pt x="1195" y="1881"/>
                  </a:lnTo>
                  <a:lnTo>
                    <a:pt x="1211" y="1862"/>
                  </a:lnTo>
                  <a:lnTo>
                    <a:pt x="1203" y="1866"/>
                  </a:lnTo>
                  <a:lnTo>
                    <a:pt x="1200" y="1865"/>
                  </a:lnTo>
                  <a:lnTo>
                    <a:pt x="1199" y="1862"/>
                  </a:lnTo>
                  <a:lnTo>
                    <a:pt x="1198" y="1862"/>
                  </a:lnTo>
                  <a:lnTo>
                    <a:pt x="1198" y="1861"/>
                  </a:lnTo>
                  <a:lnTo>
                    <a:pt x="1198" y="1862"/>
                  </a:lnTo>
                  <a:lnTo>
                    <a:pt x="1198" y="1862"/>
                  </a:lnTo>
                  <a:lnTo>
                    <a:pt x="1197" y="1862"/>
                  </a:lnTo>
                  <a:lnTo>
                    <a:pt x="1196" y="1862"/>
                  </a:lnTo>
                  <a:lnTo>
                    <a:pt x="1193" y="1862"/>
                  </a:lnTo>
                  <a:lnTo>
                    <a:pt x="1190" y="1862"/>
                  </a:lnTo>
                  <a:lnTo>
                    <a:pt x="1181" y="1874"/>
                  </a:lnTo>
                  <a:lnTo>
                    <a:pt x="1170" y="1883"/>
                  </a:lnTo>
                  <a:lnTo>
                    <a:pt x="1157" y="1889"/>
                  </a:lnTo>
                  <a:lnTo>
                    <a:pt x="1140" y="1895"/>
                  </a:lnTo>
                  <a:lnTo>
                    <a:pt x="1145" y="1883"/>
                  </a:lnTo>
                  <a:lnTo>
                    <a:pt x="1132" y="1887"/>
                  </a:lnTo>
                  <a:lnTo>
                    <a:pt x="1134" y="1894"/>
                  </a:lnTo>
                  <a:lnTo>
                    <a:pt x="1135" y="1896"/>
                  </a:lnTo>
                  <a:lnTo>
                    <a:pt x="1135" y="1897"/>
                  </a:lnTo>
                  <a:lnTo>
                    <a:pt x="1135" y="1898"/>
                  </a:lnTo>
                  <a:lnTo>
                    <a:pt x="1134" y="1900"/>
                  </a:lnTo>
                  <a:lnTo>
                    <a:pt x="1132" y="1907"/>
                  </a:lnTo>
                  <a:lnTo>
                    <a:pt x="1098" y="1925"/>
                  </a:lnTo>
                  <a:lnTo>
                    <a:pt x="1067" y="1941"/>
                  </a:lnTo>
                  <a:lnTo>
                    <a:pt x="1036" y="1956"/>
                  </a:lnTo>
                  <a:lnTo>
                    <a:pt x="1006" y="1970"/>
                  </a:lnTo>
                  <a:lnTo>
                    <a:pt x="976" y="1984"/>
                  </a:lnTo>
                  <a:lnTo>
                    <a:pt x="942" y="1999"/>
                  </a:lnTo>
                  <a:lnTo>
                    <a:pt x="906" y="2015"/>
                  </a:lnTo>
                  <a:lnTo>
                    <a:pt x="865" y="2032"/>
                  </a:lnTo>
                  <a:lnTo>
                    <a:pt x="850" y="2039"/>
                  </a:lnTo>
                  <a:lnTo>
                    <a:pt x="839" y="2047"/>
                  </a:lnTo>
                  <a:lnTo>
                    <a:pt x="828" y="2056"/>
                  </a:lnTo>
                  <a:lnTo>
                    <a:pt x="827" y="2053"/>
                  </a:lnTo>
                  <a:lnTo>
                    <a:pt x="826" y="2050"/>
                  </a:lnTo>
                  <a:lnTo>
                    <a:pt x="826" y="2049"/>
                  </a:lnTo>
                  <a:lnTo>
                    <a:pt x="825" y="2048"/>
                  </a:lnTo>
                  <a:lnTo>
                    <a:pt x="825" y="2048"/>
                  </a:lnTo>
                  <a:lnTo>
                    <a:pt x="825" y="2048"/>
                  </a:lnTo>
                  <a:lnTo>
                    <a:pt x="824" y="2047"/>
                  </a:lnTo>
                  <a:lnTo>
                    <a:pt x="822" y="2046"/>
                  </a:lnTo>
                  <a:lnTo>
                    <a:pt x="820" y="2044"/>
                  </a:lnTo>
                  <a:lnTo>
                    <a:pt x="824" y="2056"/>
                  </a:lnTo>
                  <a:lnTo>
                    <a:pt x="828" y="2056"/>
                  </a:lnTo>
                  <a:lnTo>
                    <a:pt x="817" y="2067"/>
                  </a:lnTo>
                  <a:lnTo>
                    <a:pt x="804" y="2077"/>
                  </a:lnTo>
                  <a:lnTo>
                    <a:pt x="789" y="2086"/>
                  </a:lnTo>
                  <a:lnTo>
                    <a:pt x="770" y="2093"/>
                  </a:lnTo>
                  <a:lnTo>
                    <a:pt x="778" y="2082"/>
                  </a:lnTo>
                  <a:lnTo>
                    <a:pt x="765" y="2090"/>
                  </a:lnTo>
                  <a:lnTo>
                    <a:pt x="641" y="2168"/>
                  </a:lnTo>
                  <a:lnTo>
                    <a:pt x="635" y="2164"/>
                  </a:lnTo>
                  <a:lnTo>
                    <a:pt x="632" y="2161"/>
                  </a:lnTo>
                  <a:lnTo>
                    <a:pt x="630" y="2161"/>
                  </a:lnTo>
                  <a:lnTo>
                    <a:pt x="627" y="2160"/>
                  </a:lnTo>
                  <a:lnTo>
                    <a:pt x="620" y="2160"/>
                  </a:lnTo>
                  <a:lnTo>
                    <a:pt x="611" y="2170"/>
                  </a:lnTo>
                  <a:lnTo>
                    <a:pt x="598" y="2185"/>
                  </a:lnTo>
                  <a:lnTo>
                    <a:pt x="582" y="2200"/>
                  </a:lnTo>
                  <a:lnTo>
                    <a:pt x="563" y="2215"/>
                  </a:lnTo>
                  <a:lnTo>
                    <a:pt x="543" y="2230"/>
                  </a:lnTo>
                  <a:lnTo>
                    <a:pt x="522" y="2243"/>
                  </a:lnTo>
                  <a:lnTo>
                    <a:pt x="503" y="2254"/>
                  </a:lnTo>
                  <a:lnTo>
                    <a:pt x="483" y="2258"/>
                  </a:lnTo>
                  <a:lnTo>
                    <a:pt x="491" y="2247"/>
                  </a:lnTo>
                  <a:lnTo>
                    <a:pt x="470" y="2255"/>
                  </a:lnTo>
                  <a:lnTo>
                    <a:pt x="449" y="2265"/>
                  </a:lnTo>
                  <a:lnTo>
                    <a:pt x="427" y="2278"/>
                  </a:lnTo>
                  <a:lnTo>
                    <a:pt x="404" y="2290"/>
                  </a:lnTo>
                  <a:lnTo>
                    <a:pt x="382" y="2302"/>
                  </a:lnTo>
                  <a:lnTo>
                    <a:pt x="358" y="2312"/>
                  </a:lnTo>
                  <a:lnTo>
                    <a:pt x="335" y="2319"/>
                  </a:lnTo>
                  <a:lnTo>
                    <a:pt x="313" y="2324"/>
                  </a:lnTo>
                  <a:lnTo>
                    <a:pt x="291" y="2323"/>
                  </a:lnTo>
                  <a:lnTo>
                    <a:pt x="270" y="2317"/>
                  </a:lnTo>
                  <a:lnTo>
                    <a:pt x="278" y="2317"/>
                  </a:lnTo>
                  <a:lnTo>
                    <a:pt x="428" y="2210"/>
                  </a:lnTo>
                  <a:lnTo>
                    <a:pt x="398" y="2227"/>
                  </a:lnTo>
                  <a:lnTo>
                    <a:pt x="368" y="2249"/>
                  </a:lnTo>
                  <a:lnTo>
                    <a:pt x="336" y="2271"/>
                  </a:lnTo>
                  <a:lnTo>
                    <a:pt x="305" y="2293"/>
                  </a:lnTo>
                  <a:lnTo>
                    <a:pt x="273" y="2312"/>
                  </a:lnTo>
                  <a:lnTo>
                    <a:pt x="243" y="2327"/>
                  </a:lnTo>
                  <a:lnTo>
                    <a:pt x="212" y="2338"/>
                  </a:lnTo>
                  <a:lnTo>
                    <a:pt x="212" y="2333"/>
                  </a:lnTo>
                  <a:lnTo>
                    <a:pt x="220" y="2329"/>
                  </a:lnTo>
                  <a:lnTo>
                    <a:pt x="233" y="2308"/>
                  </a:lnTo>
                  <a:lnTo>
                    <a:pt x="228" y="2308"/>
                  </a:lnTo>
                  <a:lnTo>
                    <a:pt x="221" y="2316"/>
                  </a:lnTo>
                  <a:lnTo>
                    <a:pt x="212" y="2325"/>
                  </a:lnTo>
                  <a:lnTo>
                    <a:pt x="200" y="2334"/>
                  </a:lnTo>
                  <a:lnTo>
                    <a:pt x="188" y="2342"/>
                  </a:lnTo>
                  <a:lnTo>
                    <a:pt x="177" y="2350"/>
                  </a:lnTo>
                  <a:lnTo>
                    <a:pt x="165" y="2356"/>
                  </a:lnTo>
                  <a:lnTo>
                    <a:pt x="156" y="2359"/>
                  </a:lnTo>
                  <a:lnTo>
                    <a:pt x="149" y="2357"/>
                  </a:lnTo>
                  <a:lnTo>
                    <a:pt x="165" y="2350"/>
                  </a:lnTo>
                  <a:lnTo>
                    <a:pt x="178" y="2341"/>
                  </a:lnTo>
                  <a:lnTo>
                    <a:pt x="191" y="2333"/>
                  </a:lnTo>
                  <a:lnTo>
                    <a:pt x="183" y="2325"/>
                  </a:lnTo>
                  <a:lnTo>
                    <a:pt x="164" y="2332"/>
                  </a:lnTo>
                  <a:lnTo>
                    <a:pt x="149" y="2339"/>
                  </a:lnTo>
                  <a:lnTo>
                    <a:pt x="134" y="2347"/>
                  </a:lnTo>
                  <a:lnTo>
                    <a:pt x="116" y="2354"/>
                  </a:lnTo>
                  <a:lnTo>
                    <a:pt x="116" y="2338"/>
                  </a:lnTo>
                  <a:lnTo>
                    <a:pt x="108" y="2344"/>
                  </a:lnTo>
                  <a:lnTo>
                    <a:pt x="102" y="2348"/>
                  </a:lnTo>
                  <a:lnTo>
                    <a:pt x="98" y="2349"/>
                  </a:lnTo>
                  <a:lnTo>
                    <a:pt x="91" y="2350"/>
                  </a:lnTo>
                  <a:lnTo>
                    <a:pt x="79" y="2349"/>
                  </a:lnTo>
                  <a:lnTo>
                    <a:pt x="80" y="2346"/>
                  </a:lnTo>
                  <a:lnTo>
                    <a:pt x="81" y="2344"/>
                  </a:lnTo>
                  <a:lnTo>
                    <a:pt x="81" y="2341"/>
                  </a:lnTo>
                  <a:lnTo>
                    <a:pt x="83" y="2341"/>
                  </a:lnTo>
                  <a:lnTo>
                    <a:pt x="83" y="2340"/>
                  </a:lnTo>
                  <a:lnTo>
                    <a:pt x="84" y="2340"/>
                  </a:lnTo>
                  <a:lnTo>
                    <a:pt x="83" y="2340"/>
                  </a:lnTo>
                  <a:lnTo>
                    <a:pt x="83" y="2339"/>
                  </a:lnTo>
                  <a:lnTo>
                    <a:pt x="80" y="2337"/>
                  </a:lnTo>
                  <a:lnTo>
                    <a:pt x="79" y="2333"/>
                  </a:lnTo>
                  <a:lnTo>
                    <a:pt x="66" y="2342"/>
                  </a:lnTo>
                  <a:lnTo>
                    <a:pt x="52" y="2349"/>
                  </a:lnTo>
                  <a:lnTo>
                    <a:pt x="37" y="2355"/>
                  </a:lnTo>
                  <a:lnTo>
                    <a:pt x="20" y="2362"/>
                  </a:lnTo>
                  <a:lnTo>
                    <a:pt x="19" y="2353"/>
                  </a:lnTo>
                  <a:lnTo>
                    <a:pt x="19" y="2348"/>
                  </a:lnTo>
                  <a:lnTo>
                    <a:pt x="19" y="2346"/>
                  </a:lnTo>
                  <a:lnTo>
                    <a:pt x="16" y="2345"/>
                  </a:lnTo>
                  <a:lnTo>
                    <a:pt x="12" y="2344"/>
                  </a:lnTo>
                  <a:lnTo>
                    <a:pt x="3" y="2341"/>
                  </a:lnTo>
                  <a:lnTo>
                    <a:pt x="3" y="2345"/>
                  </a:lnTo>
                  <a:lnTo>
                    <a:pt x="3" y="2347"/>
                  </a:lnTo>
                  <a:lnTo>
                    <a:pt x="3" y="2348"/>
                  </a:lnTo>
                  <a:lnTo>
                    <a:pt x="3" y="2348"/>
                  </a:lnTo>
                  <a:lnTo>
                    <a:pt x="5" y="2349"/>
                  </a:lnTo>
                  <a:lnTo>
                    <a:pt x="5" y="2349"/>
                  </a:lnTo>
                  <a:lnTo>
                    <a:pt x="3" y="2349"/>
                  </a:lnTo>
                  <a:lnTo>
                    <a:pt x="3" y="2350"/>
                  </a:lnTo>
                  <a:lnTo>
                    <a:pt x="1" y="2352"/>
                  </a:lnTo>
                  <a:lnTo>
                    <a:pt x="0" y="2354"/>
                  </a:lnTo>
                  <a:lnTo>
                    <a:pt x="0" y="2289"/>
                  </a:lnTo>
                  <a:lnTo>
                    <a:pt x="0" y="2277"/>
                  </a:lnTo>
                  <a:lnTo>
                    <a:pt x="0" y="2259"/>
                  </a:lnTo>
                  <a:lnTo>
                    <a:pt x="0" y="2239"/>
                  </a:lnTo>
                  <a:lnTo>
                    <a:pt x="3" y="2239"/>
                  </a:lnTo>
                  <a:lnTo>
                    <a:pt x="5" y="2240"/>
                  </a:lnTo>
                  <a:lnTo>
                    <a:pt x="5" y="2242"/>
                  </a:lnTo>
                  <a:lnTo>
                    <a:pt x="5" y="2242"/>
                  </a:lnTo>
                  <a:lnTo>
                    <a:pt x="5" y="2243"/>
                  </a:lnTo>
                  <a:lnTo>
                    <a:pt x="6" y="2242"/>
                  </a:lnTo>
                  <a:lnTo>
                    <a:pt x="8" y="2242"/>
                  </a:lnTo>
                  <a:lnTo>
                    <a:pt x="35" y="2210"/>
                  </a:lnTo>
                  <a:lnTo>
                    <a:pt x="63" y="2182"/>
                  </a:lnTo>
                  <a:lnTo>
                    <a:pt x="94" y="2158"/>
                  </a:lnTo>
                  <a:lnTo>
                    <a:pt x="127" y="2138"/>
                  </a:lnTo>
                  <a:lnTo>
                    <a:pt x="162" y="2120"/>
                  </a:lnTo>
                  <a:lnTo>
                    <a:pt x="197" y="2105"/>
                  </a:lnTo>
                  <a:lnTo>
                    <a:pt x="233" y="2091"/>
                  </a:lnTo>
                  <a:lnTo>
                    <a:pt x="269" y="2077"/>
                  </a:lnTo>
                  <a:lnTo>
                    <a:pt x="306" y="2065"/>
                  </a:lnTo>
                  <a:lnTo>
                    <a:pt x="342" y="2052"/>
                  </a:lnTo>
                  <a:lnTo>
                    <a:pt x="377" y="2039"/>
                  </a:lnTo>
                  <a:lnTo>
                    <a:pt x="412" y="2023"/>
                  </a:lnTo>
                  <a:lnTo>
                    <a:pt x="440" y="2008"/>
                  </a:lnTo>
                  <a:lnTo>
                    <a:pt x="466" y="1990"/>
                  </a:lnTo>
                  <a:lnTo>
                    <a:pt x="493" y="1971"/>
                  </a:lnTo>
                  <a:lnTo>
                    <a:pt x="520" y="1950"/>
                  </a:lnTo>
                  <a:lnTo>
                    <a:pt x="548" y="1930"/>
                  </a:lnTo>
                  <a:lnTo>
                    <a:pt x="577" y="1912"/>
                  </a:lnTo>
                  <a:lnTo>
                    <a:pt x="607" y="1897"/>
                  </a:lnTo>
                  <a:lnTo>
                    <a:pt x="639" y="1885"/>
                  </a:lnTo>
                  <a:lnTo>
                    <a:pt x="674" y="1878"/>
                  </a:lnTo>
                  <a:lnTo>
                    <a:pt x="674" y="1883"/>
                  </a:lnTo>
                  <a:lnTo>
                    <a:pt x="665" y="1883"/>
                  </a:lnTo>
                  <a:lnTo>
                    <a:pt x="649" y="1899"/>
                  </a:lnTo>
                  <a:lnTo>
                    <a:pt x="629" y="1914"/>
                  </a:lnTo>
                  <a:lnTo>
                    <a:pt x="607" y="1928"/>
                  </a:lnTo>
                  <a:lnTo>
                    <a:pt x="583" y="1941"/>
                  </a:lnTo>
                  <a:lnTo>
                    <a:pt x="558" y="1955"/>
                  </a:lnTo>
                  <a:lnTo>
                    <a:pt x="535" y="1967"/>
                  </a:lnTo>
                  <a:lnTo>
                    <a:pt x="513" y="1981"/>
                  </a:lnTo>
                  <a:lnTo>
                    <a:pt x="494" y="1996"/>
                  </a:lnTo>
                  <a:lnTo>
                    <a:pt x="479" y="2012"/>
                  </a:lnTo>
                  <a:lnTo>
                    <a:pt x="470" y="2032"/>
                  </a:lnTo>
                  <a:lnTo>
                    <a:pt x="483" y="2040"/>
                  </a:lnTo>
                  <a:lnTo>
                    <a:pt x="491" y="2032"/>
                  </a:lnTo>
                  <a:lnTo>
                    <a:pt x="516" y="2019"/>
                  </a:lnTo>
                  <a:lnTo>
                    <a:pt x="540" y="2005"/>
                  </a:lnTo>
                  <a:lnTo>
                    <a:pt x="560" y="1990"/>
                  </a:lnTo>
                  <a:lnTo>
                    <a:pt x="580" y="1975"/>
                  </a:lnTo>
                  <a:lnTo>
                    <a:pt x="601" y="1960"/>
                  </a:lnTo>
                  <a:lnTo>
                    <a:pt x="623" y="1949"/>
                  </a:lnTo>
                  <a:lnTo>
                    <a:pt x="649" y="1941"/>
                  </a:lnTo>
                  <a:lnTo>
                    <a:pt x="649" y="1944"/>
                  </a:lnTo>
                  <a:lnTo>
                    <a:pt x="649" y="1948"/>
                  </a:lnTo>
                  <a:lnTo>
                    <a:pt x="649" y="1949"/>
                  </a:lnTo>
                  <a:lnTo>
                    <a:pt x="649" y="1950"/>
                  </a:lnTo>
                  <a:lnTo>
                    <a:pt x="649" y="1951"/>
                  </a:lnTo>
                  <a:lnTo>
                    <a:pt x="649" y="1952"/>
                  </a:lnTo>
                  <a:lnTo>
                    <a:pt x="650" y="1952"/>
                  </a:lnTo>
                  <a:lnTo>
                    <a:pt x="651" y="1954"/>
                  </a:lnTo>
                  <a:lnTo>
                    <a:pt x="654" y="1954"/>
                  </a:lnTo>
                  <a:lnTo>
                    <a:pt x="657" y="1956"/>
                  </a:lnTo>
                  <a:lnTo>
                    <a:pt x="662" y="1957"/>
                  </a:lnTo>
                  <a:lnTo>
                    <a:pt x="654" y="1970"/>
                  </a:lnTo>
                  <a:lnTo>
                    <a:pt x="662" y="1982"/>
                  </a:lnTo>
                  <a:lnTo>
                    <a:pt x="670" y="1975"/>
                  </a:lnTo>
                  <a:lnTo>
                    <a:pt x="683" y="1967"/>
                  </a:lnTo>
                  <a:lnTo>
                    <a:pt x="699" y="1958"/>
                  </a:lnTo>
                  <a:lnTo>
                    <a:pt x="718" y="1948"/>
                  </a:lnTo>
                  <a:lnTo>
                    <a:pt x="739" y="1936"/>
                  </a:lnTo>
                  <a:lnTo>
                    <a:pt x="762" y="1925"/>
                  </a:lnTo>
                  <a:lnTo>
                    <a:pt x="785" y="1913"/>
                  </a:lnTo>
                  <a:lnTo>
                    <a:pt x="808" y="1903"/>
                  </a:lnTo>
                  <a:lnTo>
                    <a:pt x="832" y="1892"/>
                  </a:lnTo>
                  <a:lnTo>
                    <a:pt x="855" y="1883"/>
                  </a:lnTo>
                  <a:lnTo>
                    <a:pt x="875" y="1876"/>
                  </a:lnTo>
                  <a:lnTo>
                    <a:pt x="893" y="1870"/>
                  </a:lnTo>
                  <a:lnTo>
                    <a:pt x="908" y="1867"/>
                  </a:lnTo>
                  <a:lnTo>
                    <a:pt x="920" y="1867"/>
                  </a:lnTo>
                  <a:lnTo>
                    <a:pt x="928" y="1870"/>
                  </a:lnTo>
                  <a:lnTo>
                    <a:pt x="945" y="1858"/>
                  </a:lnTo>
                  <a:lnTo>
                    <a:pt x="961" y="1844"/>
                  </a:lnTo>
                  <a:lnTo>
                    <a:pt x="977" y="1831"/>
                  </a:lnTo>
                  <a:lnTo>
                    <a:pt x="995" y="1818"/>
                  </a:lnTo>
                  <a:lnTo>
                    <a:pt x="1014" y="1808"/>
                  </a:lnTo>
                  <a:lnTo>
                    <a:pt x="1036" y="1800"/>
                  </a:lnTo>
                  <a:lnTo>
                    <a:pt x="1028" y="1813"/>
                  </a:lnTo>
                  <a:lnTo>
                    <a:pt x="1057" y="1797"/>
                  </a:lnTo>
                  <a:lnTo>
                    <a:pt x="1041" y="1800"/>
                  </a:lnTo>
                  <a:lnTo>
                    <a:pt x="1053" y="1784"/>
                  </a:lnTo>
                  <a:lnTo>
                    <a:pt x="1145" y="1738"/>
                  </a:lnTo>
                  <a:lnTo>
                    <a:pt x="1136" y="1758"/>
                  </a:lnTo>
                  <a:lnTo>
                    <a:pt x="1146" y="1752"/>
                  </a:lnTo>
                  <a:lnTo>
                    <a:pt x="1152" y="1743"/>
                  </a:lnTo>
                  <a:lnTo>
                    <a:pt x="1153" y="1734"/>
                  </a:lnTo>
                  <a:lnTo>
                    <a:pt x="1153" y="1722"/>
                  </a:lnTo>
                  <a:lnTo>
                    <a:pt x="1149" y="1719"/>
                  </a:lnTo>
                  <a:lnTo>
                    <a:pt x="1146" y="1718"/>
                  </a:lnTo>
                  <a:lnTo>
                    <a:pt x="1145" y="1717"/>
                  </a:lnTo>
                  <a:lnTo>
                    <a:pt x="1143" y="1716"/>
                  </a:lnTo>
                  <a:lnTo>
                    <a:pt x="1143" y="1715"/>
                  </a:lnTo>
                  <a:lnTo>
                    <a:pt x="1143" y="1715"/>
                  </a:lnTo>
                  <a:lnTo>
                    <a:pt x="1143" y="1713"/>
                  </a:lnTo>
                  <a:lnTo>
                    <a:pt x="1143" y="1712"/>
                  </a:lnTo>
                  <a:lnTo>
                    <a:pt x="1143" y="1710"/>
                  </a:lnTo>
                  <a:lnTo>
                    <a:pt x="1142" y="1708"/>
                  </a:lnTo>
                  <a:lnTo>
                    <a:pt x="1140" y="1705"/>
                  </a:lnTo>
                  <a:lnTo>
                    <a:pt x="1125" y="1715"/>
                  </a:lnTo>
                  <a:lnTo>
                    <a:pt x="1106" y="1723"/>
                  </a:lnTo>
                  <a:lnTo>
                    <a:pt x="1086" y="1727"/>
                  </a:lnTo>
                  <a:lnTo>
                    <a:pt x="1066" y="1731"/>
                  </a:lnTo>
                  <a:lnTo>
                    <a:pt x="1043" y="1735"/>
                  </a:lnTo>
                  <a:lnTo>
                    <a:pt x="1021" y="1741"/>
                  </a:lnTo>
                  <a:lnTo>
                    <a:pt x="1002" y="1748"/>
                  </a:lnTo>
                  <a:lnTo>
                    <a:pt x="982" y="1758"/>
                  </a:lnTo>
                  <a:lnTo>
                    <a:pt x="976" y="1765"/>
                  </a:lnTo>
                  <a:lnTo>
                    <a:pt x="976" y="1771"/>
                  </a:lnTo>
                  <a:lnTo>
                    <a:pt x="977" y="1777"/>
                  </a:lnTo>
                  <a:lnTo>
                    <a:pt x="977" y="1783"/>
                  </a:lnTo>
                  <a:lnTo>
                    <a:pt x="974" y="1787"/>
                  </a:lnTo>
                  <a:lnTo>
                    <a:pt x="962" y="1800"/>
                  </a:lnTo>
                  <a:lnTo>
                    <a:pt x="928" y="1787"/>
                  </a:lnTo>
                  <a:lnTo>
                    <a:pt x="915" y="1799"/>
                  </a:lnTo>
                  <a:lnTo>
                    <a:pt x="905" y="1807"/>
                  </a:lnTo>
                  <a:lnTo>
                    <a:pt x="896" y="1814"/>
                  </a:lnTo>
                  <a:lnTo>
                    <a:pt x="888" y="1818"/>
                  </a:lnTo>
                  <a:lnTo>
                    <a:pt x="878" y="1823"/>
                  </a:lnTo>
                  <a:lnTo>
                    <a:pt x="867" y="1829"/>
                  </a:lnTo>
                  <a:lnTo>
                    <a:pt x="853" y="1837"/>
                  </a:lnTo>
                  <a:lnTo>
                    <a:pt x="857" y="1840"/>
                  </a:lnTo>
                  <a:lnTo>
                    <a:pt x="860" y="1844"/>
                  </a:lnTo>
                  <a:lnTo>
                    <a:pt x="863" y="1846"/>
                  </a:lnTo>
                  <a:lnTo>
                    <a:pt x="867" y="1850"/>
                  </a:lnTo>
                  <a:lnTo>
                    <a:pt x="870" y="1854"/>
                  </a:lnTo>
                  <a:lnTo>
                    <a:pt x="862" y="1858"/>
                  </a:lnTo>
                  <a:lnTo>
                    <a:pt x="846" y="1857"/>
                  </a:lnTo>
                  <a:lnTo>
                    <a:pt x="828" y="1861"/>
                  </a:lnTo>
                  <a:lnTo>
                    <a:pt x="808" y="1869"/>
                  </a:lnTo>
                  <a:lnTo>
                    <a:pt x="786" y="1880"/>
                  </a:lnTo>
                  <a:lnTo>
                    <a:pt x="764" y="1892"/>
                  </a:lnTo>
                  <a:lnTo>
                    <a:pt x="740" y="1905"/>
                  </a:lnTo>
                  <a:lnTo>
                    <a:pt x="715" y="1917"/>
                  </a:lnTo>
                  <a:lnTo>
                    <a:pt x="691" y="1926"/>
                  </a:lnTo>
                  <a:lnTo>
                    <a:pt x="665" y="1933"/>
                  </a:lnTo>
                  <a:lnTo>
                    <a:pt x="678" y="1915"/>
                  </a:lnTo>
                  <a:lnTo>
                    <a:pt x="741" y="1887"/>
                  </a:lnTo>
                  <a:lnTo>
                    <a:pt x="736" y="1883"/>
                  </a:lnTo>
                  <a:lnTo>
                    <a:pt x="736" y="1878"/>
                  </a:lnTo>
                  <a:lnTo>
                    <a:pt x="740" y="1874"/>
                  </a:lnTo>
                  <a:lnTo>
                    <a:pt x="744" y="1868"/>
                  </a:lnTo>
                  <a:lnTo>
                    <a:pt x="749" y="1862"/>
                  </a:lnTo>
                  <a:lnTo>
                    <a:pt x="728" y="1862"/>
                  </a:lnTo>
                  <a:lnTo>
                    <a:pt x="728" y="1866"/>
                  </a:lnTo>
                  <a:lnTo>
                    <a:pt x="728" y="1869"/>
                  </a:lnTo>
                  <a:lnTo>
                    <a:pt x="728" y="1870"/>
                  </a:lnTo>
                  <a:lnTo>
                    <a:pt x="728" y="1872"/>
                  </a:lnTo>
                  <a:lnTo>
                    <a:pt x="729" y="1872"/>
                  </a:lnTo>
                  <a:lnTo>
                    <a:pt x="729" y="1873"/>
                  </a:lnTo>
                  <a:lnTo>
                    <a:pt x="728" y="1873"/>
                  </a:lnTo>
                  <a:lnTo>
                    <a:pt x="728" y="1874"/>
                  </a:lnTo>
                  <a:lnTo>
                    <a:pt x="726" y="1876"/>
                  </a:lnTo>
                  <a:lnTo>
                    <a:pt x="724" y="1878"/>
                  </a:lnTo>
                  <a:lnTo>
                    <a:pt x="721" y="1877"/>
                  </a:lnTo>
                  <a:lnTo>
                    <a:pt x="719" y="1875"/>
                  </a:lnTo>
                  <a:lnTo>
                    <a:pt x="718" y="1875"/>
                  </a:lnTo>
                  <a:lnTo>
                    <a:pt x="718" y="1874"/>
                  </a:lnTo>
                  <a:lnTo>
                    <a:pt x="717" y="1874"/>
                  </a:lnTo>
                  <a:lnTo>
                    <a:pt x="717" y="1874"/>
                  </a:lnTo>
                  <a:lnTo>
                    <a:pt x="715" y="1875"/>
                  </a:lnTo>
                  <a:lnTo>
                    <a:pt x="714" y="1876"/>
                  </a:lnTo>
                  <a:lnTo>
                    <a:pt x="711" y="1877"/>
                  </a:lnTo>
                  <a:lnTo>
                    <a:pt x="707" y="1878"/>
                  </a:lnTo>
                  <a:lnTo>
                    <a:pt x="714" y="1862"/>
                  </a:lnTo>
                  <a:lnTo>
                    <a:pt x="725" y="1851"/>
                  </a:lnTo>
                  <a:lnTo>
                    <a:pt x="739" y="1843"/>
                  </a:lnTo>
                  <a:lnTo>
                    <a:pt x="757" y="1837"/>
                  </a:lnTo>
                  <a:lnTo>
                    <a:pt x="760" y="1840"/>
                  </a:lnTo>
                  <a:lnTo>
                    <a:pt x="762" y="1843"/>
                  </a:lnTo>
                  <a:lnTo>
                    <a:pt x="763" y="1844"/>
                  </a:lnTo>
                  <a:lnTo>
                    <a:pt x="764" y="1845"/>
                  </a:lnTo>
                  <a:lnTo>
                    <a:pt x="764" y="1846"/>
                  </a:lnTo>
                  <a:lnTo>
                    <a:pt x="765" y="1846"/>
                  </a:lnTo>
                  <a:lnTo>
                    <a:pt x="767" y="1846"/>
                  </a:lnTo>
                  <a:lnTo>
                    <a:pt x="768" y="1846"/>
                  </a:lnTo>
                  <a:lnTo>
                    <a:pt x="771" y="1846"/>
                  </a:lnTo>
                  <a:lnTo>
                    <a:pt x="774" y="1846"/>
                  </a:lnTo>
                  <a:lnTo>
                    <a:pt x="781" y="1833"/>
                  </a:lnTo>
                  <a:lnTo>
                    <a:pt x="789" y="1824"/>
                  </a:lnTo>
                  <a:lnTo>
                    <a:pt x="797" y="1816"/>
                  </a:lnTo>
                  <a:lnTo>
                    <a:pt x="807" y="1808"/>
                  </a:lnTo>
                  <a:lnTo>
                    <a:pt x="828" y="1829"/>
                  </a:lnTo>
                  <a:lnTo>
                    <a:pt x="833" y="1829"/>
                  </a:lnTo>
                  <a:lnTo>
                    <a:pt x="833" y="1800"/>
                  </a:lnTo>
                  <a:lnTo>
                    <a:pt x="862" y="1797"/>
                  </a:lnTo>
                  <a:lnTo>
                    <a:pt x="871" y="1788"/>
                  </a:lnTo>
                  <a:lnTo>
                    <a:pt x="876" y="1780"/>
                  </a:lnTo>
                  <a:lnTo>
                    <a:pt x="878" y="1771"/>
                  </a:lnTo>
                  <a:lnTo>
                    <a:pt x="881" y="1763"/>
                  </a:lnTo>
                  <a:lnTo>
                    <a:pt x="885" y="1754"/>
                  </a:lnTo>
                  <a:lnTo>
                    <a:pt x="895" y="1747"/>
                  </a:lnTo>
                  <a:lnTo>
                    <a:pt x="932" y="1747"/>
                  </a:lnTo>
                  <a:lnTo>
                    <a:pt x="957" y="1709"/>
                  </a:lnTo>
                  <a:lnTo>
                    <a:pt x="990" y="1695"/>
                  </a:lnTo>
                  <a:lnTo>
                    <a:pt x="1025" y="1679"/>
                  </a:lnTo>
                  <a:lnTo>
                    <a:pt x="1059" y="1662"/>
                  </a:lnTo>
                  <a:lnTo>
                    <a:pt x="1091" y="1645"/>
                  </a:lnTo>
                  <a:lnTo>
                    <a:pt x="1120" y="1630"/>
                  </a:lnTo>
                  <a:lnTo>
                    <a:pt x="1120" y="1610"/>
                  </a:lnTo>
                  <a:lnTo>
                    <a:pt x="1153" y="1604"/>
                  </a:lnTo>
                  <a:lnTo>
                    <a:pt x="1185" y="1591"/>
                  </a:lnTo>
                  <a:lnTo>
                    <a:pt x="1219" y="1574"/>
                  </a:lnTo>
                  <a:lnTo>
                    <a:pt x="1252" y="1553"/>
                  </a:lnTo>
                  <a:lnTo>
                    <a:pt x="1284" y="1530"/>
                  </a:lnTo>
                  <a:lnTo>
                    <a:pt x="1314" y="1507"/>
                  </a:lnTo>
                  <a:lnTo>
                    <a:pt x="1341" y="1484"/>
                  </a:lnTo>
                  <a:lnTo>
                    <a:pt x="1366" y="1463"/>
                  </a:lnTo>
                  <a:lnTo>
                    <a:pt x="1387" y="1445"/>
                  </a:lnTo>
                  <a:lnTo>
                    <a:pt x="1390" y="1448"/>
                  </a:lnTo>
                  <a:lnTo>
                    <a:pt x="1392" y="1450"/>
                  </a:lnTo>
                  <a:lnTo>
                    <a:pt x="1394" y="1453"/>
                  </a:lnTo>
                  <a:lnTo>
                    <a:pt x="1395" y="1454"/>
                  </a:lnTo>
                  <a:lnTo>
                    <a:pt x="1397" y="1455"/>
                  </a:lnTo>
                  <a:lnTo>
                    <a:pt x="1398" y="1455"/>
                  </a:lnTo>
                  <a:lnTo>
                    <a:pt x="1401" y="1456"/>
                  </a:lnTo>
                  <a:lnTo>
                    <a:pt x="1403" y="1457"/>
                  </a:lnTo>
                  <a:lnTo>
                    <a:pt x="1405" y="1455"/>
                  </a:lnTo>
                  <a:lnTo>
                    <a:pt x="1410" y="1448"/>
                  </a:lnTo>
                  <a:lnTo>
                    <a:pt x="1418" y="1440"/>
                  </a:lnTo>
                  <a:lnTo>
                    <a:pt x="1426" y="1428"/>
                  </a:lnTo>
                  <a:lnTo>
                    <a:pt x="1437" y="1417"/>
                  </a:lnTo>
                  <a:lnTo>
                    <a:pt x="1446" y="1405"/>
                  </a:lnTo>
                  <a:lnTo>
                    <a:pt x="1454" y="1396"/>
                  </a:lnTo>
                  <a:lnTo>
                    <a:pt x="1461" y="1388"/>
                  </a:lnTo>
                  <a:lnTo>
                    <a:pt x="1466" y="1383"/>
                  </a:lnTo>
                  <a:lnTo>
                    <a:pt x="1471" y="1387"/>
                  </a:lnTo>
                  <a:lnTo>
                    <a:pt x="1475" y="1389"/>
                  </a:lnTo>
                  <a:lnTo>
                    <a:pt x="1478" y="1389"/>
                  </a:lnTo>
                  <a:lnTo>
                    <a:pt x="1487" y="1387"/>
                  </a:lnTo>
                  <a:lnTo>
                    <a:pt x="1498" y="1374"/>
                  </a:lnTo>
                  <a:lnTo>
                    <a:pt x="1508" y="1359"/>
                  </a:lnTo>
                  <a:lnTo>
                    <a:pt x="1517" y="1343"/>
                  </a:lnTo>
                  <a:lnTo>
                    <a:pt x="1527" y="1329"/>
                  </a:lnTo>
                  <a:lnTo>
                    <a:pt x="1540" y="1317"/>
                  </a:lnTo>
                  <a:lnTo>
                    <a:pt x="1565" y="1302"/>
                  </a:lnTo>
                  <a:lnTo>
                    <a:pt x="1589" y="1288"/>
                  </a:lnTo>
                  <a:lnTo>
                    <a:pt x="1615" y="1274"/>
                  </a:lnTo>
                  <a:lnTo>
                    <a:pt x="1639" y="1259"/>
                  </a:lnTo>
                  <a:lnTo>
                    <a:pt x="1662" y="1244"/>
                  </a:lnTo>
                  <a:lnTo>
                    <a:pt x="1684" y="1228"/>
                  </a:lnTo>
                  <a:lnTo>
                    <a:pt x="1704" y="1209"/>
                  </a:lnTo>
                  <a:lnTo>
                    <a:pt x="1719" y="1188"/>
                  </a:lnTo>
                  <a:lnTo>
                    <a:pt x="1732" y="1164"/>
                  </a:lnTo>
                  <a:lnTo>
                    <a:pt x="1740" y="1164"/>
                  </a:lnTo>
                  <a:lnTo>
                    <a:pt x="1745" y="1180"/>
                  </a:lnTo>
                  <a:lnTo>
                    <a:pt x="1732" y="1197"/>
                  </a:lnTo>
                  <a:lnTo>
                    <a:pt x="1753" y="1180"/>
                  </a:lnTo>
                  <a:lnTo>
                    <a:pt x="1759" y="1171"/>
                  </a:lnTo>
                  <a:lnTo>
                    <a:pt x="1769" y="1158"/>
                  </a:lnTo>
                  <a:lnTo>
                    <a:pt x="1786" y="1143"/>
                  </a:lnTo>
                  <a:lnTo>
                    <a:pt x="1805" y="1126"/>
                  </a:lnTo>
                  <a:lnTo>
                    <a:pt x="1827" y="1108"/>
                  </a:lnTo>
                  <a:lnTo>
                    <a:pt x="1851" y="1088"/>
                  </a:lnTo>
                  <a:lnTo>
                    <a:pt x="1876" y="1068"/>
                  </a:lnTo>
                  <a:lnTo>
                    <a:pt x="1903" y="1048"/>
                  </a:lnTo>
                  <a:lnTo>
                    <a:pt x="1929" y="1028"/>
                  </a:lnTo>
                  <a:lnTo>
                    <a:pt x="1953" y="1008"/>
                  </a:lnTo>
                  <a:lnTo>
                    <a:pt x="1975" y="990"/>
                  </a:lnTo>
                  <a:lnTo>
                    <a:pt x="1995" y="973"/>
                  </a:lnTo>
                  <a:lnTo>
                    <a:pt x="2011" y="958"/>
                  </a:lnTo>
                  <a:lnTo>
                    <a:pt x="2023" y="945"/>
                  </a:lnTo>
                  <a:lnTo>
                    <a:pt x="2007" y="937"/>
                  </a:lnTo>
                  <a:lnTo>
                    <a:pt x="1998" y="942"/>
                  </a:lnTo>
                  <a:lnTo>
                    <a:pt x="1988" y="943"/>
                  </a:lnTo>
                  <a:lnTo>
                    <a:pt x="1974" y="942"/>
                  </a:lnTo>
                  <a:lnTo>
                    <a:pt x="1959" y="938"/>
                  </a:lnTo>
                  <a:lnTo>
                    <a:pt x="1943" y="936"/>
                  </a:lnTo>
                  <a:lnTo>
                    <a:pt x="1924" y="933"/>
                  </a:lnTo>
                  <a:lnTo>
                    <a:pt x="1903" y="933"/>
                  </a:lnTo>
                  <a:lnTo>
                    <a:pt x="1882" y="937"/>
                  </a:lnTo>
                  <a:lnTo>
                    <a:pt x="1836" y="947"/>
                  </a:lnTo>
                  <a:lnTo>
                    <a:pt x="1787" y="958"/>
                  </a:lnTo>
                  <a:lnTo>
                    <a:pt x="1737" y="967"/>
                  </a:lnTo>
                  <a:lnTo>
                    <a:pt x="1687" y="976"/>
                  </a:lnTo>
                  <a:lnTo>
                    <a:pt x="1638" y="984"/>
                  </a:lnTo>
                  <a:lnTo>
                    <a:pt x="1590" y="991"/>
                  </a:lnTo>
                  <a:lnTo>
                    <a:pt x="1546" y="997"/>
                  </a:lnTo>
                  <a:lnTo>
                    <a:pt x="1505" y="1002"/>
                  </a:lnTo>
                  <a:lnTo>
                    <a:pt x="1469" y="1003"/>
                  </a:lnTo>
                  <a:lnTo>
                    <a:pt x="1468" y="988"/>
                  </a:lnTo>
                  <a:lnTo>
                    <a:pt x="1465" y="977"/>
                  </a:lnTo>
                  <a:lnTo>
                    <a:pt x="1459" y="972"/>
                  </a:lnTo>
                  <a:lnTo>
                    <a:pt x="1451" y="969"/>
                  </a:lnTo>
                  <a:lnTo>
                    <a:pt x="1440" y="969"/>
                  </a:lnTo>
                  <a:lnTo>
                    <a:pt x="1428" y="972"/>
                  </a:lnTo>
                  <a:lnTo>
                    <a:pt x="1416" y="974"/>
                  </a:lnTo>
                  <a:lnTo>
                    <a:pt x="1414" y="961"/>
                  </a:lnTo>
                  <a:lnTo>
                    <a:pt x="1414" y="952"/>
                  </a:lnTo>
                  <a:lnTo>
                    <a:pt x="1413" y="944"/>
                  </a:lnTo>
                  <a:lnTo>
                    <a:pt x="1410" y="938"/>
                  </a:lnTo>
                  <a:lnTo>
                    <a:pt x="1404" y="936"/>
                  </a:lnTo>
                  <a:lnTo>
                    <a:pt x="1395" y="937"/>
                  </a:lnTo>
                  <a:lnTo>
                    <a:pt x="1382" y="924"/>
                  </a:lnTo>
                  <a:lnTo>
                    <a:pt x="1382" y="921"/>
                  </a:lnTo>
                  <a:lnTo>
                    <a:pt x="1408" y="908"/>
                  </a:lnTo>
                  <a:lnTo>
                    <a:pt x="1403" y="902"/>
                  </a:lnTo>
                  <a:lnTo>
                    <a:pt x="1402" y="898"/>
                  </a:lnTo>
                  <a:lnTo>
                    <a:pt x="1402" y="893"/>
                  </a:lnTo>
                  <a:lnTo>
                    <a:pt x="1404" y="886"/>
                  </a:lnTo>
                  <a:lnTo>
                    <a:pt x="1408" y="875"/>
                  </a:lnTo>
                  <a:lnTo>
                    <a:pt x="1391" y="855"/>
                  </a:lnTo>
                  <a:lnTo>
                    <a:pt x="1378" y="833"/>
                  </a:lnTo>
                  <a:lnTo>
                    <a:pt x="1368" y="809"/>
                  </a:lnTo>
                  <a:lnTo>
                    <a:pt x="1361" y="782"/>
                  </a:lnTo>
                  <a:lnTo>
                    <a:pt x="1355" y="756"/>
                  </a:lnTo>
                  <a:lnTo>
                    <a:pt x="1349" y="728"/>
                  </a:lnTo>
                  <a:lnTo>
                    <a:pt x="1345" y="701"/>
                  </a:lnTo>
                  <a:lnTo>
                    <a:pt x="1357" y="705"/>
                  </a:lnTo>
                  <a:lnTo>
                    <a:pt x="1359" y="715"/>
                  </a:lnTo>
                  <a:lnTo>
                    <a:pt x="1359" y="725"/>
                  </a:lnTo>
                  <a:lnTo>
                    <a:pt x="1361" y="733"/>
                  </a:lnTo>
                  <a:lnTo>
                    <a:pt x="1366" y="742"/>
                  </a:lnTo>
                  <a:lnTo>
                    <a:pt x="1374" y="751"/>
                  </a:lnTo>
                  <a:lnTo>
                    <a:pt x="1387" y="746"/>
                  </a:lnTo>
                  <a:lnTo>
                    <a:pt x="1381" y="716"/>
                  </a:lnTo>
                  <a:lnTo>
                    <a:pt x="1382" y="686"/>
                  </a:lnTo>
                  <a:lnTo>
                    <a:pt x="1388" y="656"/>
                  </a:lnTo>
                  <a:lnTo>
                    <a:pt x="1396" y="626"/>
                  </a:lnTo>
                  <a:lnTo>
                    <a:pt x="1406" y="598"/>
                  </a:lnTo>
                  <a:lnTo>
                    <a:pt x="1416" y="569"/>
                  </a:lnTo>
                  <a:lnTo>
                    <a:pt x="1424" y="540"/>
                  </a:lnTo>
                  <a:lnTo>
                    <a:pt x="1431" y="547"/>
                  </a:lnTo>
                  <a:lnTo>
                    <a:pt x="1435" y="553"/>
                  </a:lnTo>
                  <a:lnTo>
                    <a:pt x="1440" y="561"/>
                  </a:lnTo>
                  <a:lnTo>
                    <a:pt x="1448" y="557"/>
                  </a:lnTo>
                  <a:lnTo>
                    <a:pt x="1458" y="524"/>
                  </a:lnTo>
                  <a:lnTo>
                    <a:pt x="1453" y="523"/>
                  </a:lnTo>
                  <a:lnTo>
                    <a:pt x="1449" y="523"/>
                  </a:lnTo>
                  <a:lnTo>
                    <a:pt x="1448" y="521"/>
                  </a:lnTo>
                  <a:lnTo>
                    <a:pt x="1446" y="521"/>
                  </a:lnTo>
                  <a:lnTo>
                    <a:pt x="1446" y="521"/>
                  </a:lnTo>
                  <a:lnTo>
                    <a:pt x="1445" y="520"/>
                  </a:lnTo>
                  <a:lnTo>
                    <a:pt x="1444" y="519"/>
                  </a:lnTo>
                  <a:lnTo>
                    <a:pt x="1442" y="518"/>
                  </a:lnTo>
                  <a:lnTo>
                    <a:pt x="1440" y="516"/>
                  </a:lnTo>
                  <a:lnTo>
                    <a:pt x="1458" y="482"/>
                  </a:lnTo>
                  <a:lnTo>
                    <a:pt x="1463" y="487"/>
                  </a:lnTo>
                  <a:lnTo>
                    <a:pt x="1468" y="489"/>
                  </a:lnTo>
                  <a:lnTo>
                    <a:pt x="1470" y="490"/>
                  </a:lnTo>
                  <a:lnTo>
                    <a:pt x="1473" y="489"/>
                  </a:lnTo>
                  <a:lnTo>
                    <a:pt x="1477" y="488"/>
                  </a:lnTo>
                  <a:lnTo>
                    <a:pt x="1487" y="487"/>
                  </a:lnTo>
                  <a:lnTo>
                    <a:pt x="1487" y="503"/>
                  </a:lnTo>
                  <a:lnTo>
                    <a:pt x="1458" y="503"/>
                  </a:lnTo>
                  <a:lnTo>
                    <a:pt x="1458" y="511"/>
                  </a:lnTo>
                  <a:lnTo>
                    <a:pt x="1498" y="508"/>
                  </a:lnTo>
                  <a:lnTo>
                    <a:pt x="1497" y="493"/>
                  </a:lnTo>
                  <a:lnTo>
                    <a:pt x="1501" y="476"/>
                  </a:lnTo>
                  <a:lnTo>
                    <a:pt x="1506" y="459"/>
                  </a:lnTo>
                  <a:lnTo>
                    <a:pt x="1516" y="443"/>
                  </a:lnTo>
                  <a:lnTo>
                    <a:pt x="1526" y="428"/>
                  </a:lnTo>
                  <a:lnTo>
                    <a:pt x="1538" y="415"/>
                  </a:lnTo>
                  <a:lnTo>
                    <a:pt x="1549" y="405"/>
                  </a:lnTo>
                  <a:lnTo>
                    <a:pt x="1561" y="400"/>
                  </a:lnTo>
                  <a:lnTo>
                    <a:pt x="1569" y="400"/>
                  </a:lnTo>
                  <a:lnTo>
                    <a:pt x="1577" y="391"/>
                  </a:lnTo>
                  <a:lnTo>
                    <a:pt x="1575" y="389"/>
                  </a:lnTo>
                  <a:lnTo>
                    <a:pt x="1574" y="388"/>
                  </a:lnTo>
                  <a:lnTo>
                    <a:pt x="1574" y="386"/>
                  </a:lnTo>
                  <a:lnTo>
                    <a:pt x="1573" y="386"/>
                  </a:lnTo>
                  <a:lnTo>
                    <a:pt x="1573" y="386"/>
                  </a:lnTo>
                  <a:lnTo>
                    <a:pt x="1574" y="386"/>
                  </a:lnTo>
                  <a:lnTo>
                    <a:pt x="1574" y="385"/>
                  </a:lnTo>
                  <a:lnTo>
                    <a:pt x="1574" y="384"/>
                  </a:lnTo>
                  <a:lnTo>
                    <a:pt x="1574" y="382"/>
                  </a:lnTo>
                  <a:lnTo>
                    <a:pt x="1574" y="380"/>
                  </a:lnTo>
                  <a:lnTo>
                    <a:pt x="1584" y="370"/>
                  </a:lnTo>
                  <a:lnTo>
                    <a:pt x="1598" y="359"/>
                  </a:lnTo>
                  <a:lnTo>
                    <a:pt x="1617" y="345"/>
                  </a:lnTo>
                  <a:lnTo>
                    <a:pt x="1638" y="330"/>
                  </a:lnTo>
                  <a:lnTo>
                    <a:pt x="1662" y="313"/>
                  </a:lnTo>
                  <a:lnTo>
                    <a:pt x="1688" y="295"/>
                  </a:lnTo>
                  <a:lnTo>
                    <a:pt x="1715" y="277"/>
                  </a:lnTo>
                  <a:lnTo>
                    <a:pt x="1743" y="258"/>
                  </a:lnTo>
                  <a:lnTo>
                    <a:pt x="1770" y="240"/>
                  </a:lnTo>
                  <a:lnTo>
                    <a:pt x="1798" y="223"/>
                  </a:lnTo>
                  <a:lnTo>
                    <a:pt x="1824" y="206"/>
                  </a:lnTo>
                  <a:lnTo>
                    <a:pt x="1848" y="191"/>
                  </a:lnTo>
                  <a:lnTo>
                    <a:pt x="1872" y="179"/>
                  </a:lnTo>
                  <a:lnTo>
                    <a:pt x="1891" y="168"/>
                  </a:lnTo>
                  <a:lnTo>
                    <a:pt x="1907" y="160"/>
                  </a:lnTo>
                  <a:lnTo>
                    <a:pt x="1919" y="156"/>
                  </a:lnTo>
                  <a:lnTo>
                    <a:pt x="1934" y="153"/>
                  </a:lnTo>
                  <a:lnTo>
                    <a:pt x="1952" y="151"/>
                  </a:lnTo>
                  <a:lnTo>
                    <a:pt x="1971" y="146"/>
                  </a:lnTo>
                  <a:lnTo>
                    <a:pt x="1990" y="140"/>
                  </a:lnTo>
                  <a:lnTo>
                    <a:pt x="1996" y="145"/>
                  </a:lnTo>
                  <a:lnTo>
                    <a:pt x="2000" y="150"/>
                  </a:lnTo>
                  <a:lnTo>
                    <a:pt x="2001" y="155"/>
                  </a:lnTo>
                  <a:lnTo>
                    <a:pt x="2002" y="160"/>
                  </a:lnTo>
                  <a:lnTo>
                    <a:pt x="2015" y="156"/>
                  </a:lnTo>
                  <a:lnTo>
                    <a:pt x="2019" y="140"/>
                  </a:lnTo>
                  <a:lnTo>
                    <a:pt x="2016" y="140"/>
                  </a:lnTo>
                  <a:lnTo>
                    <a:pt x="2014" y="140"/>
                  </a:lnTo>
                  <a:lnTo>
                    <a:pt x="2012" y="140"/>
                  </a:lnTo>
                  <a:lnTo>
                    <a:pt x="2011" y="140"/>
                  </a:lnTo>
                  <a:lnTo>
                    <a:pt x="2010" y="140"/>
                  </a:lnTo>
                  <a:lnTo>
                    <a:pt x="2008" y="138"/>
                  </a:lnTo>
                  <a:lnTo>
                    <a:pt x="2005" y="137"/>
                  </a:lnTo>
                  <a:lnTo>
                    <a:pt x="2002" y="135"/>
                  </a:lnTo>
                  <a:lnTo>
                    <a:pt x="2017" y="131"/>
                  </a:lnTo>
                  <a:lnTo>
                    <a:pt x="2030" y="127"/>
                  </a:lnTo>
                  <a:lnTo>
                    <a:pt x="2040" y="119"/>
                  </a:lnTo>
                  <a:lnTo>
                    <a:pt x="2046" y="110"/>
                  </a:lnTo>
                  <a:lnTo>
                    <a:pt x="2048" y="98"/>
                  </a:lnTo>
                  <a:lnTo>
                    <a:pt x="2086" y="106"/>
                  </a:lnTo>
                  <a:lnTo>
                    <a:pt x="2081" y="118"/>
                  </a:lnTo>
                  <a:lnTo>
                    <a:pt x="2081" y="127"/>
                  </a:lnTo>
                  <a:lnTo>
                    <a:pt x="2085" y="135"/>
                  </a:lnTo>
                  <a:lnTo>
                    <a:pt x="2094" y="144"/>
                  </a:lnTo>
                  <a:lnTo>
                    <a:pt x="2096" y="135"/>
                  </a:lnTo>
                  <a:lnTo>
                    <a:pt x="2097" y="130"/>
                  </a:lnTo>
                  <a:lnTo>
                    <a:pt x="2100" y="128"/>
                  </a:lnTo>
                  <a:lnTo>
                    <a:pt x="2102" y="127"/>
                  </a:lnTo>
                  <a:lnTo>
                    <a:pt x="2105" y="123"/>
                  </a:lnTo>
                  <a:lnTo>
                    <a:pt x="2111" y="115"/>
                  </a:lnTo>
                  <a:lnTo>
                    <a:pt x="2101" y="112"/>
                  </a:lnTo>
                  <a:lnTo>
                    <a:pt x="2095" y="110"/>
                  </a:lnTo>
                  <a:lnTo>
                    <a:pt x="2093" y="106"/>
                  </a:lnTo>
                  <a:lnTo>
                    <a:pt x="2091" y="101"/>
                  </a:lnTo>
                  <a:lnTo>
                    <a:pt x="2090" y="95"/>
                  </a:lnTo>
                  <a:lnTo>
                    <a:pt x="2125" y="86"/>
                  </a:lnTo>
                  <a:lnTo>
                    <a:pt x="2160" y="77"/>
                  </a:lnTo>
                  <a:lnTo>
                    <a:pt x="2192" y="67"/>
                  </a:lnTo>
                  <a:lnTo>
                    <a:pt x="2219" y="55"/>
                  </a:lnTo>
                  <a:lnTo>
                    <a:pt x="2240" y="45"/>
                  </a:lnTo>
                  <a:lnTo>
                    <a:pt x="2210" y="36"/>
                  </a:lnTo>
                  <a:lnTo>
                    <a:pt x="2219" y="28"/>
                  </a:lnTo>
                  <a:lnTo>
                    <a:pt x="2236" y="28"/>
                  </a:lnTo>
                  <a:lnTo>
                    <a:pt x="2252" y="24"/>
                  </a:lnTo>
                  <a:lnTo>
                    <a:pt x="2254" y="25"/>
                  </a:lnTo>
                  <a:lnTo>
                    <a:pt x="2254" y="25"/>
                  </a:lnTo>
                  <a:lnTo>
                    <a:pt x="2255" y="26"/>
                  </a:lnTo>
                  <a:lnTo>
                    <a:pt x="2255" y="26"/>
                  </a:lnTo>
                  <a:lnTo>
                    <a:pt x="2255" y="28"/>
                  </a:lnTo>
                  <a:lnTo>
                    <a:pt x="2255" y="29"/>
                  </a:lnTo>
                  <a:lnTo>
                    <a:pt x="2257" y="32"/>
                  </a:lnTo>
                  <a:lnTo>
                    <a:pt x="2236" y="32"/>
                  </a:lnTo>
                  <a:lnTo>
                    <a:pt x="2240" y="40"/>
                  </a:lnTo>
                  <a:lnTo>
                    <a:pt x="2260" y="39"/>
                  </a:lnTo>
                  <a:lnTo>
                    <a:pt x="2274" y="37"/>
                  </a:lnTo>
                  <a:lnTo>
                    <a:pt x="2288" y="33"/>
                  </a:lnTo>
                  <a:lnTo>
                    <a:pt x="2302" y="28"/>
                  </a:lnTo>
                  <a:lnTo>
                    <a:pt x="2299" y="20"/>
                  </a:lnTo>
                  <a:lnTo>
                    <a:pt x="2267" y="20"/>
                  </a:lnTo>
                  <a:lnTo>
                    <a:pt x="2287" y="14"/>
                  </a:lnTo>
                  <a:lnTo>
                    <a:pt x="2307" y="7"/>
                  </a:lnTo>
                  <a:lnTo>
                    <a:pt x="2328" y="2"/>
                  </a:lnTo>
                  <a:lnTo>
                    <a:pt x="2349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29" name="Freeform 23"/>
            <p:cNvSpPr>
              <a:spLocks/>
            </p:cNvSpPr>
            <p:nvPr userDrawn="1"/>
          </p:nvSpPr>
          <p:spPr bwMode="auto">
            <a:xfrm>
              <a:off x="11488738" y="6091238"/>
              <a:ext cx="1588" cy="3175"/>
            </a:xfrm>
            <a:custGeom>
              <a:avLst/>
              <a:gdLst>
                <a:gd name="T0" fmla="*/ 3 w 3"/>
                <a:gd name="T1" fmla="*/ 0 h 8"/>
                <a:gd name="T2" fmla="*/ 3 w 3"/>
                <a:gd name="T3" fmla="*/ 1 h 8"/>
                <a:gd name="T4" fmla="*/ 3 w 3"/>
                <a:gd name="T5" fmla="*/ 2 h 8"/>
                <a:gd name="T6" fmla="*/ 3 w 3"/>
                <a:gd name="T7" fmla="*/ 3 h 8"/>
                <a:gd name="T8" fmla="*/ 3 w 3"/>
                <a:gd name="T9" fmla="*/ 3 h 8"/>
                <a:gd name="T10" fmla="*/ 3 w 3"/>
                <a:gd name="T11" fmla="*/ 4 h 8"/>
                <a:gd name="T12" fmla="*/ 3 w 3"/>
                <a:gd name="T13" fmla="*/ 5 h 8"/>
                <a:gd name="T14" fmla="*/ 2 w 3"/>
                <a:gd name="T15" fmla="*/ 7 h 8"/>
                <a:gd name="T16" fmla="*/ 0 w 3"/>
                <a:gd name="T17" fmla="*/ 8 h 8"/>
                <a:gd name="T18" fmla="*/ 3 w 3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0"/>
                  </a:moveTo>
                  <a:lnTo>
                    <a:pt x="3" y="1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4"/>
                  </a:lnTo>
                  <a:lnTo>
                    <a:pt x="3" y="5"/>
                  </a:lnTo>
                  <a:lnTo>
                    <a:pt x="2" y="7"/>
                  </a:lnTo>
                  <a:lnTo>
                    <a:pt x="0" y="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0" name="Rectangle 24"/>
            <p:cNvSpPr>
              <a:spLocks noChangeArrowheads="1"/>
            </p:cNvSpPr>
            <p:nvPr userDrawn="1"/>
          </p:nvSpPr>
          <p:spPr bwMode="auto">
            <a:xfrm>
              <a:off x="11666538" y="5476875"/>
              <a:ext cx="1588" cy="1588"/>
            </a:xfrm>
            <a:prstGeom prst="rect">
              <a:avLst/>
            </a:prstGeom>
            <a:grpFill/>
            <a:ln w="0">
              <a:solidFill>
                <a:srgbClr val="D2D2A4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1" name="Freeform 25"/>
            <p:cNvSpPr>
              <a:spLocks/>
            </p:cNvSpPr>
            <p:nvPr userDrawn="1"/>
          </p:nvSpPr>
          <p:spPr bwMode="auto">
            <a:xfrm>
              <a:off x="11387138" y="5370513"/>
              <a:ext cx="7938" cy="7938"/>
            </a:xfrm>
            <a:custGeom>
              <a:avLst/>
              <a:gdLst>
                <a:gd name="T0" fmla="*/ 8 w 17"/>
                <a:gd name="T1" fmla="*/ 0 h 21"/>
                <a:gd name="T2" fmla="*/ 17 w 17"/>
                <a:gd name="T3" fmla="*/ 0 h 21"/>
                <a:gd name="T4" fmla="*/ 0 w 17"/>
                <a:gd name="T5" fmla="*/ 21 h 21"/>
                <a:gd name="T6" fmla="*/ 8 w 1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1">
                  <a:moveTo>
                    <a:pt x="8" y="0"/>
                  </a:moveTo>
                  <a:lnTo>
                    <a:pt x="17" y="0"/>
                  </a:lnTo>
                  <a:lnTo>
                    <a:pt x="0" y="2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2" name="Freeform 26"/>
            <p:cNvSpPr>
              <a:spLocks/>
            </p:cNvSpPr>
            <p:nvPr userDrawn="1"/>
          </p:nvSpPr>
          <p:spPr bwMode="auto">
            <a:xfrm>
              <a:off x="11379201" y="5378450"/>
              <a:ext cx="6350" cy="6350"/>
            </a:xfrm>
            <a:custGeom>
              <a:avLst/>
              <a:gdLst>
                <a:gd name="T0" fmla="*/ 4 w 17"/>
                <a:gd name="T1" fmla="*/ 0 h 12"/>
                <a:gd name="T2" fmla="*/ 17 w 17"/>
                <a:gd name="T3" fmla="*/ 0 h 12"/>
                <a:gd name="T4" fmla="*/ 17 w 17"/>
                <a:gd name="T5" fmla="*/ 12 h 12"/>
                <a:gd name="T6" fmla="*/ 0 w 17"/>
                <a:gd name="T7" fmla="*/ 8 h 12"/>
                <a:gd name="T8" fmla="*/ 4 w 17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2">
                  <a:moveTo>
                    <a:pt x="4" y="0"/>
                  </a:moveTo>
                  <a:lnTo>
                    <a:pt x="17" y="0"/>
                  </a:lnTo>
                  <a:lnTo>
                    <a:pt x="17" y="12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3" name="Freeform 27"/>
            <p:cNvSpPr>
              <a:spLocks/>
            </p:cNvSpPr>
            <p:nvPr userDrawn="1"/>
          </p:nvSpPr>
          <p:spPr bwMode="auto">
            <a:xfrm>
              <a:off x="11350626" y="5402263"/>
              <a:ext cx="4763" cy="3175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0 h 8"/>
                <a:gd name="T4" fmla="*/ 7 w 9"/>
                <a:gd name="T5" fmla="*/ 3 h 8"/>
                <a:gd name="T6" fmla="*/ 6 w 9"/>
                <a:gd name="T7" fmla="*/ 5 h 8"/>
                <a:gd name="T8" fmla="*/ 6 w 9"/>
                <a:gd name="T9" fmla="*/ 5 h 8"/>
                <a:gd name="T10" fmla="*/ 6 w 9"/>
                <a:gd name="T11" fmla="*/ 6 h 8"/>
                <a:gd name="T12" fmla="*/ 5 w 9"/>
                <a:gd name="T13" fmla="*/ 6 h 8"/>
                <a:gd name="T14" fmla="*/ 5 w 9"/>
                <a:gd name="T15" fmla="*/ 6 h 8"/>
                <a:gd name="T16" fmla="*/ 2 w 9"/>
                <a:gd name="T17" fmla="*/ 7 h 8"/>
                <a:gd name="T18" fmla="*/ 0 w 9"/>
                <a:gd name="T19" fmla="*/ 8 h 8"/>
                <a:gd name="T20" fmla="*/ 0 w 9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0"/>
                  </a:lnTo>
                  <a:lnTo>
                    <a:pt x="7" y="3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4" name="Freeform 28"/>
            <p:cNvSpPr>
              <a:spLocks/>
            </p:cNvSpPr>
            <p:nvPr userDrawn="1"/>
          </p:nvSpPr>
          <p:spPr bwMode="auto">
            <a:xfrm>
              <a:off x="11355388" y="5411788"/>
              <a:ext cx="3175" cy="3175"/>
            </a:xfrm>
            <a:custGeom>
              <a:avLst/>
              <a:gdLst>
                <a:gd name="T0" fmla="*/ 4 w 4"/>
                <a:gd name="T1" fmla="*/ 0 h 8"/>
                <a:gd name="T2" fmla="*/ 3 w 4"/>
                <a:gd name="T3" fmla="*/ 1 h 8"/>
                <a:gd name="T4" fmla="*/ 3 w 4"/>
                <a:gd name="T5" fmla="*/ 2 h 8"/>
                <a:gd name="T6" fmla="*/ 4 w 4"/>
                <a:gd name="T7" fmla="*/ 2 h 8"/>
                <a:gd name="T8" fmla="*/ 4 w 4"/>
                <a:gd name="T9" fmla="*/ 3 h 8"/>
                <a:gd name="T10" fmla="*/ 4 w 4"/>
                <a:gd name="T11" fmla="*/ 3 h 8"/>
                <a:gd name="T12" fmla="*/ 3 w 4"/>
                <a:gd name="T13" fmla="*/ 4 h 8"/>
                <a:gd name="T14" fmla="*/ 2 w 4"/>
                <a:gd name="T15" fmla="*/ 5 h 8"/>
                <a:gd name="T16" fmla="*/ 0 w 4"/>
                <a:gd name="T17" fmla="*/ 8 h 8"/>
                <a:gd name="T18" fmla="*/ 4 w 4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3" y="1"/>
                  </a:lnTo>
                  <a:lnTo>
                    <a:pt x="3" y="2"/>
                  </a:lnTo>
                  <a:lnTo>
                    <a:pt x="4" y="2"/>
                  </a:lnTo>
                  <a:lnTo>
                    <a:pt x="4" y="3"/>
                  </a:lnTo>
                  <a:lnTo>
                    <a:pt x="4" y="3"/>
                  </a:lnTo>
                  <a:lnTo>
                    <a:pt x="3" y="4"/>
                  </a:lnTo>
                  <a:lnTo>
                    <a:pt x="2" y="5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5" name="Freeform 29"/>
            <p:cNvSpPr>
              <a:spLocks/>
            </p:cNvSpPr>
            <p:nvPr userDrawn="1"/>
          </p:nvSpPr>
          <p:spPr bwMode="auto">
            <a:xfrm>
              <a:off x="11707813" y="5424488"/>
              <a:ext cx="6350" cy="1588"/>
            </a:xfrm>
            <a:custGeom>
              <a:avLst/>
              <a:gdLst>
                <a:gd name="T0" fmla="*/ 0 w 16"/>
                <a:gd name="T1" fmla="*/ 0 h 5"/>
                <a:gd name="T2" fmla="*/ 16 w 16"/>
                <a:gd name="T3" fmla="*/ 0 h 5"/>
                <a:gd name="T4" fmla="*/ 16 w 16"/>
                <a:gd name="T5" fmla="*/ 5 h 5"/>
                <a:gd name="T6" fmla="*/ 0 w 16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5">
                  <a:moveTo>
                    <a:pt x="0" y="0"/>
                  </a:moveTo>
                  <a:lnTo>
                    <a:pt x="16" y="0"/>
                  </a:lnTo>
                  <a:lnTo>
                    <a:pt x="16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6" name="Freeform 30"/>
            <p:cNvSpPr>
              <a:spLocks/>
            </p:cNvSpPr>
            <p:nvPr userDrawn="1"/>
          </p:nvSpPr>
          <p:spPr bwMode="auto">
            <a:xfrm>
              <a:off x="11703051" y="5426075"/>
              <a:ext cx="3175" cy="3175"/>
            </a:xfrm>
            <a:custGeom>
              <a:avLst/>
              <a:gdLst>
                <a:gd name="T0" fmla="*/ 0 w 9"/>
                <a:gd name="T1" fmla="*/ 0 h 8"/>
                <a:gd name="T2" fmla="*/ 9 w 9"/>
                <a:gd name="T3" fmla="*/ 8 h 8"/>
                <a:gd name="T4" fmla="*/ 6 w 9"/>
                <a:gd name="T5" fmla="*/ 6 h 8"/>
                <a:gd name="T6" fmla="*/ 5 w 9"/>
                <a:gd name="T7" fmla="*/ 5 h 8"/>
                <a:gd name="T8" fmla="*/ 4 w 9"/>
                <a:gd name="T9" fmla="*/ 4 h 8"/>
                <a:gd name="T10" fmla="*/ 4 w 9"/>
                <a:gd name="T11" fmla="*/ 4 h 8"/>
                <a:gd name="T12" fmla="*/ 4 w 9"/>
                <a:gd name="T13" fmla="*/ 4 h 8"/>
                <a:gd name="T14" fmla="*/ 3 w 9"/>
                <a:gd name="T15" fmla="*/ 3 h 8"/>
                <a:gd name="T16" fmla="*/ 2 w 9"/>
                <a:gd name="T17" fmla="*/ 2 h 8"/>
                <a:gd name="T18" fmla="*/ 0 w 9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lnTo>
                    <a:pt x="9" y="8"/>
                  </a:lnTo>
                  <a:lnTo>
                    <a:pt x="6" y="6"/>
                  </a:lnTo>
                  <a:lnTo>
                    <a:pt x="5" y="5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7" name="Freeform 31"/>
            <p:cNvSpPr>
              <a:spLocks/>
            </p:cNvSpPr>
            <p:nvPr userDrawn="1"/>
          </p:nvSpPr>
          <p:spPr bwMode="auto">
            <a:xfrm>
              <a:off x="11642726" y="5473700"/>
              <a:ext cx="30163" cy="12700"/>
            </a:xfrm>
            <a:custGeom>
              <a:avLst/>
              <a:gdLst>
                <a:gd name="T0" fmla="*/ 77 w 77"/>
                <a:gd name="T1" fmla="*/ 0 h 28"/>
                <a:gd name="T2" fmla="*/ 52 w 77"/>
                <a:gd name="T3" fmla="*/ 11 h 28"/>
                <a:gd name="T4" fmla="*/ 30 w 77"/>
                <a:gd name="T5" fmla="*/ 20 h 28"/>
                <a:gd name="T6" fmla="*/ 10 w 77"/>
                <a:gd name="T7" fmla="*/ 28 h 28"/>
                <a:gd name="T8" fmla="*/ 0 w 77"/>
                <a:gd name="T9" fmla="*/ 28 h 28"/>
                <a:gd name="T10" fmla="*/ 17 w 77"/>
                <a:gd name="T11" fmla="*/ 21 h 28"/>
                <a:gd name="T12" fmla="*/ 23 w 77"/>
                <a:gd name="T13" fmla="*/ 19 h 28"/>
                <a:gd name="T14" fmla="*/ 36 w 77"/>
                <a:gd name="T15" fmla="*/ 13 h 28"/>
                <a:gd name="T16" fmla="*/ 41 w 77"/>
                <a:gd name="T17" fmla="*/ 12 h 28"/>
                <a:gd name="T18" fmla="*/ 57 w 77"/>
                <a:gd name="T19" fmla="*/ 6 h 28"/>
                <a:gd name="T20" fmla="*/ 58 w 77"/>
                <a:gd name="T21" fmla="*/ 5 h 28"/>
                <a:gd name="T22" fmla="*/ 58 w 77"/>
                <a:gd name="T23" fmla="*/ 5 h 28"/>
                <a:gd name="T24" fmla="*/ 77 w 77"/>
                <a:gd name="T2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28">
                  <a:moveTo>
                    <a:pt x="77" y="0"/>
                  </a:moveTo>
                  <a:lnTo>
                    <a:pt x="52" y="11"/>
                  </a:lnTo>
                  <a:lnTo>
                    <a:pt x="30" y="20"/>
                  </a:lnTo>
                  <a:lnTo>
                    <a:pt x="10" y="28"/>
                  </a:lnTo>
                  <a:lnTo>
                    <a:pt x="0" y="28"/>
                  </a:lnTo>
                  <a:lnTo>
                    <a:pt x="17" y="21"/>
                  </a:lnTo>
                  <a:lnTo>
                    <a:pt x="23" y="19"/>
                  </a:lnTo>
                  <a:lnTo>
                    <a:pt x="36" y="13"/>
                  </a:lnTo>
                  <a:lnTo>
                    <a:pt x="41" y="12"/>
                  </a:lnTo>
                  <a:lnTo>
                    <a:pt x="57" y="6"/>
                  </a:lnTo>
                  <a:lnTo>
                    <a:pt x="58" y="5"/>
                  </a:lnTo>
                  <a:lnTo>
                    <a:pt x="58" y="5"/>
                  </a:lnTo>
                  <a:lnTo>
                    <a:pt x="77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8" name="Freeform 32"/>
            <p:cNvSpPr>
              <a:spLocks/>
            </p:cNvSpPr>
            <p:nvPr userDrawn="1"/>
          </p:nvSpPr>
          <p:spPr bwMode="auto">
            <a:xfrm>
              <a:off x="11664951" y="5476875"/>
              <a:ext cx="1588" cy="0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39" name="Freeform 33"/>
            <p:cNvSpPr>
              <a:spLocks/>
            </p:cNvSpPr>
            <p:nvPr userDrawn="1"/>
          </p:nvSpPr>
          <p:spPr bwMode="auto">
            <a:xfrm>
              <a:off x="11649076" y="5481638"/>
              <a:ext cx="3175" cy="1588"/>
            </a:xfrm>
            <a:custGeom>
              <a:avLst/>
              <a:gdLst>
                <a:gd name="T0" fmla="*/ 6 w 6"/>
                <a:gd name="T1" fmla="*/ 0 h 2"/>
                <a:gd name="T2" fmla="*/ 0 w 6"/>
                <a:gd name="T3" fmla="*/ 2 h 2"/>
                <a:gd name="T4" fmla="*/ 3 w 6"/>
                <a:gd name="T5" fmla="*/ 1 h 2"/>
                <a:gd name="T6" fmla="*/ 3 w 6"/>
                <a:gd name="T7" fmla="*/ 1 h 2"/>
                <a:gd name="T8" fmla="*/ 6 w 6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2">
                  <a:moveTo>
                    <a:pt x="6" y="0"/>
                  </a:moveTo>
                  <a:lnTo>
                    <a:pt x="0" y="2"/>
                  </a:lnTo>
                  <a:lnTo>
                    <a:pt x="3" y="1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0" name="Freeform 34"/>
            <p:cNvSpPr>
              <a:spLocks/>
            </p:cNvSpPr>
            <p:nvPr userDrawn="1"/>
          </p:nvSpPr>
          <p:spPr bwMode="auto">
            <a:xfrm>
              <a:off x="11236326" y="5456238"/>
              <a:ext cx="4763" cy="3175"/>
            </a:xfrm>
            <a:custGeom>
              <a:avLst/>
              <a:gdLst>
                <a:gd name="T0" fmla="*/ 0 w 9"/>
                <a:gd name="T1" fmla="*/ 0 h 10"/>
                <a:gd name="T2" fmla="*/ 2 w 9"/>
                <a:gd name="T3" fmla="*/ 3 h 10"/>
                <a:gd name="T4" fmla="*/ 4 w 9"/>
                <a:gd name="T5" fmla="*/ 4 h 10"/>
                <a:gd name="T6" fmla="*/ 4 w 9"/>
                <a:gd name="T7" fmla="*/ 4 h 10"/>
                <a:gd name="T8" fmla="*/ 5 w 9"/>
                <a:gd name="T9" fmla="*/ 4 h 10"/>
                <a:gd name="T10" fmla="*/ 5 w 9"/>
                <a:gd name="T11" fmla="*/ 5 h 10"/>
                <a:gd name="T12" fmla="*/ 5 w 9"/>
                <a:gd name="T13" fmla="*/ 5 h 10"/>
                <a:gd name="T14" fmla="*/ 7 w 9"/>
                <a:gd name="T15" fmla="*/ 7 h 10"/>
                <a:gd name="T16" fmla="*/ 9 w 9"/>
                <a:gd name="T17" fmla="*/ 10 h 10"/>
                <a:gd name="T18" fmla="*/ 0 w 9"/>
                <a:gd name="T1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10">
                  <a:moveTo>
                    <a:pt x="0" y="0"/>
                  </a:moveTo>
                  <a:lnTo>
                    <a:pt x="2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5" y="4"/>
                  </a:lnTo>
                  <a:lnTo>
                    <a:pt x="5" y="5"/>
                  </a:lnTo>
                  <a:lnTo>
                    <a:pt x="5" y="5"/>
                  </a:lnTo>
                  <a:lnTo>
                    <a:pt x="7" y="7"/>
                  </a:lnTo>
                  <a:lnTo>
                    <a:pt x="9" y="1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1" name="Freeform 35"/>
            <p:cNvSpPr>
              <a:spLocks/>
            </p:cNvSpPr>
            <p:nvPr userDrawn="1"/>
          </p:nvSpPr>
          <p:spPr bwMode="auto">
            <a:xfrm>
              <a:off x="11699876" y="5468938"/>
              <a:ext cx="1588" cy="3175"/>
            </a:xfrm>
            <a:custGeom>
              <a:avLst/>
              <a:gdLst>
                <a:gd name="T0" fmla="*/ 4 w 4"/>
                <a:gd name="T1" fmla="*/ 0 h 8"/>
                <a:gd name="T2" fmla="*/ 4 w 4"/>
                <a:gd name="T3" fmla="*/ 1 h 8"/>
                <a:gd name="T4" fmla="*/ 4 w 4"/>
                <a:gd name="T5" fmla="*/ 2 h 8"/>
                <a:gd name="T6" fmla="*/ 4 w 4"/>
                <a:gd name="T7" fmla="*/ 3 h 8"/>
                <a:gd name="T8" fmla="*/ 4 w 4"/>
                <a:gd name="T9" fmla="*/ 3 h 8"/>
                <a:gd name="T10" fmla="*/ 4 w 4"/>
                <a:gd name="T11" fmla="*/ 4 h 8"/>
                <a:gd name="T12" fmla="*/ 4 w 4"/>
                <a:gd name="T13" fmla="*/ 6 h 8"/>
                <a:gd name="T14" fmla="*/ 3 w 4"/>
                <a:gd name="T15" fmla="*/ 7 h 8"/>
                <a:gd name="T16" fmla="*/ 0 w 4"/>
                <a:gd name="T17" fmla="*/ 8 h 8"/>
                <a:gd name="T18" fmla="*/ 4 w 4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4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6"/>
                  </a:lnTo>
                  <a:lnTo>
                    <a:pt x="3" y="7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2" name="Freeform 36"/>
            <p:cNvSpPr>
              <a:spLocks/>
            </p:cNvSpPr>
            <p:nvPr userDrawn="1"/>
          </p:nvSpPr>
          <p:spPr bwMode="auto">
            <a:xfrm>
              <a:off x="11604626" y="5480050"/>
              <a:ext cx="4763" cy="3175"/>
            </a:xfrm>
            <a:custGeom>
              <a:avLst/>
              <a:gdLst>
                <a:gd name="T0" fmla="*/ 0 w 13"/>
                <a:gd name="T1" fmla="*/ 0 h 8"/>
                <a:gd name="T2" fmla="*/ 4 w 13"/>
                <a:gd name="T3" fmla="*/ 1 h 8"/>
                <a:gd name="T4" fmla="*/ 6 w 13"/>
                <a:gd name="T5" fmla="*/ 1 h 8"/>
                <a:gd name="T6" fmla="*/ 7 w 13"/>
                <a:gd name="T7" fmla="*/ 3 h 8"/>
                <a:gd name="T8" fmla="*/ 8 w 13"/>
                <a:gd name="T9" fmla="*/ 3 h 8"/>
                <a:gd name="T10" fmla="*/ 8 w 13"/>
                <a:gd name="T11" fmla="*/ 3 h 8"/>
                <a:gd name="T12" fmla="*/ 10 w 13"/>
                <a:gd name="T13" fmla="*/ 4 h 8"/>
                <a:gd name="T14" fmla="*/ 10 w 13"/>
                <a:gd name="T15" fmla="*/ 4 h 8"/>
                <a:gd name="T16" fmla="*/ 11 w 13"/>
                <a:gd name="T17" fmla="*/ 6 h 8"/>
                <a:gd name="T18" fmla="*/ 13 w 13"/>
                <a:gd name="T19" fmla="*/ 8 h 8"/>
                <a:gd name="T20" fmla="*/ 0 w 13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lnTo>
                    <a:pt x="4" y="1"/>
                  </a:lnTo>
                  <a:lnTo>
                    <a:pt x="6" y="1"/>
                  </a:lnTo>
                  <a:lnTo>
                    <a:pt x="7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1" y="6"/>
                  </a:lnTo>
                  <a:lnTo>
                    <a:pt x="13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3" name="Freeform 37"/>
            <p:cNvSpPr>
              <a:spLocks/>
            </p:cNvSpPr>
            <p:nvPr userDrawn="1"/>
          </p:nvSpPr>
          <p:spPr bwMode="auto">
            <a:xfrm>
              <a:off x="11576051" y="5497513"/>
              <a:ext cx="3175" cy="3175"/>
            </a:xfrm>
            <a:custGeom>
              <a:avLst/>
              <a:gdLst>
                <a:gd name="T0" fmla="*/ 0 w 8"/>
                <a:gd name="T1" fmla="*/ 0 h 8"/>
                <a:gd name="T2" fmla="*/ 8 w 8"/>
                <a:gd name="T3" fmla="*/ 0 h 8"/>
                <a:gd name="T4" fmla="*/ 7 w 8"/>
                <a:gd name="T5" fmla="*/ 3 h 8"/>
                <a:gd name="T6" fmla="*/ 6 w 8"/>
                <a:gd name="T7" fmla="*/ 4 h 8"/>
                <a:gd name="T8" fmla="*/ 6 w 8"/>
                <a:gd name="T9" fmla="*/ 5 h 8"/>
                <a:gd name="T10" fmla="*/ 6 w 8"/>
                <a:gd name="T11" fmla="*/ 5 h 8"/>
                <a:gd name="T12" fmla="*/ 5 w 8"/>
                <a:gd name="T13" fmla="*/ 5 h 8"/>
                <a:gd name="T14" fmla="*/ 5 w 8"/>
                <a:gd name="T15" fmla="*/ 6 h 8"/>
                <a:gd name="T16" fmla="*/ 3 w 8"/>
                <a:gd name="T17" fmla="*/ 7 h 8"/>
                <a:gd name="T18" fmla="*/ 0 w 8"/>
                <a:gd name="T19" fmla="*/ 8 h 8"/>
                <a:gd name="T20" fmla="*/ 0 w 8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lnTo>
                    <a:pt x="8" y="0"/>
                  </a:lnTo>
                  <a:lnTo>
                    <a:pt x="7" y="3"/>
                  </a:lnTo>
                  <a:lnTo>
                    <a:pt x="6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3" y="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4" name="Freeform 38"/>
            <p:cNvSpPr>
              <a:spLocks/>
            </p:cNvSpPr>
            <p:nvPr userDrawn="1"/>
          </p:nvSpPr>
          <p:spPr bwMode="auto">
            <a:xfrm>
              <a:off x="11233151" y="5499100"/>
              <a:ext cx="19050" cy="12700"/>
            </a:xfrm>
            <a:custGeom>
              <a:avLst/>
              <a:gdLst>
                <a:gd name="T0" fmla="*/ 29 w 47"/>
                <a:gd name="T1" fmla="*/ 0 h 33"/>
                <a:gd name="T2" fmla="*/ 47 w 47"/>
                <a:gd name="T3" fmla="*/ 4 h 33"/>
                <a:gd name="T4" fmla="*/ 38 w 47"/>
                <a:gd name="T5" fmla="*/ 9 h 33"/>
                <a:gd name="T6" fmla="*/ 13 w 47"/>
                <a:gd name="T7" fmla="*/ 33 h 33"/>
                <a:gd name="T8" fmla="*/ 10 w 47"/>
                <a:gd name="T9" fmla="*/ 32 h 33"/>
                <a:gd name="T10" fmla="*/ 7 w 47"/>
                <a:gd name="T11" fmla="*/ 31 h 33"/>
                <a:gd name="T12" fmla="*/ 6 w 47"/>
                <a:gd name="T13" fmla="*/ 31 h 33"/>
                <a:gd name="T14" fmla="*/ 5 w 47"/>
                <a:gd name="T15" fmla="*/ 31 h 33"/>
                <a:gd name="T16" fmla="*/ 5 w 47"/>
                <a:gd name="T17" fmla="*/ 30 h 33"/>
                <a:gd name="T18" fmla="*/ 5 w 47"/>
                <a:gd name="T19" fmla="*/ 30 h 33"/>
                <a:gd name="T20" fmla="*/ 4 w 47"/>
                <a:gd name="T21" fmla="*/ 29 h 33"/>
                <a:gd name="T22" fmla="*/ 3 w 47"/>
                <a:gd name="T23" fmla="*/ 27 h 33"/>
                <a:gd name="T24" fmla="*/ 0 w 47"/>
                <a:gd name="T25" fmla="*/ 25 h 33"/>
                <a:gd name="T26" fmla="*/ 12 w 47"/>
                <a:gd name="T27" fmla="*/ 23 h 33"/>
                <a:gd name="T28" fmla="*/ 19 w 47"/>
                <a:gd name="T29" fmla="*/ 20 h 33"/>
                <a:gd name="T30" fmla="*/ 24 w 47"/>
                <a:gd name="T31" fmla="*/ 17 h 33"/>
                <a:gd name="T32" fmla="*/ 27 w 47"/>
                <a:gd name="T33" fmla="*/ 10 h 33"/>
                <a:gd name="T34" fmla="*/ 29 w 47"/>
                <a:gd name="T3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7" h="33">
                  <a:moveTo>
                    <a:pt x="29" y="0"/>
                  </a:moveTo>
                  <a:lnTo>
                    <a:pt x="47" y="4"/>
                  </a:lnTo>
                  <a:lnTo>
                    <a:pt x="38" y="9"/>
                  </a:lnTo>
                  <a:lnTo>
                    <a:pt x="13" y="33"/>
                  </a:lnTo>
                  <a:lnTo>
                    <a:pt x="10" y="32"/>
                  </a:lnTo>
                  <a:lnTo>
                    <a:pt x="7" y="31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0"/>
                  </a:lnTo>
                  <a:lnTo>
                    <a:pt x="5" y="30"/>
                  </a:lnTo>
                  <a:lnTo>
                    <a:pt x="4" y="29"/>
                  </a:lnTo>
                  <a:lnTo>
                    <a:pt x="3" y="27"/>
                  </a:lnTo>
                  <a:lnTo>
                    <a:pt x="0" y="25"/>
                  </a:lnTo>
                  <a:lnTo>
                    <a:pt x="12" y="23"/>
                  </a:lnTo>
                  <a:lnTo>
                    <a:pt x="19" y="20"/>
                  </a:lnTo>
                  <a:lnTo>
                    <a:pt x="24" y="17"/>
                  </a:lnTo>
                  <a:lnTo>
                    <a:pt x="27" y="1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5" name="Freeform 39"/>
            <p:cNvSpPr>
              <a:spLocks/>
            </p:cNvSpPr>
            <p:nvPr userDrawn="1"/>
          </p:nvSpPr>
          <p:spPr bwMode="auto">
            <a:xfrm>
              <a:off x="11433176" y="5511800"/>
              <a:ext cx="7938" cy="6350"/>
            </a:xfrm>
            <a:custGeom>
              <a:avLst/>
              <a:gdLst>
                <a:gd name="T0" fmla="*/ 13 w 18"/>
                <a:gd name="T1" fmla="*/ 0 h 16"/>
                <a:gd name="T2" fmla="*/ 15 w 18"/>
                <a:gd name="T3" fmla="*/ 2 h 16"/>
                <a:gd name="T4" fmla="*/ 16 w 18"/>
                <a:gd name="T5" fmla="*/ 4 h 16"/>
                <a:gd name="T6" fmla="*/ 18 w 18"/>
                <a:gd name="T7" fmla="*/ 5 h 16"/>
                <a:gd name="T8" fmla="*/ 18 w 18"/>
                <a:gd name="T9" fmla="*/ 5 h 16"/>
                <a:gd name="T10" fmla="*/ 18 w 18"/>
                <a:gd name="T11" fmla="*/ 5 h 16"/>
                <a:gd name="T12" fmla="*/ 18 w 18"/>
                <a:gd name="T13" fmla="*/ 6 h 16"/>
                <a:gd name="T14" fmla="*/ 18 w 18"/>
                <a:gd name="T15" fmla="*/ 6 h 16"/>
                <a:gd name="T16" fmla="*/ 16 w 18"/>
                <a:gd name="T17" fmla="*/ 7 h 16"/>
                <a:gd name="T18" fmla="*/ 16 w 18"/>
                <a:gd name="T19" fmla="*/ 9 h 16"/>
                <a:gd name="T20" fmla="*/ 18 w 18"/>
                <a:gd name="T21" fmla="*/ 13 h 16"/>
                <a:gd name="T22" fmla="*/ 0 w 18"/>
                <a:gd name="T23" fmla="*/ 16 h 16"/>
                <a:gd name="T24" fmla="*/ 0 w 18"/>
                <a:gd name="T25" fmla="*/ 13 h 16"/>
                <a:gd name="T26" fmla="*/ 9 w 18"/>
                <a:gd name="T27" fmla="*/ 8 h 16"/>
                <a:gd name="T28" fmla="*/ 13 w 18"/>
                <a:gd name="T2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16">
                  <a:moveTo>
                    <a:pt x="13" y="0"/>
                  </a:moveTo>
                  <a:lnTo>
                    <a:pt x="15" y="2"/>
                  </a:lnTo>
                  <a:lnTo>
                    <a:pt x="16" y="4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8" y="13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9" y="8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6" name="Freeform 40"/>
            <p:cNvSpPr>
              <a:spLocks/>
            </p:cNvSpPr>
            <p:nvPr userDrawn="1"/>
          </p:nvSpPr>
          <p:spPr bwMode="auto">
            <a:xfrm>
              <a:off x="11423651" y="5519738"/>
              <a:ext cx="6350" cy="6350"/>
            </a:xfrm>
            <a:custGeom>
              <a:avLst/>
              <a:gdLst>
                <a:gd name="T0" fmla="*/ 12 w 16"/>
                <a:gd name="T1" fmla="*/ 0 h 16"/>
                <a:gd name="T2" fmla="*/ 14 w 16"/>
                <a:gd name="T3" fmla="*/ 3 h 16"/>
                <a:gd name="T4" fmla="*/ 15 w 16"/>
                <a:gd name="T5" fmla="*/ 6 h 16"/>
                <a:gd name="T6" fmla="*/ 16 w 16"/>
                <a:gd name="T7" fmla="*/ 8 h 16"/>
                <a:gd name="T8" fmla="*/ 16 w 16"/>
                <a:gd name="T9" fmla="*/ 8 h 16"/>
                <a:gd name="T10" fmla="*/ 16 w 16"/>
                <a:gd name="T11" fmla="*/ 9 h 16"/>
                <a:gd name="T12" fmla="*/ 15 w 16"/>
                <a:gd name="T13" fmla="*/ 10 h 16"/>
                <a:gd name="T14" fmla="*/ 14 w 16"/>
                <a:gd name="T15" fmla="*/ 10 h 16"/>
                <a:gd name="T16" fmla="*/ 11 w 16"/>
                <a:gd name="T17" fmla="*/ 11 h 16"/>
                <a:gd name="T18" fmla="*/ 8 w 16"/>
                <a:gd name="T19" fmla="*/ 14 h 16"/>
                <a:gd name="T20" fmla="*/ 4 w 16"/>
                <a:gd name="T21" fmla="*/ 16 h 16"/>
                <a:gd name="T22" fmla="*/ 0 w 16"/>
                <a:gd name="T23" fmla="*/ 16 h 16"/>
                <a:gd name="T24" fmla="*/ 0 w 16"/>
                <a:gd name="T25" fmla="*/ 13 h 16"/>
                <a:gd name="T26" fmla="*/ 12 w 16"/>
                <a:gd name="T2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6">
                  <a:moveTo>
                    <a:pt x="12" y="0"/>
                  </a:moveTo>
                  <a:lnTo>
                    <a:pt x="14" y="3"/>
                  </a:lnTo>
                  <a:lnTo>
                    <a:pt x="15" y="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1" y="11"/>
                  </a:lnTo>
                  <a:lnTo>
                    <a:pt x="8" y="14"/>
                  </a:lnTo>
                  <a:lnTo>
                    <a:pt x="4" y="16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7" name="Freeform 41"/>
            <p:cNvSpPr>
              <a:spLocks/>
            </p:cNvSpPr>
            <p:nvPr userDrawn="1"/>
          </p:nvSpPr>
          <p:spPr bwMode="auto">
            <a:xfrm>
              <a:off x="11229976" y="5524500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4 w 5"/>
                <a:gd name="T3" fmla="*/ 1 h 8"/>
                <a:gd name="T4" fmla="*/ 4 w 5"/>
                <a:gd name="T5" fmla="*/ 2 h 8"/>
                <a:gd name="T6" fmla="*/ 5 w 5"/>
                <a:gd name="T7" fmla="*/ 2 h 8"/>
                <a:gd name="T8" fmla="*/ 5 w 5"/>
                <a:gd name="T9" fmla="*/ 3 h 8"/>
                <a:gd name="T10" fmla="*/ 5 w 5"/>
                <a:gd name="T11" fmla="*/ 3 h 8"/>
                <a:gd name="T12" fmla="*/ 4 w 5"/>
                <a:gd name="T13" fmla="*/ 4 h 8"/>
                <a:gd name="T14" fmla="*/ 3 w 5"/>
                <a:gd name="T15" fmla="*/ 5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4"/>
                  </a:lnTo>
                  <a:lnTo>
                    <a:pt x="3" y="5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8" name="Freeform 42"/>
            <p:cNvSpPr>
              <a:spLocks/>
            </p:cNvSpPr>
            <p:nvPr userDrawn="1"/>
          </p:nvSpPr>
          <p:spPr bwMode="auto">
            <a:xfrm>
              <a:off x="11563351" y="5545138"/>
              <a:ext cx="3175" cy="3175"/>
            </a:xfrm>
            <a:custGeom>
              <a:avLst/>
              <a:gdLst>
                <a:gd name="T0" fmla="*/ 0 w 7"/>
                <a:gd name="T1" fmla="*/ 0 h 7"/>
                <a:gd name="T2" fmla="*/ 1 w 7"/>
                <a:gd name="T3" fmla="*/ 2 h 7"/>
                <a:gd name="T4" fmla="*/ 2 w 7"/>
                <a:gd name="T5" fmla="*/ 2 h 7"/>
                <a:gd name="T6" fmla="*/ 3 w 7"/>
                <a:gd name="T7" fmla="*/ 2 h 7"/>
                <a:gd name="T8" fmla="*/ 3 w 7"/>
                <a:gd name="T9" fmla="*/ 3 h 7"/>
                <a:gd name="T10" fmla="*/ 3 w 7"/>
                <a:gd name="T11" fmla="*/ 3 h 7"/>
                <a:gd name="T12" fmla="*/ 5 w 7"/>
                <a:gd name="T13" fmla="*/ 4 h 7"/>
                <a:gd name="T14" fmla="*/ 5 w 7"/>
                <a:gd name="T15" fmla="*/ 5 h 7"/>
                <a:gd name="T16" fmla="*/ 7 w 7"/>
                <a:gd name="T17" fmla="*/ 7 h 7"/>
                <a:gd name="T18" fmla="*/ 0 w 7"/>
                <a:gd name="T19" fmla="*/ 0 h 7"/>
                <a:gd name="T20" fmla="*/ 0 w 7"/>
                <a:gd name="T21" fmla="*/ 0 h 7"/>
                <a:gd name="T22" fmla="*/ 0 w 7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7">
                  <a:moveTo>
                    <a:pt x="0" y="0"/>
                  </a:moveTo>
                  <a:lnTo>
                    <a:pt x="1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5" y="4"/>
                  </a:lnTo>
                  <a:lnTo>
                    <a:pt x="5" y="5"/>
                  </a:lnTo>
                  <a:lnTo>
                    <a:pt x="7" y="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49" name="Freeform 43"/>
            <p:cNvSpPr>
              <a:spLocks/>
            </p:cNvSpPr>
            <p:nvPr userDrawn="1"/>
          </p:nvSpPr>
          <p:spPr bwMode="auto">
            <a:xfrm>
              <a:off x="11563351" y="5545138"/>
              <a:ext cx="0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0" name="Freeform 44"/>
            <p:cNvSpPr>
              <a:spLocks/>
            </p:cNvSpPr>
            <p:nvPr userDrawn="1"/>
          </p:nvSpPr>
          <p:spPr bwMode="auto">
            <a:xfrm>
              <a:off x="11498263" y="5576888"/>
              <a:ext cx="3175" cy="4763"/>
            </a:xfrm>
            <a:custGeom>
              <a:avLst/>
              <a:gdLst>
                <a:gd name="T0" fmla="*/ 0 w 8"/>
                <a:gd name="T1" fmla="*/ 0 h 13"/>
                <a:gd name="T2" fmla="*/ 8 w 8"/>
                <a:gd name="T3" fmla="*/ 9 h 13"/>
                <a:gd name="T4" fmla="*/ 5 w 8"/>
                <a:gd name="T5" fmla="*/ 13 h 13"/>
                <a:gd name="T6" fmla="*/ 0 w 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3">
                  <a:moveTo>
                    <a:pt x="0" y="0"/>
                  </a:moveTo>
                  <a:lnTo>
                    <a:pt x="8" y="9"/>
                  </a:lnTo>
                  <a:lnTo>
                    <a:pt x="5" y="1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1" name="Freeform 45"/>
            <p:cNvSpPr>
              <a:spLocks/>
            </p:cNvSpPr>
            <p:nvPr userDrawn="1"/>
          </p:nvSpPr>
          <p:spPr bwMode="auto">
            <a:xfrm>
              <a:off x="11333163" y="5603875"/>
              <a:ext cx="3175" cy="4763"/>
            </a:xfrm>
            <a:custGeom>
              <a:avLst/>
              <a:gdLst>
                <a:gd name="T0" fmla="*/ 5 w 7"/>
                <a:gd name="T1" fmla="*/ 0 h 12"/>
                <a:gd name="T2" fmla="*/ 6 w 7"/>
                <a:gd name="T3" fmla="*/ 2 h 12"/>
                <a:gd name="T4" fmla="*/ 7 w 7"/>
                <a:gd name="T5" fmla="*/ 5 h 12"/>
                <a:gd name="T6" fmla="*/ 7 w 7"/>
                <a:gd name="T7" fmla="*/ 6 h 12"/>
                <a:gd name="T8" fmla="*/ 7 w 7"/>
                <a:gd name="T9" fmla="*/ 7 h 12"/>
                <a:gd name="T10" fmla="*/ 7 w 7"/>
                <a:gd name="T11" fmla="*/ 7 h 12"/>
                <a:gd name="T12" fmla="*/ 6 w 7"/>
                <a:gd name="T13" fmla="*/ 8 h 12"/>
                <a:gd name="T14" fmla="*/ 5 w 7"/>
                <a:gd name="T15" fmla="*/ 8 h 12"/>
                <a:gd name="T16" fmla="*/ 3 w 7"/>
                <a:gd name="T17" fmla="*/ 9 h 12"/>
                <a:gd name="T18" fmla="*/ 0 w 7"/>
                <a:gd name="T19" fmla="*/ 12 h 12"/>
                <a:gd name="T20" fmla="*/ 5 w 7"/>
                <a:gd name="T2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12">
                  <a:moveTo>
                    <a:pt x="5" y="0"/>
                  </a:moveTo>
                  <a:lnTo>
                    <a:pt x="6" y="2"/>
                  </a:lnTo>
                  <a:lnTo>
                    <a:pt x="7" y="5"/>
                  </a:lnTo>
                  <a:lnTo>
                    <a:pt x="7" y="6"/>
                  </a:lnTo>
                  <a:lnTo>
                    <a:pt x="7" y="7"/>
                  </a:lnTo>
                  <a:lnTo>
                    <a:pt x="7" y="7"/>
                  </a:lnTo>
                  <a:lnTo>
                    <a:pt x="6" y="8"/>
                  </a:lnTo>
                  <a:lnTo>
                    <a:pt x="5" y="8"/>
                  </a:lnTo>
                  <a:lnTo>
                    <a:pt x="3" y="9"/>
                  </a:lnTo>
                  <a:lnTo>
                    <a:pt x="0" y="1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2" name="Freeform 46"/>
            <p:cNvSpPr>
              <a:spLocks/>
            </p:cNvSpPr>
            <p:nvPr userDrawn="1"/>
          </p:nvSpPr>
          <p:spPr bwMode="auto">
            <a:xfrm>
              <a:off x="11282363" y="5608638"/>
              <a:ext cx="4763" cy="3175"/>
            </a:xfrm>
            <a:custGeom>
              <a:avLst/>
              <a:gdLst>
                <a:gd name="T0" fmla="*/ 0 w 13"/>
                <a:gd name="T1" fmla="*/ 0 h 9"/>
                <a:gd name="T2" fmla="*/ 13 w 13"/>
                <a:gd name="T3" fmla="*/ 0 h 9"/>
                <a:gd name="T4" fmla="*/ 13 w 13"/>
                <a:gd name="T5" fmla="*/ 4 h 9"/>
                <a:gd name="T6" fmla="*/ 0 w 13"/>
                <a:gd name="T7" fmla="*/ 9 h 9"/>
                <a:gd name="T8" fmla="*/ 0 w 13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0" y="0"/>
                  </a:moveTo>
                  <a:lnTo>
                    <a:pt x="13" y="0"/>
                  </a:lnTo>
                  <a:lnTo>
                    <a:pt x="13" y="4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3" name="Freeform 47"/>
            <p:cNvSpPr>
              <a:spLocks/>
            </p:cNvSpPr>
            <p:nvPr userDrawn="1"/>
          </p:nvSpPr>
          <p:spPr bwMode="auto">
            <a:xfrm>
              <a:off x="11307763" y="5629275"/>
              <a:ext cx="3175" cy="3175"/>
            </a:xfrm>
            <a:custGeom>
              <a:avLst/>
              <a:gdLst>
                <a:gd name="T0" fmla="*/ 4 w 9"/>
                <a:gd name="T1" fmla="*/ 0 h 8"/>
                <a:gd name="T2" fmla="*/ 9 w 9"/>
                <a:gd name="T3" fmla="*/ 8 h 8"/>
                <a:gd name="T4" fmla="*/ 0 w 9"/>
                <a:gd name="T5" fmla="*/ 8 h 8"/>
                <a:gd name="T6" fmla="*/ 4 w 9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8">
                  <a:moveTo>
                    <a:pt x="4" y="0"/>
                  </a:moveTo>
                  <a:lnTo>
                    <a:pt x="9" y="8"/>
                  </a:lnTo>
                  <a:lnTo>
                    <a:pt x="0" y="8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4" name="Freeform 48"/>
            <p:cNvSpPr>
              <a:spLocks/>
            </p:cNvSpPr>
            <p:nvPr userDrawn="1"/>
          </p:nvSpPr>
          <p:spPr bwMode="auto">
            <a:xfrm>
              <a:off x="11303001" y="5632450"/>
              <a:ext cx="4763" cy="6350"/>
            </a:xfrm>
            <a:custGeom>
              <a:avLst/>
              <a:gdLst>
                <a:gd name="T0" fmla="*/ 8 w 12"/>
                <a:gd name="T1" fmla="*/ 0 h 13"/>
                <a:gd name="T2" fmla="*/ 11 w 12"/>
                <a:gd name="T3" fmla="*/ 3 h 13"/>
                <a:gd name="T4" fmla="*/ 11 w 12"/>
                <a:gd name="T5" fmla="*/ 6 h 13"/>
                <a:gd name="T6" fmla="*/ 12 w 12"/>
                <a:gd name="T7" fmla="*/ 7 h 13"/>
                <a:gd name="T8" fmla="*/ 11 w 12"/>
                <a:gd name="T9" fmla="*/ 8 h 13"/>
                <a:gd name="T10" fmla="*/ 9 w 12"/>
                <a:gd name="T11" fmla="*/ 8 h 13"/>
                <a:gd name="T12" fmla="*/ 7 w 12"/>
                <a:gd name="T13" fmla="*/ 9 h 13"/>
                <a:gd name="T14" fmla="*/ 5 w 12"/>
                <a:gd name="T15" fmla="*/ 9 h 13"/>
                <a:gd name="T16" fmla="*/ 2 w 12"/>
                <a:gd name="T17" fmla="*/ 10 h 13"/>
                <a:gd name="T18" fmla="*/ 0 w 12"/>
                <a:gd name="T19" fmla="*/ 13 h 13"/>
                <a:gd name="T20" fmla="*/ 8 w 12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" h="13">
                  <a:moveTo>
                    <a:pt x="8" y="0"/>
                  </a:moveTo>
                  <a:lnTo>
                    <a:pt x="11" y="3"/>
                  </a:lnTo>
                  <a:lnTo>
                    <a:pt x="11" y="6"/>
                  </a:lnTo>
                  <a:lnTo>
                    <a:pt x="12" y="7"/>
                  </a:lnTo>
                  <a:lnTo>
                    <a:pt x="11" y="8"/>
                  </a:lnTo>
                  <a:lnTo>
                    <a:pt x="9" y="8"/>
                  </a:lnTo>
                  <a:lnTo>
                    <a:pt x="7" y="9"/>
                  </a:lnTo>
                  <a:lnTo>
                    <a:pt x="5" y="9"/>
                  </a:lnTo>
                  <a:lnTo>
                    <a:pt x="2" y="10"/>
                  </a:lnTo>
                  <a:lnTo>
                    <a:pt x="0" y="13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5" name="Freeform 49"/>
            <p:cNvSpPr>
              <a:spLocks/>
            </p:cNvSpPr>
            <p:nvPr userDrawn="1"/>
          </p:nvSpPr>
          <p:spPr bwMode="auto">
            <a:xfrm>
              <a:off x="11091863" y="5645150"/>
              <a:ext cx="1588" cy="3175"/>
            </a:xfrm>
            <a:custGeom>
              <a:avLst/>
              <a:gdLst>
                <a:gd name="T0" fmla="*/ 5 w 5"/>
                <a:gd name="T1" fmla="*/ 0 h 8"/>
                <a:gd name="T2" fmla="*/ 5 w 5"/>
                <a:gd name="T3" fmla="*/ 1 h 8"/>
                <a:gd name="T4" fmla="*/ 5 w 5"/>
                <a:gd name="T5" fmla="*/ 2 h 8"/>
                <a:gd name="T6" fmla="*/ 5 w 5"/>
                <a:gd name="T7" fmla="*/ 3 h 8"/>
                <a:gd name="T8" fmla="*/ 5 w 5"/>
                <a:gd name="T9" fmla="*/ 3 h 8"/>
                <a:gd name="T10" fmla="*/ 5 w 5"/>
                <a:gd name="T11" fmla="*/ 4 h 8"/>
                <a:gd name="T12" fmla="*/ 4 w 5"/>
                <a:gd name="T13" fmla="*/ 6 h 8"/>
                <a:gd name="T14" fmla="*/ 2 w 5"/>
                <a:gd name="T15" fmla="*/ 7 h 8"/>
                <a:gd name="T16" fmla="*/ 0 w 5"/>
                <a:gd name="T17" fmla="*/ 8 h 8"/>
                <a:gd name="T18" fmla="*/ 5 w 5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lnTo>
                    <a:pt x="5" y="1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4"/>
                  </a:lnTo>
                  <a:lnTo>
                    <a:pt x="4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6" name="Freeform 50"/>
            <p:cNvSpPr>
              <a:spLocks/>
            </p:cNvSpPr>
            <p:nvPr userDrawn="1"/>
          </p:nvSpPr>
          <p:spPr bwMode="auto">
            <a:xfrm>
              <a:off x="11088688" y="5653088"/>
              <a:ext cx="3175" cy="6350"/>
            </a:xfrm>
            <a:custGeom>
              <a:avLst/>
              <a:gdLst>
                <a:gd name="T0" fmla="*/ 8 w 8"/>
                <a:gd name="T1" fmla="*/ 0 h 16"/>
                <a:gd name="T2" fmla="*/ 8 w 8"/>
                <a:gd name="T3" fmla="*/ 2 h 16"/>
                <a:gd name="T4" fmla="*/ 8 w 8"/>
                <a:gd name="T5" fmla="*/ 4 h 16"/>
                <a:gd name="T6" fmla="*/ 8 w 8"/>
                <a:gd name="T7" fmla="*/ 6 h 16"/>
                <a:gd name="T8" fmla="*/ 7 w 8"/>
                <a:gd name="T9" fmla="*/ 8 h 16"/>
                <a:gd name="T10" fmla="*/ 7 w 8"/>
                <a:gd name="T11" fmla="*/ 9 h 16"/>
                <a:gd name="T12" fmla="*/ 6 w 8"/>
                <a:gd name="T13" fmla="*/ 11 h 16"/>
                <a:gd name="T14" fmla="*/ 3 w 8"/>
                <a:gd name="T15" fmla="*/ 13 h 16"/>
                <a:gd name="T16" fmla="*/ 0 w 8"/>
                <a:gd name="T17" fmla="*/ 16 h 16"/>
                <a:gd name="T18" fmla="*/ 0 w 8"/>
                <a:gd name="T19" fmla="*/ 4 h 16"/>
                <a:gd name="T20" fmla="*/ 8 w 8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6">
                  <a:moveTo>
                    <a:pt x="8" y="0"/>
                  </a:move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7" y="8"/>
                  </a:lnTo>
                  <a:lnTo>
                    <a:pt x="7" y="9"/>
                  </a:lnTo>
                  <a:lnTo>
                    <a:pt x="6" y="11"/>
                  </a:lnTo>
                  <a:lnTo>
                    <a:pt x="3" y="13"/>
                  </a:lnTo>
                  <a:lnTo>
                    <a:pt x="0" y="16"/>
                  </a:lnTo>
                  <a:lnTo>
                    <a:pt x="0" y="4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7" name="Freeform 51"/>
            <p:cNvSpPr>
              <a:spLocks/>
            </p:cNvSpPr>
            <p:nvPr userDrawn="1"/>
          </p:nvSpPr>
          <p:spPr bwMode="auto">
            <a:xfrm>
              <a:off x="11085513" y="5668963"/>
              <a:ext cx="3175" cy="1588"/>
            </a:xfrm>
            <a:custGeom>
              <a:avLst/>
              <a:gdLst>
                <a:gd name="T0" fmla="*/ 0 w 8"/>
                <a:gd name="T1" fmla="*/ 0 h 2"/>
                <a:gd name="T2" fmla="*/ 8 w 8"/>
                <a:gd name="T3" fmla="*/ 0 h 2"/>
                <a:gd name="T4" fmla="*/ 6 w 8"/>
                <a:gd name="T5" fmla="*/ 1 h 2"/>
                <a:gd name="T6" fmla="*/ 4 w 8"/>
                <a:gd name="T7" fmla="*/ 2 h 2"/>
                <a:gd name="T8" fmla="*/ 4 w 8"/>
                <a:gd name="T9" fmla="*/ 2 h 2"/>
                <a:gd name="T10" fmla="*/ 4 w 8"/>
                <a:gd name="T11" fmla="*/ 2 h 2"/>
                <a:gd name="T12" fmla="*/ 3 w 8"/>
                <a:gd name="T13" fmla="*/ 2 h 2"/>
                <a:gd name="T14" fmla="*/ 2 w 8"/>
                <a:gd name="T15" fmla="*/ 1 h 2"/>
                <a:gd name="T16" fmla="*/ 0 w 8"/>
                <a:gd name="T1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2">
                  <a:moveTo>
                    <a:pt x="0" y="0"/>
                  </a:moveTo>
                  <a:lnTo>
                    <a:pt x="8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2"/>
                  </a:lnTo>
                  <a:lnTo>
                    <a:pt x="3" y="2"/>
                  </a:lnTo>
                  <a:lnTo>
                    <a:pt x="2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8" name="Freeform 52"/>
            <p:cNvSpPr>
              <a:spLocks/>
            </p:cNvSpPr>
            <p:nvPr userDrawn="1"/>
          </p:nvSpPr>
          <p:spPr bwMode="auto">
            <a:xfrm>
              <a:off x="11087101" y="5672138"/>
              <a:ext cx="1588" cy="4763"/>
            </a:xfrm>
            <a:custGeom>
              <a:avLst/>
              <a:gdLst>
                <a:gd name="T0" fmla="*/ 0 w 4"/>
                <a:gd name="T1" fmla="*/ 0 h 13"/>
                <a:gd name="T2" fmla="*/ 4 w 4"/>
                <a:gd name="T3" fmla="*/ 13 h 13"/>
                <a:gd name="T4" fmla="*/ 0 w 4"/>
                <a:gd name="T5" fmla="*/ 13 h 13"/>
                <a:gd name="T6" fmla="*/ 0 w 4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3">
                  <a:moveTo>
                    <a:pt x="0" y="0"/>
                  </a:moveTo>
                  <a:lnTo>
                    <a:pt x="4" y="13"/>
                  </a:lnTo>
                  <a:lnTo>
                    <a:pt x="0" y="1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59" name="Freeform 53"/>
            <p:cNvSpPr>
              <a:spLocks/>
            </p:cNvSpPr>
            <p:nvPr userDrawn="1"/>
          </p:nvSpPr>
          <p:spPr bwMode="auto">
            <a:xfrm>
              <a:off x="11477626" y="5718175"/>
              <a:ext cx="7938" cy="6350"/>
            </a:xfrm>
            <a:custGeom>
              <a:avLst/>
              <a:gdLst>
                <a:gd name="T0" fmla="*/ 0 w 20"/>
                <a:gd name="T1" fmla="*/ 0 h 17"/>
                <a:gd name="T2" fmla="*/ 20 w 20"/>
                <a:gd name="T3" fmla="*/ 8 h 17"/>
                <a:gd name="T4" fmla="*/ 20 w 20"/>
                <a:gd name="T5" fmla="*/ 12 h 17"/>
                <a:gd name="T6" fmla="*/ 9 w 20"/>
                <a:gd name="T7" fmla="*/ 17 h 17"/>
                <a:gd name="T8" fmla="*/ 0 w 20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7">
                  <a:moveTo>
                    <a:pt x="0" y="0"/>
                  </a:moveTo>
                  <a:lnTo>
                    <a:pt x="20" y="8"/>
                  </a:lnTo>
                  <a:lnTo>
                    <a:pt x="20" y="12"/>
                  </a:lnTo>
                  <a:lnTo>
                    <a:pt x="9" y="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0" name="Freeform 54"/>
            <p:cNvSpPr>
              <a:spLocks/>
            </p:cNvSpPr>
            <p:nvPr userDrawn="1"/>
          </p:nvSpPr>
          <p:spPr bwMode="auto">
            <a:xfrm>
              <a:off x="11483976" y="5743575"/>
              <a:ext cx="4763" cy="4763"/>
            </a:xfrm>
            <a:custGeom>
              <a:avLst/>
              <a:gdLst>
                <a:gd name="T0" fmla="*/ 3 w 13"/>
                <a:gd name="T1" fmla="*/ 0 h 13"/>
                <a:gd name="T2" fmla="*/ 13 w 13"/>
                <a:gd name="T3" fmla="*/ 0 h 13"/>
                <a:gd name="T4" fmla="*/ 13 w 13"/>
                <a:gd name="T5" fmla="*/ 3 h 13"/>
                <a:gd name="T6" fmla="*/ 3 w 13"/>
                <a:gd name="T7" fmla="*/ 13 h 13"/>
                <a:gd name="T8" fmla="*/ 0 w 13"/>
                <a:gd name="T9" fmla="*/ 13 h 13"/>
                <a:gd name="T10" fmla="*/ 3 w 13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3">
                  <a:moveTo>
                    <a:pt x="3" y="0"/>
                  </a:moveTo>
                  <a:lnTo>
                    <a:pt x="13" y="0"/>
                  </a:lnTo>
                  <a:lnTo>
                    <a:pt x="13" y="3"/>
                  </a:lnTo>
                  <a:lnTo>
                    <a:pt x="3" y="13"/>
                  </a:lnTo>
                  <a:lnTo>
                    <a:pt x="0" y="13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1" name="Freeform 55"/>
            <p:cNvSpPr>
              <a:spLocks/>
            </p:cNvSpPr>
            <p:nvPr userDrawn="1"/>
          </p:nvSpPr>
          <p:spPr bwMode="auto">
            <a:xfrm>
              <a:off x="11095038" y="5768975"/>
              <a:ext cx="1588" cy="4763"/>
            </a:xfrm>
            <a:custGeom>
              <a:avLst/>
              <a:gdLst>
                <a:gd name="T0" fmla="*/ 0 w 4"/>
                <a:gd name="T1" fmla="*/ 0 h 12"/>
                <a:gd name="T2" fmla="*/ 4 w 4"/>
                <a:gd name="T3" fmla="*/ 12 h 12"/>
                <a:gd name="T4" fmla="*/ 0 w 4"/>
                <a:gd name="T5" fmla="*/ 12 h 12"/>
                <a:gd name="T6" fmla="*/ 0 w 4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0" y="0"/>
                  </a:moveTo>
                  <a:lnTo>
                    <a:pt x="4" y="12"/>
                  </a:lnTo>
                  <a:lnTo>
                    <a:pt x="0" y="1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2" name="Freeform 56"/>
            <p:cNvSpPr>
              <a:spLocks/>
            </p:cNvSpPr>
            <p:nvPr userDrawn="1"/>
          </p:nvSpPr>
          <p:spPr bwMode="auto">
            <a:xfrm>
              <a:off x="11595101" y="5878513"/>
              <a:ext cx="3175" cy="1588"/>
            </a:xfrm>
            <a:custGeom>
              <a:avLst/>
              <a:gdLst>
                <a:gd name="T0" fmla="*/ 0 w 9"/>
                <a:gd name="T1" fmla="*/ 0 h 3"/>
                <a:gd name="T2" fmla="*/ 9 w 9"/>
                <a:gd name="T3" fmla="*/ 0 h 3"/>
                <a:gd name="T4" fmla="*/ 6 w 9"/>
                <a:gd name="T5" fmla="*/ 1 h 3"/>
                <a:gd name="T6" fmla="*/ 5 w 9"/>
                <a:gd name="T7" fmla="*/ 2 h 3"/>
                <a:gd name="T8" fmla="*/ 5 w 9"/>
                <a:gd name="T9" fmla="*/ 3 h 3"/>
                <a:gd name="T10" fmla="*/ 5 w 9"/>
                <a:gd name="T11" fmla="*/ 3 h 3"/>
                <a:gd name="T12" fmla="*/ 4 w 9"/>
                <a:gd name="T13" fmla="*/ 2 h 3"/>
                <a:gd name="T14" fmla="*/ 3 w 9"/>
                <a:gd name="T15" fmla="*/ 1 h 3"/>
                <a:gd name="T16" fmla="*/ 0 w 9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3">
                  <a:moveTo>
                    <a:pt x="0" y="0"/>
                  </a:moveTo>
                  <a:lnTo>
                    <a:pt x="9" y="0"/>
                  </a:lnTo>
                  <a:lnTo>
                    <a:pt x="6" y="1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2"/>
                  </a:lnTo>
                  <a:lnTo>
                    <a:pt x="3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3" name="Freeform 57"/>
            <p:cNvSpPr>
              <a:spLocks/>
            </p:cNvSpPr>
            <p:nvPr userDrawn="1"/>
          </p:nvSpPr>
          <p:spPr bwMode="auto">
            <a:xfrm>
              <a:off x="11579226" y="5916613"/>
              <a:ext cx="4763" cy="3175"/>
            </a:xfrm>
            <a:custGeom>
              <a:avLst/>
              <a:gdLst>
                <a:gd name="T0" fmla="*/ 0 w 13"/>
                <a:gd name="T1" fmla="*/ 0 h 9"/>
                <a:gd name="T2" fmla="*/ 13 w 13"/>
                <a:gd name="T3" fmla="*/ 0 h 9"/>
                <a:gd name="T4" fmla="*/ 5 w 13"/>
                <a:gd name="T5" fmla="*/ 9 h 9"/>
                <a:gd name="T6" fmla="*/ 0 w 13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9">
                  <a:moveTo>
                    <a:pt x="0" y="0"/>
                  </a:moveTo>
                  <a:lnTo>
                    <a:pt x="13" y="0"/>
                  </a:lnTo>
                  <a:lnTo>
                    <a:pt x="5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4" name="Freeform 58"/>
            <p:cNvSpPr>
              <a:spLocks/>
            </p:cNvSpPr>
            <p:nvPr userDrawn="1"/>
          </p:nvSpPr>
          <p:spPr bwMode="auto">
            <a:xfrm>
              <a:off x="11507788" y="6019800"/>
              <a:ext cx="1588" cy="3175"/>
            </a:xfrm>
            <a:custGeom>
              <a:avLst/>
              <a:gdLst>
                <a:gd name="T0" fmla="*/ 3 w 3"/>
                <a:gd name="T1" fmla="*/ 0 h 8"/>
                <a:gd name="T2" fmla="*/ 3 w 3"/>
                <a:gd name="T3" fmla="*/ 1 h 8"/>
                <a:gd name="T4" fmla="*/ 3 w 3"/>
                <a:gd name="T5" fmla="*/ 2 h 8"/>
                <a:gd name="T6" fmla="*/ 3 w 3"/>
                <a:gd name="T7" fmla="*/ 3 h 8"/>
                <a:gd name="T8" fmla="*/ 3 w 3"/>
                <a:gd name="T9" fmla="*/ 3 h 8"/>
                <a:gd name="T10" fmla="*/ 3 w 3"/>
                <a:gd name="T11" fmla="*/ 5 h 8"/>
                <a:gd name="T12" fmla="*/ 3 w 3"/>
                <a:gd name="T13" fmla="*/ 6 h 8"/>
                <a:gd name="T14" fmla="*/ 2 w 3"/>
                <a:gd name="T15" fmla="*/ 7 h 8"/>
                <a:gd name="T16" fmla="*/ 0 w 3"/>
                <a:gd name="T17" fmla="*/ 8 h 8"/>
                <a:gd name="T18" fmla="*/ 3 w 3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0"/>
                  </a:moveTo>
                  <a:lnTo>
                    <a:pt x="3" y="1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5"/>
                  </a:lnTo>
                  <a:lnTo>
                    <a:pt x="3" y="6"/>
                  </a:lnTo>
                  <a:lnTo>
                    <a:pt x="2" y="7"/>
                  </a:lnTo>
                  <a:lnTo>
                    <a:pt x="0" y="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5" name="Freeform 59"/>
            <p:cNvSpPr>
              <a:spLocks/>
            </p:cNvSpPr>
            <p:nvPr userDrawn="1"/>
          </p:nvSpPr>
          <p:spPr bwMode="auto">
            <a:xfrm>
              <a:off x="11358563" y="6065838"/>
              <a:ext cx="4763" cy="3175"/>
            </a:xfrm>
            <a:custGeom>
              <a:avLst/>
              <a:gdLst>
                <a:gd name="T0" fmla="*/ 0 w 13"/>
                <a:gd name="T1" fmla="*/ 0 h 8"/>
                <a:gd name="T2" fmla="*/ 13 w 13"/>
                <a:gd name="T3" fmla="*/ 8 h 8"/>
                <a:gd name="T4" fmla="*/ 0 w 13"/>
                <a:gd name="T5" fmla="*/ 8 h 8"/>
                <a:gd name="T6" fmla="*/ 0 w 13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lnTo>
                    <a:pt x="13" y="8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6" name="Freeform 60"/>
            <p:cNvSpPr>
              <a:spLocks/>
            </p:cNvSpPr>
            <p:nvPr userDrawn="1"/>
          </p:nvSpPr>
          <p:spPr bwMode="auto">
            <a:xfrm>
              <a:off x="11144251" y="6196013"/>
              <a:ext cx="4763" cy="3175"/>
            </a:xfrm>
            <a:custGeom>
              <a:avLst/>
              <a:gdLst>
                <a:gd name="T0" fmla="*/ 5 w 13"/>
                <a:gd name="T1" fmla="*/ 0 h 8"/>
                <a:gd name="T2" fmla="*/ 13 w 13"/>
                <a:gd name="T3" fmla="*/ 8 h 8"/>
                <a:gd name="T4" fmla="*/ 0 w 13"/>
                <a:gd name="T5" fmla="*/ 8 h 8"/>
                <a:gd name="T6" fmla="*/ 5 w 13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8">
                  <a:moveTo>
                    <a:pt x="5" y="0"/>
                  </a:moveTo>
                  <a:lnTo>
                    <a:pt x="13" y="8"/>
                  </a:lnTo>
                  <a:lnTo>
                    <a:pt x="0" y="8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7" name="Freeform 61"/>
            <p:cNvSpPr>
              <a:spLocks/>
            </p:cNvSpPr>
            <p:nvPr userDrawn="1"/>
          </p:nvSpPr>
          <p:spPr bwMode="auto">
            <a:xfrm>
              <a:off x="11150601" y="6199188"/>
              <a:ext cx="11113" cy="6350"/>
            </a:xfrm>
            <a:custGeom>
              <a:avLst/>
              <a:gdLst>
                <a:gd name="T0" fmla="*/ 13 w 26"/>
                <a:gd name="T1" fmla="*/ 0 h 16"/>
                <a:gd name="T2" fmla="*/ 26 w 26"/>
                <a:gd name="T3" fmla="*/ 0 h 16"/>
                <a:gd name="T4" fmla="*/ 21 w 26"/>
                <a:gd name="T5" fmla="*/ 8 h 16"/>
                <a:gd name="T6" fmla="*/ 5 w 26"/>
                <a:gd name="T7" fmla="*/ 16 h 16"/>
                <a:gd name="T8" fmla="*/ 0 w 26"/>
                <a:gd name="T9" fmla="*/ 13 h 16"/>
                <a:gd name="T10" fmla="*/ 0 w 26"/>
                <a:gd name="T11" fmla="*/ 8 h 16"/>
                <a:gd name="T12" fmla="*/ 13 w 26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16">
                  <a:moveTo>
                    <a:pt x="13" y="0"/>
                  </a:moveTo>
                  <a:lnTo>
                    <a:pt x="26" y="0"/>
                  </a:lnTo>
                  <a:lnTo>
                    <a:pt x="21" y="8"/>
                  </a:lnTo>
                  <a:lnTo>
                    <a:pt x="5" y="16"/>
                  </a:lnTo>
                  <a:lnTo>
                    <a:pt x="0" y="13"/>
                  </a:lnTo>
                  <a:lnTo>
                    <a:pt x="0" y="8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8" name="Freeform 62"/>
            <p:cNvSpPr>
              <a:spLocks/>
            </p:cNvSpPr>
            <p:nvPr userDrawn="1"/>
          </p:nvSpPr>
          <p:spPr bwMode="auto">
            <a:xfrm>
              <a:off x="11120438" y="6202363"/>
              <a:ext cx="9525" cy="7938"/>
            </a:xfrm>
            <a:custGeom>
              <a:avLst/>
              <a:gdLst>
                <a:gd name="T0" fmla="*/ 13 w 26"/>
                <a:gd name="T1" fmla="*/ 0 h 21"/>
                <a:gd name="T2" fmla="*/ 26 w 26"/>
                <a:gd name="T3" fmla="*/ 0 h 21"/>
                <a:gd name="T4" fmla="*/ 18 w 26"/>
                <a:gd name="T5" fmla="*/ 5 h 21"/>
                <a:gd name="T6" fmla="*/ 8 w 26"/>
                <a:gd name="T7" fmla="*/ 21 h 21"/>
                <a:gd name="T8" fmla="*/ 0 w 26"/>
                <a:gd name="T9" fmla="*/ 13 h 21"/>
                <a:gd name="T10" fmla="*/ 13 w 26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1">
                  <a:moveTo>
                    <a:pt x="13" y="0"/>
                  </a:moveTo>
                  <a:lnTo>
                    <a:pt x="26" y="0"/>
                  </a:lnTo>
                  <a:lnTo>
                    <a:pt x="18" y="5"/>
                  </a:lnTo>
                  <a:lnTo>
                    <a:pt x="8" y="21"/>
                  </a:lnTo>
                  <a:lnTo>
                    <a:pt x="0" y="13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9" name="Freeform 63"/>
            <p:cNvSpPr>
              <a:spLocks/>
            </p:cNvSpPr>
            <p:nvPr userDrawn="1"/>
          </p:nvSpPr>
          <p:spPr bwMode="auto">
            <a:xfrm>
              <a:off x="11142663" y="6232525"/>
              <a:ext cx="4763" cy="4763"/>
            </a:xfrm>
            <a:custGeom>
              <a:avLst/>
              <a:gdLst>
                <a:gd name="T0" fmla="*/ 5 w 13"/>
                <a:gd name="T1" fmla="*/ 0 h 9"/>
                <a:gd name="T2" fmla="*/ 13 w 13"/>
                <a:gd name="T3" fmla="*/ 0 h 9"/>
                <a:gd name="T4" fmla="*/ 0 w 13"/>
                <a:gd name="T5" fmla="*/ 9 h 9"/>
                <a:gd name="T6" fmla="*/ 5 w 13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9">
                  <a:moveTo>
                    <a:pt x="5" y="0"/>
                  </a:moveTo>
                  <a:lnTo>
                    <a:pt x="13" y="0"/>
                  </a:lnTo>
                  <a:lnTo>
                    <a:pt x="0" y="9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0" name="Freeform 64"/>
            <p:cNvSpPr>
              <a:spLocks/>
            </p:cNvSpPr>
            <p:nvPr userDrawn="1"/>
          </p:nvSpPr>
          <p:spPr bwMode="auto">
            <a:xfrm>
              <a:off x="11171238" y="6237288"/>
              <a:ext cx="4763" cy="4763"/>
            </a:xfrm>
            <a:custGeom>
              <a:avLst/>
              <a:gdLst>
                <a:gd name="T0" fmla="*/ 0 w 13"/>
                <a:gd name="T1" fmla="*/ 0 h 11"/>
                <a:gd name="T2" fmla="*/ 13 w 13"/>
                <a:gd name="T3" fmla="*/ 0 h 11"/>
                <a:gd name="T4" fmla="*/ 0 w 13"/>
                <a:gd name="T5" fmla="*/ 11 h 11"/>
                <a:gd name="T6" fmla="*/ 0 w 13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0" y="0"/>
                  </a:moveTo>
                  <a:lnTo>
                    <a:pt x="13" y="0"/>
                  </a:lnTo>
                  <a:lnTo>
                    <a:pt x="0" y="1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D2D2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</p:grpSp>
      <p:sp>
        <p:nvSpPr>
          <p:cNvPr id="7" name="Rechteck 6"/>
          <p:cNvSpPr/>
          <p:nvPr userDrawn="1"/>
        </p:nvSpPr>
        <p:spPr>
          <a:xfrm>
            <a:off x="7412019" y="6498805"/>
            <a:ext cx="3332183" cy="24622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/>
          <a:p>
            <a:pPr lvl="0" algn="r"/>
            <a:r>
              <a:rPr lang="en-US" sz="10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© i2s </a:t>
            </a:r>
            <a:r>
              <a:rPr lang="en-US" sz="1000" cap="all" baseline="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GmBH</a:t>
            </a:r>
            <a:r>
              <a:rPr lang="en-US" sz="1000" cap="all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| </a:t>
            </a:r>
            <a:r>
              <a:rPr lang="en-US" sz="10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Zürich &amp; </a:t>
            </a:r>
            <a:r>
              <a:rPr lang="en-US" sz="1000" cap="all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LAUCHRINGEN</a:t>
            </a:r>
            <a:r>
              <a:rPr lang="en-US" sz="1000" cap="all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|</a:t>
            </a:r>
            <a:r>
              <a:rPr lang="en-US" sz="1000" cap="all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www.i2s-consulting.com</a:t>
            </a:r>
            <a:endParaRPr lang="en-US" sz="1000" cap="all" dirty="0">
              <a:solidFill>
                <a:schemeClr val="tx1">
                  <a:lumMod val="95000"/>
                  <a:lumOff val="5000"/>
                </a:schemeClr>
              </a:solidFill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  <p:sldLayoutId id="2147483661" r:id="rId12"/>
    <p:sldLayoutId id="2147483680" r:id="rId13"/>
    <p:sldLayoutId id="2147483681" r:id="rId14"/>
    <p:sldLayoutId id="2147483683" r:id="rId15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lang="de-DE" sz="1000" kern="1200" dirty="0" smtClean="0">
          <a:solidFill>
            <a:schemeClr val="tx1">
              <a:lumMod val="95000"/>
              <a:lumOff val="5000"/>
            </a:schemeClr>
          </a:solidFill>
          <a:latin typeface="+mj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7FBF9D-40B7-10F0-0831-DC9AB8C52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„Digitalisierung im Retail – Wieviel IT ist richtig für den Handel?“ </a:t>
            </a:r>
            <a:endParaRPr lang="de-CH" dirty="0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F218748-3B7A-68BE-469B-EB0C1006FD5E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2D9EC24-A18B-4F8B-BA04-74C059938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de-CH" dirty="0" err="1"/>
              <a:t>i2s</a:t>
            </a:r>
            <a:r>
              <a:rPr lang="de-CH" dirty="0"/>
              <a:t> </a:t>
            </a:r>
            <a:r>
              <a:rPr lang="de-CH" dirty="0" err="1"/>
              <a:t>consulting</a:t>
            </a:r>
            <a:endParaRPr lang="de-CH" dirty="0"/>
          </a:p>
          <a:p>
            <a:r>
              <a:rPr lang="de-CH" dirty="0"/>
              <a:t>Webinar</a:t>
            </a:r>
          </a:p>
          <a:p>
            <a:r>
              <a:rPr lang="de-CH" dirty="0"/>
              <a:t>20. Oktober 2023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239E194-2B08-FE07-CFBE-2B206DA72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405019B-AA2C-024A-4374-931345110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1</a:t>
            </a:fld>
            <a:endParaRPr lang="en-US" dirty="0"/>
          </a:p>
        </p:txBody>
      </p:sp>
      <p:pic>
        <p:nvPicPr>
          <p:cNvPr id="7" name="Bildplatzhalter 8">
            <a:extLst>
              <a:ext uri="{FF2B5EF4-FFF2-40B4-BE49-F238E27FC236}">
                <a16:creationId xmlns:a16="http://schemas.microsoft.com/office/drawing/2014/main" id="{B3CC9FB3-8EF2-D184-89A3-E61DF9523FE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6" r="9286"/>
          <a:stretch>
            <a:fillRect/>
          </a:stretch>
        </p:blipFill>
        <p:spPr>
          <a:xfrm>
            <a:off x="-67144" y="-55487"/>
            <a:ext cx="12256096" cy="468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83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Retail &amp; E-COMMERCE</a:t>
            </a:r>
            <a:endParaRPr lang="en-GB" dirty="0"/>
          </a:p>
        </p:txBody>
      </p:sp>
      <p:pic>
        <p:nvPicPr>
          <p:cNvPr id="8" name="Bildplatzhalter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93" b="24993"/>
          <a:stretch>
            <a:fillRect/>
          </a:stretch>
        </p:blipFill>
        <p:spPr/>
      </p:pic>
      <p:sp>
        <p:nvSpPr>
          <p:cNvPr id="7" name="Textplatzhalter 6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2226733" cy="1463040"/>
          </a:xfrm>
        </p:spPr>
        <p:txBody>
          <a:bodyPr/>
          <a:lstStyle/>
          <a:p>
            <a:r>
              <a:rPr lang="de-CH" cap="small" dirty="0"/>
              <a:t>i2s </a:t>
            </a:r>
            <a:r>
              <a:rPr lang="de-CH" cap="small" dirty="0" err="1"/>
              <a:t>consulting</a:t>
            </a:r>
            <a:endParaRPr lang="de-CH" cap="small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229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BDD2CFFC-F6A8-BC08-48A9-EF28046C5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CH" dirty="0"/>
              <a:t>Technologietrends für ERP-Systeme 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19DDA1A-33CF-FCF2-EAAE-765AA1DEB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2CD2CD4-7FCB-2CCD-2019-2B9C51577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3</a:t>
            </a:fld>
            <a:endParaRPr lang="en-US" dirty="0"/>
          </a:p>
        </p:txBody>
      </p:sp>
      <p:pic>
        <p:nvPicPr>
          <p:cNvPr id="1026" name="Picture 2" descr="ERP-Software">
            <a:extLst>
              <a:ext uri="{FF2B5EF4-FFF2-40B4-BE49-F238E27FC236}">
                <a16:creationId xmlns:a16="http://schemas.microsoft.com/office/drawing/2014/main" id="{CEDBCFE2-ACDF-0AF6-B11C-339E87B07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43" y="1507562"/>
            <a:ext cx="9753600" cy="459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3771221-579F-D5D6-A187-CD853994EE4B}"/>
              </a:ext>
            </a:extLst>
          </p:cNvPr>
          <p:cNvSpPr txBox="1"/>
          <p:nvPr/>
        </p:nvSpPr>
        <p:spPr>
          <a:xfrm>
            <a:off x="1209185" y="610137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Quelle: </a:t>
            </a:r>
            <a:r>
              <a:rPr lang="de-CH" dirty="0" err="1"/>
              <a:t>Bitcom</a:t>
            </a:r>
            <a:r>
              <a:rPr lang="de-CH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2519783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dirty="0"/>
              <a:t>The </a:t>
            </a:r>
            <a:r>
              <a:rPr lang="de-CH" dirty="0" err="1"/>
              <a:t>impact</a:t>
            </a:r>
            <a:r>
              <a:rPr lang="de-CH" dirty="0"/>
              <a:t> </a:t>
            </a:r>
            <a:r>
              <a:rPr lang="de-CH" dirty="0" err="1"/>
              <a:t>of</a:t>
            </a:r>
            <a:r>
              <a:rPr lang="de-CH" dirty="0"/>
              <a:t> </a:t>
            </a:r>
            <a:r>
              <a:rPr lang="de-CH" dirty="0" err="1"/>
              <a:t>technological</a:t>
            </a:r>
            <a:r>
              <a:rPr lang="de-CH" dirty="0"/>
              <a:t> </a:t>
            </a:r>
            <a:r>
              <a:rPr lang="de-CH" dirty="0" err="1"/>
              <a:t>change</a:t>
            </a:r>
            <a:r>
              <a:rPr lang="de-CH" dirty="0"/>
              <a:t> in </a:t>
            </a:r>
            <a:r>
              <a:rPr lang="de-CH" dirty="0" err="1"/>
              <a:t>it</a:t>
            </a:r>
            <a:r>
              <a:rPr lang="de-CH" dirty="0"/>
              <a:t> </a:t>
            </a:r>
            <a:r>
              <a:rPr lang="de-CH" dirty="0" err="1"/>
              <a:t>towards</a:t>
            </a:r>
            <a:r>
              <a:rPr lang="de-CH" dirty="0"/>
              <a:t> </a:t>
            </a:r>
            <a:r>
              <a:rPr lang="de-CH" dirty="0" err="1"/>
              <a:t>retail</a:t>
            </a:r>
            <a:endParaRPr lang="de-CH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279" y="1848624"/>
            <a:ext cx="5705475" cy="4295775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6960096" y="5828340"/>
            <a:ext cx="15392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000" dirty="0"/>
              <a:t>Quelle: </a:t>
            </a:r>
            <a:r>
              <a:rPr lang="de-CH" sz="1000" dirty="0" err="1"/>
              <a:t>Deloitte</a:t>
            </a:r>
            <a:r>
              <a:rPr lang="de-CH" sz="1000" dirty="0"/>
              <a:t> Consulting</a:t>
            </a:r>
          </a:p>
        </p:txBody>
      </p:sp>
      <p:sp>
        <p:nvSpPr>
          <p:cNvPr id="7" name="Ellipse 6"/>
          <p:cNvSpPr/>
          <p:nvPr/>
        </p:nvSpPr>
        <p:spPr bwMode="auto">
          <a:xfrm>
            <a:off x="4594279" y="2873505"/>
            <a:ext cx="536611" cy="504056"/>
          </a:xfrm>
          <a:prstGeom prst="ellipse">
            <a:avLst/>
          </a:prstGeom>
          <a:noFill/>
          <a:ln w="28575" algn="ctr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31750" tIns="31750" rIns="31750" rtlCol="0" anchor="ctr"/>
          <a:lstStyle/>
          <a:p>
            <a:pPr algn="ctr">
              <a:buClr>
                <a:srgbClr val="71BFA7"/>
              </a:buClr>
              <a:buFont typeface="Wingdings" pitchFamily="2" charset="2"/>
              <a:buNone/>
            </a:pPr>
            <a:endParaRPr lang="de-CH" sz="1000" dirty="0" err="1">
              <a:solidFill>
                <a:schemeClr val="bg1"/>
              </a:solidFill>
            </a:endParaRPr>
          </a:p>
        </p:txBody>
      </p:sp>
      <p:sp>
        <p:nvSpPr>
          <p:cNvPr id="8" name="Rechteckige Legende 7"/>
          <p:cNvSpPr/>
          <p:nvPr/>
        </p:nvSpPr>
        <p:spPr bwMode="auto">
          <a:xfrm>
            <a:off x="1631504" y="2420887"/>
            <a:ext cx="2468148" cy="1461999"/>
          </a:xfrm>
          <a:prstGeom prst="wedgeRectCallout">
            <a:avLst>
              <a:gd name="adj1" fmla="val 69360"/>
              <a:gd name="adj2" fmla="val -7419"/>
            </a:avLst>
          </a:prstGeom>
          <a:solidFill>
            <a:srgbClr val="C00000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lIns="31750" tIns="31750" rIns="31750" rtlCol="0" anchor="ctr"/>
          <a:lstStyle/>
          <a:p>
            <a:pPr marL="285750" indent="-111125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chemeClr val="bg1"/>
                </a:solidFill>
              </a:rPr>
              <a:t>New </a:t>
            </a:r>
            <a:r>
              <a:rPr lang="de-DE" sz="1600" dirty="0" err="1">
                <a:solidFill>
                  <a:schemeClr val="bg1"/>
                </a:solidFill>
              </a:rPr>
              <a:t>technologies</a:t>
            </a:r>
            <a:r>
              <a:rPr lang="de-DE" sz="1600" dirty="0">
                <a:solidFill>
                  <a:schemeClr val="bg1"/>
                </a:solidFill>
              </a:rPr>
              <a:t> </a:t>
            </a:r>
            <a:r>
              <a:rPr lang="de-DE" sz="1600" dirty="0" err="1">
                <a:solidFill>
                  <a:schemeClr val="bg1"/>
                </a:solidFill>
              </a:rPr>
              <a:t>have</a:t>
            </a:r>
            <a:r>
              <a:rPr lang="de-DE" sz="1600" dirty="0">
                <a:solidFill>
                  <a:schemeClr val="bg1"/>
                </a:solidFill>
              </a:rPr>
              <a:t> a </a:t>
            </a:r>
            <a:r>
              <a:rPr lang="de-DE" sz="1600" dirty="0" err="1">
                <a:solidFill>
                  <a:schemeClr val="bg1"/>
                </a:solidFill>
              </a:rPr>
              <a:t>major</a:t>
            </a:r>
            <a:r>
              <a:rPr lang="de-DE" sz="1600" dirty="0">
                <a:solidFill>
                  <a:schemeClr val="bg1"/>
                </a:solidFill>
              </a:rPr>
              <a:t> </a:t>
            </a:r>
            <a:r>
              <a:rPr lang="de-DE" sz="1600" dirty="0" err="1">
                <a:solidFill>
                  <a:schemeClr val="bg1"/>
                </a:solidFill>
              </a:rPr>
              <a:t>impact</a:t>
            </a:r>
            <a:r>
              <a:rPr lang="de-DE" sz="1600" dirty="0">
                <a:solidFill>
                  <a:schemeClr val="bg1"/>
                </a:solidFill>
              </a:rPr>
              <a:t> on </a:t>
            </a:r>
            <a:r>
              <a:rPr lang="de-DE" sz="1600" dirty="0" err="1">
                <a:solidFill>
                  <a:schemeClr val="bg1"/>
                </a:solidFill>
              </a:rPr>
              <a:t>retail</a:t>
            </a:r>
            <a:endParaRPr lang="de-DE" sz="1600" dirty="0">
              <a:solidFill>
                <a:schemeClr val="bg1"/>
              </a:solidFill>
            </a:endParaRPr>
          </a:p>
          <a:p>
            <a:pPr marL="285750" indent="-111125">
              <a:buClr>
                <a:schemeClr val="bg1"/>
              </a:buClr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chemeClr val="bg1"/>
                </a:solidFill>
              </a:rPr>
              <a:t>The </a:t>
            </a:r>
            <a:r>
              <a:rPr lang="de-DE" sz="1600" dirty="0" err="1">
                <a:solidFill>
                  <a:schemeClr val="bg1"/>
                </a:solidFill>
              </a:rPr>
              <a:t>timespan</a:t>
            </a:r>
            <a:r>
              <a:rPr lang="de-DE" sz="1600" dirty="0">
                <a:solidFill>
                  <a:schemeClr val="bg1"/>
                </a:solidFill>
              </a:rPr>
              <a:t> </a:t>
            </a:r>
            <a:r>
              <a:rPr lang="de-DE" sz="1600" dirty="0" err="1">
                <a:solidFill>
                  <a:schemeClr val="bg1"/>
                </a:solidFill>
              </a:rPr>
              <a:t>for</a:t>
            </a:r>
            <a:r>
              <a:rPr lang="de-DE" sz="1600" dirty="0">
                <a:solidFill>
                  <a:schemeClr val="bg1"/>
                </a:solidFill>
              </a:rPr>
              <a:t> </a:t>
            </a:r>
            <a:r>
              <a:rPr lang="de-DE" sz="1600" dirty="0" err="1">
                <a:solidFill>
                  <a:schemeClr val="bg1"/>
                </a:solidFill>
              </a:rPr>
              <a:t>implementation</a:t>
            </a:r>
            <a:r>
              <a:rPr lang="de-DE" sz="1600" dirty="0">
                <a:solidFill>
                  <a:schemeClr val="bg1"/>
                </a:solidFill>
              </a:rPr>
              <a:t> </a:t>
            </a:r>
            <a:r>
              <a:rPr lang="de-DE" sz="1600" dirty="0" err="1">
                <a:solidFill>
                  <a:schemeClr val="bg1"/>
                </a:solidFill>
              </a:rPr>
              <a:t>is</a:t>
            </a:r>
            <a:r>
              <a:rPr lang="de-DE" sz="1600" dirty="0">
                <a:solidFill>
                  <a:schemeClr val="bg1"/>
                </a:solidFill>
              </a:rPr>
              <a:t> </a:t>
            </a:r>
            <a:r>
              <a:rPr lang="de-DE" sz="1600" dirty="0" err="1">
                <a:solidFill>
                  <a:schemeClr val="bg1"/>
                </a:solidFill>
              </a:rPr>
              <a:t>short</a:t>
            </a:r>
            <a:endParaRPr lang="de-DE" sz="1600" dirty="0">
              <a:solidFill>
                <a:schemeClr val="bg1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1024128" y="5062330"/>
            <a:ext cx="34976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/>
              <a:t>Role</a:t>
            </a:r>
            <a:r>
              <a:rPr lang="de-CH" dirty="0"/>
              <a:t> </a:t>
            </a:r>
            <a:r>
              <a:rPr lang="de-CH" dirty="0" err="1"/>
              <a:t>of</a:t>
            </a:r>
            <a:r>
              <a:rPr lang="de-CH" dirty="0"/>
              <a:t> «</a:t>
            </a:r>
            <a:r>
              <a:rPr lang="de-CH" dirty="0" err="1"/>
              <a:t>disruptive</a:t>
            </a:r>
            <a:r>
              <a:rPr lang="de-CH" dirty="0"/>
              <a:t>» </a:t>
            </a:r>
            <a:r>
              <a:rPr lang="de-CH" dirty="0" err="1"/>
              <a:t>technologies</a:t>
            </a:r>
            <a:r>
              <a:rPr lang="de-CH" dirty="0"/>
              <a:t> on</a:t>
            </a:r>
          </a:p>
          <a:p>
            <a:r>
              <a:rPr lang="de-CH" dirty="0"/>
              <a:t>different </a:t>
            </a:r>
            <a:r>
              <a:rPr lang="de-CH" dirty="0" err="1"/>
              <a:t>industries</a:t>
            </a:r>
            <a:endParaRPr lang="de-CH" dirty="0"/>
          </a:p>
          <a:p>
            <a:r>
              <a:rPr lang="de-CH" dirty="0"/>
              <a:t>(Source: </a:t>
            </a:r>
            <a:r>
              <a:rPr lang="de-CH" dirty="0" err="1"/>
              <a:t>Deloitte</a:t>
            </a:r>
            <a:r>
              <a:rPr lang="de-CH" dirty="0"/>
              <a:t> Consulting)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28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88EA9AA-C2DA-E86A-B12B-C1A6ED5DC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Das Dilemma im Retail 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5EA343B-4DE5-C4DA-ACA2-EF48A684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0FA7764-1DB5-1BA8-8A39-148DA6D96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5</a:t>
            </a:fld>
            <a:endParaRPr lang="en-US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4D8847EE-9837-2D4F-E9BA-D8B7F6F5791B}"/>
              </a:ext>
            </a:extLst>
          </p:cNvPr>
          <p:cNvSpPr/>
          <p:nvPr/>
        </p:nvSpPr>
        <p:spPr>
          <a:xfrm>
            <a:off x="1219200" y="2286000"/>
            <a:ext cx="3240000" cy="3240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>
                <a:latin typeface="Brown Fox" panose="03000600000000000000" pitchFamily="66" charset="0"/>
              </a:rPr>
              <a:t>Systems</a:t>
            </a:r>
          </a:p>
          <a:p>
            <a:pPr algn="ctr"/>
            <a:endParaRPr lang="de-CH" dirty="0">
              <a:latin typeface="Brown Fox" panose="03000600000000000000" pitchFamily="66" charset="0"/>
            </a:endParaRPr>
          </a:p>
          <a:p>
            <a:pPr algn="ctr"/>
            <a:r>
              <a:rPr lang="de-CH" dirty="0">
                <a:latin typeface="Brown Fox" panose="03000600000000000000" pitchFamily="66" charset="0"/>
              </a:rPr>
              <a:t>follow </a:t>
            </a:r>
          </a:p>
          <a:p>
            <a:pPr algn="ctr"/>
            <a:endParaRPr lang="de-CH" dirty="0">
              <a:latin typeface="Brown Fox" panose="03000600000000000000" pitchFamily="66" charset="0"/>
            </a:endParaRPr>
          </a:p>
          <a:p>
            <a:pPr algn="ctr"/>
            <a:r>
              <a:rPr lang="de-CH" dirty="0" err="1">
                <a:latin typeface="Brown Fox" panose="03000600000000000000" pitchFamily="66" charset="0"/>
              </a:rPr>
              <a:t>strategy</a:t>
            </a:r>
            <a:endParaRPr lang="de-CH" dirty="0">
              <a:latin typeface="Brown Fox" panose="03000600000000000000" pitchFamily="66" charset="0"/>
            </a:endParaRPr>
          </a:p>
        </p:txBody>
      </p:sp>
      <p:pic>
        <p:nvPicPr>
          <p:cNvPr id="1026" name="Picture 2" descr="Konflikt - Kostenlose hände und gesten Icons">
            <a:extLst>
              <a:ext uri="{FF2B5EF4-FFF2-40B4-BE49-F238E27FC236}">
                <a16:creationId xmlns:a16="http://schemas.microsoft.com/office/drawing/2014/main" id="{2816D4DE-3825-C68F-667E-2F24C464D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827" y="2409824"/>
            <a:ext cx="26003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llipse 9">
            <a:extLst>
              <a:ext uri="{FF2B5EF4-FFF2-40B4-BE49-F238E27FC236}">
                <a16:creationId xmlns:a16="http://schemas.microsoft.com/office/drawing/2014/main" id="{83BD0231-F0A5-E121-DC1D-0CA5538766B3}"/>
              </a:ext>
            </a:extLst>
          </p:cNvPr>
          <p:cNvSpPr/>
          <p:nvPr/>
        </p:nvSpPr>
        <p:spPr>
          <a:xfrm>
            <a:off x="7425261" y="2500427"/>
            <a:ext cx="3240000" cy="32400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>
                <a:latin typeface="Brown Fox" panose="03000600000000000000" pitchFamily="66" charset="0"/>
              </a:rPr>
              <a:t>IT DRIVEN</a:t>
            </a:r>
          </a:p>
          <a:p>
            <a:pPr algn="ctr"/>
            <a:endParaRPr lang="de-CH" dirty="0">
              <a:latin typeface="Brown Fox" panose="03000600000000000000" pitchFamily="66" charset="0"/>
            </a:endParaRPr>
          </a:p>
          <a:p>
            <a:pPr algn="ctr"/>
            <a:r>
              <a:rPr lang="de-CH" dirty="0">
                <a:latin typeface="Brown Fox" panose="03000600000000000000" pitchFamily="66" charset="0"/>
              </a:rPr>
              <a:t>Business </a:t>
            </a:r>
          </a:p>
          <a:p>
            <a:pPr algn="ctr"/>
            <a:endParaRPr lang="de-CH" dirty="0">
              <a:latin typeface="Brown Fox" panose="03000600000000000000" pitchFamily="66" charset="0"/>
            </a:endParaRPr>
          </a:p>
          <a:p>
            <a:pPr algn="ctr"/>
            <a:r>
              <a:rPr lang="de-CH" dirty="0">
                <a:latin typeface="Brown Fox" panose="03000600000000000000" pitchFamily="66" charset="0"/>
              </a:rPr>
              <a:t>potential</a:t>
            </a:r>
          </a:p>
        </p:txBody>
      </p:sp>
    </p:spTree>
    <p:extLst>
      <p:ext uri="{BB962C8B-B14F-4D97-AF65-F5344CB8AC3E}">
        <p14:creationId xmlns:p14="http://schemas.microsoft.com/office/powerpoint/2010/main" val="1456974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F901EDC5-8420-4694-2CDC-8B1854C60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dirty="0"/>
              <a:t>IT-Strategien im Handel 2023?</a:t>
            </a:r>
            <a:br>
              <a:rPr lang="de-CH" dirty="0"/>
            </a:br>
            <a:r>
              <a:rPr lang="de-CH" dirty="0"/>
              <a:t>Wie die Lemminge …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8F4A86B-EED3-0213-8AEA-B26163193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D263F6-966B-AFFD-FBD5-CFDA4B1F5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6</a:t>
            </a:fld>
            <a:endParaRPr 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C502733-FD6E-B508-EB28-895CCBE55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1571624"/>
            <a:ext cx="9163050" cy="458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3E7C7C56-A0D4-2CCD-1D3D-AFC8EA945C39}"/>
              </a:ext>
            </a:extLst>
          </p:cNvPr>
          <p:cNvSpPr txBox="1"/>
          <p:nvPr/>
        </p:nvSpPr>
        <p:spPr>
          <a:xfrm>
            <a:off x="1333500" y="616682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CH" dirty="0" err="1"/>
              <a:t>Böndel</a:t>
            </a:r>
            <a:r>
              <a:rPr lang="de-CH" dirty="0"/>
              <a:t>,‘‘Wie Lemminge’’, </a:t>
            </a:r>
            <a:r>
              <a:rPr lang="de-CH" dirty="0" err="1"/>
              <a:t>Wirtschaftswoche</a:t>
            </a:r>
            <a:r>
              <a:rPr lang="de-CH" dirty="0"/>
              <a:t>, 49/12, 1995</a:t>
            </a:r>
          </a:p>
        </p:txBody>
      </p:sp>
    </p:spTree>
    <p:extLst>
      <p:ext uri="{BB962C8B-B14F-4D97-AF65-F5344CB8AC3E}">
        <p14:creationId xmlns:p14="http://schemas.microsoft.com/office/powerpoint/2010/main" val="1708055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9"/>
          <a:stretch/>
        </p:blipFill>
        <p:spPr>
          <a:xfrm>
            <a:off x="0" y="-175759"/>
            <a:ext cx="12192000" cy="4499429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>
          <a:xfrm>
            <a:off x="2797630" y="-179161"/>
            <a:ext cx="6520543" cy="20188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6" name="Pfeil nach rechts 5"/>
          <p:cNvSpPr/>
          <p:nvPr/>
        </p:nvSpPr>
        <p:spPr>
          <a:xfrm>
            <a:off x="174172" y="4288970"/>
            <a:ext cx="11865429" cy="870857"/>
          </a:xfrm>
          <a:prstGeom prst="right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2400" b="1" dirty="0"/>
              <a:t>Technologischer Fortschritt</a:t>
            </a:r>
          </a:p>
        </p:txBody>
      </p:sp>
      <p:pic>
        <p:nvPicPr>
          <p:cNvPr id="1028" name="Picture 4" descr="Bildergebnis fÃ¼r microsoft d365 scre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058" y="4840995"/>
            <a:ext cx="4161519" cy="218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343585" y="5074223"/>
            <a:ext cx="1099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/>
              <a:t>ERP 2002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8784772" y="4988617"/>
            <a:ext cx="671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/>
              <a:t>ERP</a:t>
            </a:r>
          </a:p>
          <a:p>
            <a:r>
              <a:rPr lang="de-CH" b="1" dirty="0"/>
              <a:t>2023</a:t>
            </a:r>
          </a:p>
        </p:txBody>
      </p:sp>
      <p:sp>
        <p:nvSpPr>
          <p:cNvPr id="8" name="Pfeil nach rechts 7"/>
          <p:cNvSpPr/>
          <p:nvPr/>
        </p:nvSpPr>
        <p:spPr>
          <a:xfrm>
            <a:off x="4267201" y="5159827"/>
            <a:ext cx="4833257" cy="1458688"/>
          </a:xfrm>
          <a:prstGeom prst="rightArrow">
            <a:avLst>
              <a:gd name="adj1" fmla="val 76865"/>
              <a:gd name="adj2" fmla="val 52985"/>
            </a:avLst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67" b="1" dirty="0">
                <a:solidFill>
                  <a:schemeClr val="tx2"/>
                </a:solidFill>
              </a:rPr>
              <a:t>Weitgehend erweiterte Funktionalität</a:t>
            </a:r>
          </a:p>
          <a:p>
            <a:pPr algn="ctr"/>
            <a:r>
              <a:rPr lang="de-CH" sz="1467" b="1" dirty="0">
                <a:solidFill>
                  <a:schemeClr val="tx2"/>
                </a:solidFill>
              </a:rPr>
              <a:t>Cloud </a:t>
            </a:r>
            <a:r>
              <a:rPr lang="de-CH" sz="1467" b="1" dirty="0" err="1">
                <a:solidFill>
                  <a:schemeClr val="tx2"/>
                </a:solidFill>
              </a:rPr>
              <a:t>ready</a:t>
            </a:r>
            <a:endParaRPr lang="de-CH" sz="1467" b="1" dirty="0">
              <a:solidFill>
                <a:schemeClr val="tx2"/>
              </a:solidFill>
            </a:endParaRPr>
          </a:p>
          <a:p>
            <a:pPr algn="ctr"/>
            <a:r>
              <a:rPr lang="de-CH" sz="1467" b="1" dirty="0">
                <a:solidFill>
                  <a:schemeClr val="tx2"/>
                </a:solidFill>
              </a:rPr>
              <a:t>Mobile </a:t>
            </a:r>
            <a:r>
              <a:rPr lang="de-CH" sz="1467" b="1" dirty="0" err="1">
                <a:solidFill>
                  <a:schemeClr val="tx2"/>
                </a:solidFill>
              </a:rPr>
              <a:t>ready</a:t>
            </a:r>
            <a:endParaRPr lang="de-CH" sz="1467" b="1" dirty="0">
              <a:solidFill>
                <a:schemeClr val="tx2"/>
              </a:solidFill>
            </a:endParaRPr>
          </a:p>
          <a:p>
            <a:pPr algn="ctr"/>
            <a:r>
              <a:rPr lang="de-CH" sz="1467" b="1" dirty="0">
                <a:solidFill>
                  <a:schemeClr val="tx2"/>
                </a:solidFill>
              </a:rPr>
              <a:t>Einfache Bedienung</a:t>
            </a:r>
          </a:p>
        </p:txBody>
      </p:sp>
      <p:sp>
        <p:nvSpPr>
          <p:cNvPr id="12" name="Titel 4">
            <a:extLst>
              <a:ext uri="{FF2B5EF4-FFF2-40B4-BE49-F238E27FC236}">
                <a16:creationId xmlns:a16="http://schemas.microsoft.com/office/drawing/2014/main" id="{C671B09C-2223-439A-9F48-2D5AEDFBA5A4}"/>
              </a:ext>
            </a:extLst>
          </p:cNvPr>
          <p:cNvSpPr txBox="1">
            <a:spLocks/>
          </p:cNvSpPr>
          <p:nvPr/>
        </p:nvSpPr>
        <p:spPr>
          <a:xfrm>
            <a:off x="830893" y="424392"/>
            <a:ext cx="10296835" cy="49244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378" rtl="0" eaLnBrk="1" latinLnBrk="0" hangingPunct="1">
              <a:spcBef>
                <a:spcPct val="0"/>
              </a:spcBef>
              <a:buNone/>
              <a:defRPr sz="2400" kern="1200" cap="all" spc="38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de-CH" sz="2933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5868577-EDDB-412D-AAC2-47FFCCF92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865" y="239485"/>
            <a:ext cx="9720072" cy="759490"/>
          </a:xfrm>
        </p:spPr>
        <p:txBody>
          <a:bodyPr>
            <a:normAutofit fontScale="90000"/>
          </a:bodyPr>
          <a:lstStyle/>
          <a:p>
            <a:r>
              <a:rPr lang="de-CH" sz="5400" dirty="0"/>
              <a:t>Ist Das eigene ERP-System noch aktuell?</a:t>
            </a:r>
            <a:endParaRPr lang="de-CH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EB663113-E266-41D8-9B56-FAD57B48F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676" y="4993604"/>
            <a:ext cx="2375907" cy="177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4587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3528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505200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ildplatzhalter 3"/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de-CH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18"/>
          <a:stretch/>
        </p:blipFill>
        <p:spPr>
          <a:xfrm>
            <a:off x="2357628" y="-211638"/>
            <a:ext cx="7409225" cy="4849899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703" b="11618"/>
          <a:stretch/>
        </p:blipFill>
        <p:spPr>
          <a:xfrm>
            <a:off x="0" y="-211638"/>
            <a:ext cx="2425147" cy="4849899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43" b="11618"/>
          <a:stretch/>
        </p:blipFill>
        <p:spPr>
          <a:xfrm>
            <a:off x="9766852" y="-211638"/>
            <a:ext cx="2425148" cy="4849899"/>
          </a:xfrm>
          <a:prstGeom prst="rect">
            <a:avLst/>
          </a:prstGeom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Fit </a:t>
            </a:r>
            <a:r>
              <a:rPr lang="de-CH" dirty="0" err="1"/>
              <a:t>for</a:t>
            </a:r>
            <a:r>
              <a:rPr lang="de-CH" dirty="0"/>
              <a:t> </a:t>
            </a:r>
            <a:r>
              <a:rPr lang="de-CH" dirty="0" err="1"/>
              <a:t>the</a:t>
            </a:r>
            <a:r>
              <a:rPr lang="de-CH" dirty="0"/>
              <a:t> </a:t>
            </a:r>
            <a:r>
              <a:rPr lang="de-CH" dirty="0" err="1"/>
              <a:t>future</a:t>
            </a:r>
            <a:r>
              <a:rPr lang="de-CH" dirty="0"/>
              <a:t> im </a:t>
            </a:r>
            <a:r>
              <a:rPr lang="de-CH" dirty="0" err="1"/>
              <a:t>retail</a:t>
            </a:r>
            <a:endParaRPr lang="en-GB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2296886" cy="1463040"/>
          </a:xfrm>
        </p:spPr>
        <p:txBody>
          <a:bodyPr/>
          <a:lstStyle/>
          <a:p>
            <a:r>
              <a:rPr lang="de-CH" cap="small" dirty="0" err="1"/>
              <a:t>i2s</a:t>
            </a:r>
            <a:r>
              <a:rPr lang="de-CH" cap="small" dirty="0"/>
              <a:t> </a:t>
            </a:r>
            <a:r>
              <a:rPr lang="de-CH" cap="small" dirty="0" err="1"/>
              <a:t>consulting</a:t>
            </a:r>
            <a:endParaRPr lang="de-CH" cap="small" dirty="0"/>
          </a:p>
        </p:txBody>
      </p:sp>
    </p:spTree>
    <p:extLst>
      <p:ext uri="{BB962C8B-B14F-4D97-AF65-F5344CB8AC3E}">
        <p14:creationId xmlns:p14="http://schemas.microsoft.com/office/powerpoint/2010/main" val="595592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dirty="0"/>
              <a:t>I2s’ </a:t>
            </a:r>
            <a:r>
              <a:rPr lang="de-CH" dirty="0" err="1"/>
              <a:t>vision</a:t>
            </a:r>
            <a:r>
              <a:rPr lang="de-CH" dirty="0"/>
              <a:t> </a:t>
            </a:r>
            <a:r>
              <a:rPr lang="de-CH" dirty="0" err="1"/>
              <a:t>of</a:t>
            </a:r>
            <a:r>
              <a:rPr lang="de-CH" dirty="0"/>
              <a:t> «</a:t>
            </a:r>
            <a:r>
              <a:rPr lang="de-CH" dirty="0" err="1"/>
              <a:t>the</a:t>
            </a:r>
            <a:r>
              <a:rPr lang="de-CH" dirty="0"/>
              <a:t> </a:t>
            </a:r>
            <a:r>
              <a:rPr lang="de-CH" dirty="0" err="1"/>
              <a:t>future</a:t>
            </a:r>
            <a:r>
              <a:rPr lang="de-CH" dirty="0"/>
              <a:t>» in </a:t>
            </a:r>
            <a:r>
              <a:rPr lang="de-CH" dirty="0" err="1"/>
              <a:t>retail</a:t>
            </a:r>
            <a:r>
              <a:rPr lang="de-CH" dirty="0"/>
              <a:t> and </a:t>
            </a:r>
            <a:r>
              <a:rPr lang="de-CH" dirty="0" err="1"/>
              <a:t>erp</a:t>
            </a:r>
            <a:r>
              <a:rPr lang="de-CH" dirty="0"/>
              <a:t>:</a:t>
            </a:r>
            <a:endParaRPr lang="en-GB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70" y="1784711"/>
            <a:ext cx="3905250" cy="2933700"/>
          </a:xfrm>
        </p:spPr>
      </p:pic>
      <p:sp>
        <p:nvSpPr>
          <p:cNvPr id="6" name="Inhaltsplatzhalter 5"/>
          <p:cNvSpPr>
            <a:spLocks noGrp="1"/>
          </p:cNvSpPr>
          <p:nvPr>
            <p:ph sz="half" idx="2"/>
          </p:nvPr>
        </p:nvSpPr>
        <p:spPr>
          <a:xfrm>
            <a:off x="5989320" y="1789043"/>
            <a:ext cx="4754880" cy="4520317"/>
          </a:xfrm>
        </p:spPr>
        <p:txBody>
          <a:bodyPr>
            <a:normAutofit lnSpcReduction="10000"/>
          </a:bodyPr>
          <a:lstStyle/>
          <a:p>
            <a:r>
              <a:rPr lang="de-CH" dirty="0"/>
              <a:t>As </a:t>
            </a:r>
            <a:r>
              <a:rPr lang="de-CH" dirty="0" err="1"/>
              <a:t>we</a:t>
            </a:r>
            <a:r>
              <a:rPr lang="de-CH" dirty="0"/>
              <a:t> all </a:t>
            </a:r>
            <a:r>
              <a:rPr lang="de-CH" dirty="0" err="1"/>
              <a:t>know</a:t>
            </a:r>
            <a:r>
              <a:rPr lang="de-CH" dirty="0"/>
              <a:t>, </a:t>
            </a:r>
            <a:r>
              <a:rPr lang="de-CH" dirty="0" err="1"/>
              <a:t>the</a:t>
            </a:r>
            <a:r>
              <a:rPr lang="de-CH" dirty="0"/>
              <a:t> «Future» </a:t>
            </a:r>
            <a:r>
              <a:rPr lang="de-CH" dirty="0" err="1"/>
              <a:t>is</a:t>
            </a:r>
            <a:r>
              <a:rPr lang="de-CH" dirty="0"/>
              <a:t> </a:t>
            </a:r>
            <a:r>
              <a:rPr lang="de-CH" dirty="0" err="1"/>
              <a:t>somewhat</a:t>
            </a:r>
            <a:r>
              <a:rPr lang="de-CH" dirty="0"/>
              <a:t> </a:t>
            </a:r>
            <a:r>
              <a:rPr lang="de-CH" dirty="0" err="1"/>
              <a:t>unpredictable</a:t>
            </a:r>
            <a:r>
              <a:rPr lang="de-CH" dirty="0"/>
              <a:t>. </a:t>
            </a:r>
            <a:r>
              <a:rPr lang="de-CH" dirty="0" err="1"/>
              <a:t>Therefore</a:t>
            </a:r>
            <a:r>
              <a:rPr lang="de-CH" dirty="0"/>
              <a:t> I2S </a:t>
            </a:r>
            <a:r>
              <a:rPr lang="de-CH" dirty="0" err="1"/>
              <a:t>strongly</a:t>
            </a:r>
            <a:r>
              <a:rPr lang="de-CH" dirty="0"/>
              <a:t> </a:t>
            </a:r>
            <a:r>
              <a:rPr lang="de-CH" dirty="0" err="1"/>
              <a:t>believe</a:t>
            </a:r>
            <a:r>
              <a:rPr lang="de-CH" dirty="0"/>
              <a:t>, </a:t>
            </a:r>
            <a:r>
              <a:rPr lang="de-CH" dirty="0" err="1"/>
              <a:t>that</a:t>
            </a:r>
            <a:r>
              <a:rPr lang="de-CH" dirty="0"/>
              <a:t> </a:t>
            </a:r>
            <a:r>
              <a:rPr lang="de-CH" dirty="0" err="1"/>
              <a:t>usually</a:t>
            </a:r>
            <a:r>
              <a:rPr lang="de-CH" dirty="0"/>
              <a:t> </a:t>
            </a:r>
            <a:r>
              <a:rPr lang="de-CH" dirty="0" err="1"/>
              <a:t>things</a:t>
            </a:r>
            <a:r>
              <a:rPr lang="de-CH" dirty="0"/>
              <a:t> </a:t>
            </a:r>
            <a:r>
              <a:rPr lang="de-CH" dirty="0" err="1"/>
              <a:t>evolve</a:t>
            </a:r>
            <a:r>
              <a:rPr lang="de-CH" dirty="0"/>
              <a:t> </a:t>
            </a:r>
            <a:r>
              <a:rPr lang="de-CH" dirty="0" err="1"/>
              <a:t>differently</a:t>
            </a:r>
            <a:r>
              <a:rPr lang="de-CH" dirty="0"/>
              <a:t> </a:t>
            </a:r>
            <a:r>
              <a:rPr lang="de-CH" dirty="0" err="1"/>
              <a:t>then</a:t>
            </a:r>
            <a:r>
              <a:rPr lang="de-CH" dirty="0"/>
              <a:t> </a:t>
            </a:r>
            <a:r>
              <a:rPr lang="de-CH" dirty="0" err="1"/>
              <a:t>originally</a:t>
            </a:r>
            <a:r>
              <a:rPr lang="de-CH" dirty="0"/>
              <a:t> </a:t>
            </a:r>
            <a:r>
              <a:rPr lang="de-CH" dirty="0" err="1"/>
              <a:t>thought</a:t>
            </a:r>
            <a:r>
              <a:rPr lang="de-CH" dirty="0"/>
              <a:t>. </a:t>
            </a:r>
            <a:r>
              <a:rPr lang="de-CH" dirty="0" err="1"/>
              <a:t>Our</a:t>
            </a:r>
            <a:r>
              <a:rPr lang="de-CH" dirty="0"/>
              <a:t> </a:t>
            </a:r>
            <a:r>
              <a:rPr lang="de-CH" dirty="0" err="1"/>
              <a:t>strategy</a:t>
            </a:r>
            <a:r>
              <a:rPr lang="de-CH" dirty="0"/>
              <a:t> </a:t>
            </a:r>
            <a:r>
              <a:rPr lang="de-CH" dirty="0" err="1"/>
              <a:t>therefore</a:t>
            </a:r>
            <a:r>
              <a:rPr lang="de-CH" dirty="0"/>
              <a:t> </a:t>
            </a:r>
            <a:r>
              <a:rPr lang="de-CH" dirty="0" err="1"/>
              <a:t>is</a:t>
            </a:r>
            <a:r>
              <a:rPr lang="de-CH" dirty="0"/>
              <a:t> «</a:t>
            </a:r>
            <a:r>
              <a:rPr lang="de-CH" dirty="0" err="1"/>
              <a:t>Be</a:t>
            </a:r>
            <a:r>
              <a:rPr lang="de-CH" dirty="0"/>
              <a:t> </a:t>
            </a:r>
            <a:r>
              <a:rPr lang="de-CH" dirty="0" err="1"/>
              <a:t>ready</a:t>
            </a:r>
            <a:r>
              <a:rPr lang="de-CH" dirty="0"/>
              <a:t> </a:t>
            </a:r>
            <a:r>
              <a:rPr lang="de-CH" dirty="0" err="1"/>
              <a:t>for</a:t>
            </a:r>
            <a:r>
              <a:rPr lang="de-CH" dirty="0"/>
              <a:t> </a:t>
            </a:r>
            <a:r>
              <a:rPr lang="de-CH" dirty="0" err="1"/>
              <a:t>the</a:t>
            </a:r>
            <a:r>
              <a:rPr lang="de-CH" dirty="0"/>
              <a:t> </a:t>
            </a:r>
            <a:r>
              <a:rPr lang="de-CH" dirty="0" err="1"/>
              <a:t>future</a:t>
            </a:r>
            <a:r>
              <a:rPr lang="de-CH" dirty="0"/>
              <a:t>». «Future </a:t>
            </a:r>
            <a:r>
              <a:rPr lang="de-CH" dirty="0" err="1"/>
              <a:t>readiness</a:t>
            </a:r>
            <a:r>
              <a:rPr lang="de-CH" dirty="0"/>
              <a:t>» </a:t>
            </a:r>
            <a:r>
              <a:rPr lang="de-CH" dirty="0" err="1"/>
              <a:t>of</a:t>
            </a:r>
            <a:r>
              <a:rPr lang="de-CH" dirty="0"/>
              <a:t> a </a:t>
            </a:r>
            <a:r>
              <a:rPr lang="de-CH" dirty="0" err="1"/>
              <a:t>strategy</a:t>
            </a:r>
            <a:r>
              <a:rPr lang="de-CH" dirty="0"/>
              <a:t> </a:t>
            </a:r>
            <a:r>
              <a:rPr lang="de-CH" dirty="0" err="1"/>
              <a:t>and</a:t>
            </a:r>
            <a:r>
              <a:rPr lang="de-CH" dirty="0"/>
              <a:t> design </a:t>
            </a:r>
            <a:r>
              <a:rPr lang="de-CH" dirty="0" err="1"/>
              <a:t>can</a:t>
            </a:r>
            <a:r>
              <a:rPr lang="de-CH" dirty="0"/>
              <a:t> </a:t>
            </a:r>
            <a:r>
              <a:rPr lang="de-CH" dirty="0" err="1"/>
              <a:t>be</a:t>
            </a:r>
            <a:r>
              <a:rPr lang="de-CH" dirty="0"/>
              <a:t> </a:t>
            </a:r>
            <a:r>
              <a:rPr lang="de-CH" dirty="0" err="1"/>
              <a:t>proofed</a:t>
            </a:r>
            <a:r>
              <a:rPr lang="de-CH" dirty="0"/>
              <a:t> </a:t>
            </a:r>
            <a:r>
              <a:rPr lang="de-CH" dirty="0" err="1"/>
              <a:t>by</a:t>
            </a:r>
            <a:r>
              <a:rPr lang="de-CH" dirty="0"/>
              <a:t> </a:t>
            </a:r>
            <a:r>
              <a:rPr lang="de-CH" dirty="0" err="1"/>
              <a:t>checking</a:t>
            </a:r>
            <a:r>
              <a:rPr lang="de-CH" dirty="0"/>
              <a:t> </a:t>
            </a:r>
            <a:r>
              <a:rPr lang="de-CH" dirty="0" err="1"/>
              <a:t>against</a:t>
            </a:r>
            <a:r>
              <a:rPr lang="de-CH" dirty="0"/>
              <a:t> </a:t>
            </a:r>
            <a:r>
              <a:rPr lang="de-CH" dirty="0" err="1"/>
              <a:t>any</a:t>
            </a:r>
            <a:r>
              <a:rPr lang="de-CH" dirty="0"/>
              <a:t> probable but also </a:t>
            </a:r>
            <a:r>
              <a:rPr lang="de-CH" dirty="0" err="1"/>
              <a:t>improbable</a:t>
            </a:r>
            <a:r>
              <a:rPr lang="de-CH" dirty="0"/>
              <a:t> </a:t>
            </a:r>
            <a:r>
              <a:rPr lang="de-CH" dirty="0" err="1"/>
              <a:t>and</a:t>
            </a:r>
            <a:r>
              <a:rPr lang="de-CH" dirty="0"/>
              <a:t> </a:t>
            </a:r>
            <a:r>
              <a:rPr lang="de-CH" dirty="0" err="1"/>
              <a:t>even</a:t>
            </a:r>
            <a:r>
              <a:rPr lang="de-CH" dirty="0"/>
              <a:t> </a:t>
            </a:r>
            <a:r>
              <a:rPr lang="de-CH" dirty="0" err="1"/>
              <a:t>unthought</a:t>
            </a:r>
            <a:r>
              <a:rPr lang="de-CH" dirty="0"/>
              <a:t> </a:t>
            </a:r>
            <a:r>
              <a:rPr lang="de-CH" dirty="0" err="1"/>
              <a:t>scenario</a:t>
            </a:r>
            <a:r>
              <a:rPr lang="de-CH" dirty="0"/>
              <a:t>. </a:t>
            </a:r>
          </a:p>
          <a:p>
            <a:r>
              <a:rPr lang="de-CH" dirty="0"/>
              <a:t>Still, </a:t>
            </a:r>
            <a:r>
              <a:rPr lang="de-CH" dirty="0" err="1"/>
              <a:t>as</a:t>
            </a:r>
            <a:r>
              <a:rPr lang="de-CH" dirty="0"/>
              <a:t> </a:t>
            </a:r>
            <a:r>
              <a:rPr lang="de-CH" dirty="0" err="1"/>
              <a:t>retail</a:t>
            </a:r>
            <a:r>
              <a:rPr lang="de-CH" dirty="0"/>
              <a:t> </a:t>
            </a:r>
            <a:r>
              <a:rPr lang="de-CH" dirty="0" err="1"/>
              <a:t>is</a:t>
            </a:r>
            <a:r>
              <a:rPr lang="de-CH" dirty="0"/>
              <a:t> </a:t>
            </a:r>
            <a:r>
              <a:rPr lang="de-CH" dirty="0" err="1"/>
              <a:t>today</a:t>
            </a:r>
            <a:r>
              <a:rPr lang="de-CH" dirty="0"/>
              <a:t>, «</a:t>
            </a:r>
            <a:r>
              <a:rPr lang="de-CH" dirty="0" err="1"/>
              <a:t>future</a:t>
            </a:r>
            <a:r>
              <a:rPr lang="de-CH" dirty="0"/>
              <a:t> </a:t>
            </a:r>
            <a:r>
              <a:rPr lang="de-CH" dirty="0" err="1"/>
              <a:t>retail</a:t>
            </a:r>
            <a:r>
              <a:rPr lang="de-CH" dirty="0"/>
              <a:t>» will </a:t>
            </a:r>
            <a:r>
              <a:rPr lang="de-CH" dirty="0" err="1"/>
              <a:t>be</a:t>
            </a:r>
            <a:r>
              <a:rPr lang="de-CH" dirty="0"/>
              <a:t> </a:t>
            </a:r>
            <a:r>
              <a:rPr lang="de-CH" dirty="0" err="1"/>
              <a:t>dependent</a:t>
            </a:r>
            <a:r>
              <a:rPr lang="de-CH" dirty="0"/>
              <a:t> on </a:t>
            </a:r>
            <a:r>
              <a:rPr lang="de-CH" dirty="0" err="1"/>
              <a:t>technology</a:t>
            </a:r>
            <a:r>
              <a:rPr lang="de-CH" dirty="0"/>
              <a:t>, on </a:t>
            </a:r>
            <a:r>
              <a:rPr lang="de-CH" dirty="0" err="1"/>
              <a:t>customers</a:t>
            </a:r>
            <a:r>
              <a:rPr lang="de-CH" dirty="0"/>
              <a:t> </a:t>
            </a:r>
            <a:r>
              <a:rPr lang="de-CH" dirty="0" err="1"/>
              <a:t>and</a:t>
            </a:r>
            <a:r>
              <a:rPr lang="de-CH" dirty="0"/>
              <a:t> </a:t>
            </a:r>
            <a:r>
              <a:rPr lang="de-CH" dirty="0" err="1"/>
              <a:t>society’s</a:t>
            </a:r>
            <a:r>
              <a:rPr lang="de-CH" dirty="0"/>
              <a:t> </a:t>
            </a:r>
            <a:r>
              <a:rPr lang="de-CH" dirty="0" err="1"/>
              <a:t>trends</a:t>
            </a:r>
            <a:r>
              <a:rPr lang="de-CH" dirty="0"/>
              <a:t>. Thus </a:t>
            </a:r>
            <a:r>
              <a:rPr lang="de-CH" dirty="0" err="1"/>
              <a:t>flexibility</a:t>
            </a:r>
            <a:r>
              <a:rPr lang="de-CH" dirty="0"/>
              <a:t> </a:t>
            </a:r>
            <a:r>
              <a:rPr lang="de-CH" dirty="0" err="1"/>
              <a:t>and</a:t>
            </a:r>
            <a:r>
              <a:rPr lang="de-CH" dirty="0"/>
              <a:t> </a:t>
            </a:r>
            <a:r>
              <a:rPr lang="de-CH" dirty="0" err="1"/>
              <a:t>the</a:t>
            </a:r>
            <a:r>
              <a:rPr lang="de-CH" dirty="0"/>
              <a:t> </a:t>
            </a:r>
            <a:r>
              <a:rPr lang="de-CH" dirty="0" err="1"/>
              <a:t>ability</a:t>
            </a:r>
            <a:r>
              <a:rPr lang="de-CH" dirty="0"/>
              <a:t> </a:t>
            </a:r>
            <a:r>
              <a:rPr lang="de-CH" dirty="0" err="1"/>
              <a:t>to</a:t>
            </a:r>
            <a:r>
              <a:rPr lang="de-CH" dirty="0"/>
              <a:t> </a:t>
            </a:r>
            <a:r>
              <a:rPr lang="de-CH" dirty="0" err="1"/>
              <a:t>change</a:t>
            </a:r>
            <a:r>
              <a:rPr lang="de-CH" dirty="0"/>
              <a:t> will </a:t>
            </a:r>
            <a:r>
              <a:rPr lang="de-CH" dirty="0" err="1"/>
              <a:t>maintain</a:t>
            </a:r>
            <a:r>
              <a:rPr lang="de-CH" dirty="0"/>
              <a:t> a </a:t>
            </a:r>
            <a:r>
              <a:rPr lang="de-CH" dirty="0" err="1"/>
              <a:t>core</a:t>
            </a:r>
            <a:r>
              <a:rPr lang="de-CH" dirty="0"/>
              <a:t> </a:t>
            </a:r>
            <a:r>
              <a:rPr lang="de-CH" dirty="0" err="1"/>
              <a:t>role</a:t>
            </a:r>
            <a:r>
              <a:rPr lang="de-CH" dirty="0"/>
              <a:t> in </a:t>
            </a:r>
            <a:r>
              <a:rPr lang="de-CH" dirty="0" err="1"/>
              <a:t>future</a:t>
            </a:r>
            <a:r>
              <a:rPr lang="de-CH" dirty="0"/>
              <a:t> </a:t>
            </a:r>
            <a:r>
              <a:rPr lang="de-CH" dirty="0" err="1"/>
              <a:t>retail</a:t>
            </a:r>
            <a:r>
              <a:rPr lang="de-CH" dirty="0"/>
              <a:t>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1024128" y="4864886"/>
            <a:ext cx="47561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33333"/>
                </a:solidFill>
                <a:latin typeface="+mj-lt"/>
              </a:rPr>
              <a:t>Tex Avery's 1949 short 'The House of Tomorrow’</a:t>
            </a:r>
          </a:p>
          <a:p>
            <a:r>
              <a:rPr lang="de-CH" dirty="0" err="1">
                <a:solidFill>
                  <a:srgbClr val="333333"/>
                </a:solidFill>
                <a:latin typeface="+mj-lt"/>
              </a:rPr>
              <a:t>shows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a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vision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of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the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future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,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which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we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now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all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know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never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came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true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. Still he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indicates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two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key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features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still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driving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innovation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today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: (1)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technological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innovation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,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and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(2)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consumer</a:t>
            </a:r>
            <a:r>
              <a:rPr lang="de-CH" dirty="0">
                <a:solidFill>
                  <a:srgbClr val="333333"/>
                </a:solidFill>
                <a:latin typeface="+mj-lt"/>
              </a:rPr>
              <a:t> </a:t>
            </a:r>
            <a:r>
              <a:rPr lang="de-CH" dirty="0" err="1">
                <a:solidFill>
                  <a:srgbClr val="333333"/>
                </a:solidFill>
                <a:latin typeface="+mj-lt"/>
              </a:rPr>
              <a:t>orientation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50667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AB190723-F0F2-8A23-40F9-7E3168475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Fazit</a:t>
            </a:r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008AD122-BED5-7224-8975-B0DE6A6F9E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 fontScale="92500" lnSpcReduction="10000"/>
          </a:bodyPr>
          <a:lstStyle/>
          <a:p>
            <a:pPr algn="ctr"/>
            <a:r>
              <a:rPr lang="de-CH" sz="7200" b="1" dirty="0">
                <a:solidFill>
                  <a:srgbClr val="C00000"/>
                </a:solidFill>
              </a:rPr>
              <a:t>Man kann sich den Erfolg in der Zukunft nicht kaufen,</a:t>
            </a:r>
          </a:p>
          <a:p>
            <a:pPr algn="ctr"/>
            <a:r>
              <a:rPr lang="de-CH" sz="7200" b="1" dirty="0">
                <a:solidFill>
                  <a:srgbClr val="C00000"/>
                </a:solidFill>
              </a:rPr>
              <a:t>aber man kann bereit für die Zukunft sein.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4FF3778-3F49-3B92-2460-CE3B35162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46102E1-E579-52C4-B725-86924427D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9547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63DEC7-F667-5174-37E7-2B1C8FA11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Zielsetzung: Die Welten versöhnen</a:t>
            </a:r>
          </a:p>
        </p:txBody>
      </p:sp>
      <p:pic>
        <p:nvPicPr>
          <p:cNvPr id="4" name="Grafik 3" descr="Handschlag mit einfarbiger Füllung">
            <a:extLst>
              <a:ext uri="{FF2B5EF4-FFF2-40B4-BE49-F238E27FC236}">
                <a16:creationId xmlns:a16="http://schemas.microsoft.com/office/drawing/2014/main" id="{A4A0F919-C9E8-8D40-4891-573FA6EBF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99857" y="2180037"/>
            <a:ext cx="3276600" cy="3276600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96D0DA05-C089-7062-99E7-55BD9DE5DB64}"/>
              </a:ext>
            </a:extLst>
          </p:cNvPr>
          <p:cNvSpPr/>
          <p:nvPr/>
        </p:nvSpPr>
        <p:spPr>
          <a:xfrm>
            <a:off x="1219197" y="2079171"/>
            <a:ext cx="3069772" cy="4038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2400" b="1" dirty="0"/>
              <a:t>Klassische ERP-Welt</a:t>
            </a:r>
          </a:p>
          <a:p>
            <a:pPr algn="ctr"/>
            <a:r>
              <a:rPr lang="de-CH" dirty="0"/>
              <a:t>Strukturierte Geschäftsprozesse</a:t>
            </a:r>
          </a:p>
          <a:p>
            <a:pPr algn="ctr"/>
            <a:r>
              <a:rPr lang="de-CH" dirty="0"/>
              <a:t>Betriebswirtschaftliche Buchungslogik</a:t>
            </a:r>
          </a:p>
          <a:p>
            <a:pPr algn="ctr"/>
            <a:r>
              <a:rPr lang="de-CH" dirty="0"/>
              <a:t>Klare Strukturen</a:t>
            </a:r>
          </a:p>
          <a:p>
            <a:pPr algn="ctr"/>
            <a:r>
              <a:rPr lang="de-CH" dirty="0"/>
              <a:t>Compliance</a:t>
            </a:r>
          </a:p>
          <a:p>
            <a:pPr algn="ctr"/>
            <a:r>
              <a:rPr lang="de-CH" dirty="0"/>
              <a:t>Abdeckung der regulatorischen Anforderungen</a:t>
            </a:r>
          </a:p>
          <a:p>
            <a:pPr algn="ctr"/>
            <a:r>
              <a:rPr lang="de-CH" dirty="0"/>
              <a:t>Standardisierung</a:t>
            </a:r>
          </a:p>
          <a:p>
            <a:pPr algn="ctr"/>
            <a:r>
              <a:rPr lang="de-CH" dirty="0"/>
              <a:t>Stabilität</a:t>
            </a:r>
          </a:p>
          <a:p>
            <a:pPr algn="ctr"/>
            <a:r>
              <a:rPr lang="de-CH" dirty="0"/>
              <a:t>Robustheit</a:t>
            </a:r>
          </a:p>
          <a:p>
            <a:pPr algn="ctr"/>
            <a:r>
              <a:rPr lang="de-CH" dirty="0"/>
              <a:t>Lange Laufzeiten</a:t>
            </a:r>
          </a:p>
          <a:p>
            <a:pPr algn="ctr"/>
            <a:r>
              <a:rPr lang="de-CH" dirty="0"/>
              <a:t>Unternehmens-zentriert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9B5AB8A1-67B2-96CB-3A7E-259C2A1DAA7E}"/>
              </a:ext>
            </a:extLst>
          </p:cNvPr>
          <p:cNvSpPr/>
          <p:nvPr/>
        </p:nvSpPr>
        <p:spPr>
          <a:xfrm>
            <a:off x="7576457" y="2079171"/>
            <a:ext cx="3069772" cy="40386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2400" b="1" dirty="0"/>
              <a:t>Digitalisierung</a:t>
            </a:r>
          </a:p>
          <a:p>
            <a:pPr algn="ctr"/>
            <a:r>
              <a:rPr lang="de-CH" dirty="0"/>
              <a:t>Einfach</a:t>
            </a:r>
          </a:p>
          <a:p>
            <a:pPr algn="ctr"/>
            <a:r>
              <a:rPr lang="de-CH" dirty="0"/>
              <a:t>Schnell</a:t>
            </a:r>
          </a:p>
          <a:p>
            <a:pPr algn="ctr"/>
            <a:r>
              <a:rPr lang="de-CH" dirty="0"/>
              <a:t>Flexibel</a:t>
            </a:r>
          </a:p>
          <a:p>
            <a:pPr algn="ctr"/>
            <a:r>
              <a:rPr lang="de-CH" dirty="0"/>
              <a:t>Ständige Adaption</a:t>
            </a:r>
          </a:p>
          <a:p>
            <a:pPr algn="ctr"/>
            <a:r>
              <a:rPr lang="de-CH" dirty="0"/>
              <a:t>Agil</a:t>
            </a:r>
          </a:p>
          <a:p>
            <a:pPr algn="ctr"/>
            <a:r>
              <a:rPr lang="de-CH" dirty="0"/>
              <a:t>Experimentell</a:t>
            </a:r>
          </a:p>
          <a:p>
            <a:pPr algn="ctr"/>
            <a:r>
              <a:rPr lang="de-CH" dirty="0"/>
              <a:t>«unsauber»</a:t>
            </a:r>
          </a:p>
          <a:p>
            <a:pPr algn="ctr"/>
            <a:r>
              <a:rPr lang="de-CH" dirty="0"/>
              <a:t>Kurze Nutzungszeiten</a:t>
            </a:r>
          </a:p>
          <a:p>
            <a:pPr algn="ctr"/>
            <a:r>
              <a:rPr lang="de-CH" dirty="0"/>
              <a:t>User/Kunden/Klienten-zentriert</a:t>
            </a:r>
          </a:p>
          <a:p>
            <a:pPr algn="ctr"/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882635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r Verbinder 10"/>
          <p:cNvCxnSpPr/>
          <p:nvPr/>
        </p:nvCxnSpPr>
        <p:spPr>
          <a:xfrm>
            <a:off x="463826" y="2690191"/>
            <a:ext cx="11449878" cy="13252"/>
          </a:xfrm>
          <a:prstGeom prst="line">
            <a:avLst/>
          </a:prstGeom>
          <a:ln w="38100">
            <a:solidFill>
              <a:srgbClr val="B1212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dirty="0"/>
              <a:t>Systemlandschaft und funktionale Lösungsbausteine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ln w="28575">
            <a:solidFill>
              <a:schemeClr val="bg1"/>
            </a:solidFill>
          </a:ln>
        </p:spPr>
        <p:txBody>
          <a:bodyPr/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  <p:sp>
        <p:nvSpPr>
          <p:cNvPr id="5" name="Rechteck 4"/>
          <p:cNvSpPr/>
          <p:nvPr/>
        </p:nvSpPr>
        <p:spPr>
          <a:xfrm>
            <a:off x="4161180" y="5234611"/>
            <a:ext cx="3909391" cy="795131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Finanzwirtschaft</a:t>
            </a:r>
          </a:p>
        </p:txBody>
      </p:sp>
      <p:sp>
        <p:nvSpPr>
          <p:cNvPr id="6" name="Rechteck 5"/>
          <p:cNvSpPr/>
          <p:nvPr/>
        </p:nvSpPr>
        <p:spPr>
          <a:xfrm>
            <a:off x="4161179" y="4439480"/>
            <a:ext cx="3909391" cy="795131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Warenwirtschaft inkl. Service </a:t>
            </a:r>
            <a:r>
              <a:rPr lang="de-CH" dirty="0" err="1"/>
              <a:t>Operations</a:t>
            </a:r>
            <a:endParaRPr lang="de-CH" dirty="0"/>
          </a:p>
        </p:txBody>
      </p:sp>
      <p:sp>
        <p:nvSpPr>
          <p:cNvPr id="7" name="Rechteck 6"/>
          <p:cNvSpPr/>
          <p:nvPr/>
        </p:nvSpPr>
        <p:spPr>
          <a:xfrm>
            <a:off x="4161179" y="3644349"/>
            <a:ext cx="3909391" cy="795131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Customer </a:t>
            </a:r>
            <a:r>
              <a:rPr lang="de-CH" dirty="0" err="1"/>
              <a:t>Activity</a:t>
            </a:r>
            <a:r>
              <a:rPr lang="de-CH" dirty="0"/>
              <a:t> Layer inkl.</a:t>
            </a:r>
          </a:p>
          <a:p>
            <a:pPr algn="ctr"/>
            <a:r>
              <a:rPr lang="de-CH" dirty="0"/>
              <a:t>Kundenkonto und Kundenauftragsabwicklung</a:t>
            </a:r>
          </a:p>
        </p:txBody>
      </p:sp>
      <p:sp>
        <p:nvSpPr>
          <p:cNvPr id="8" name="Rechteck 7"/>
          <p:cNvSpPr/>
          <p:nvPr/>
        </p:nvSpPr>
        <p:spPr>
          <a:xfrm>
            <a:off x="4161179" y="6182142"/>
            <a:ext cx="3909391" cy="284922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BI</a:t>
            </a:r>
          </a:p>
        </p:txBody>
      </p:sp>
      <p:sp>
        <p:nvSpPr>
          <p:cNvPr id="9" name="Rechteck 8"/>
          <p:cNvSpPr/>
          <p:nvPr/>
        </p:nvSpPr>
        <p:spPr>
          <a:xfrm>
            <a:off x="2067337" y="3644349"/>
            <a:ext cx="1954694" cy="795131"/>
          </a:xfrm>
          <a:prstGeom prst="rect">
            <a:avLst/>
          </a:prstGeom>
          <a:solidFill>
            <a:srgbClr val="92D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CRM</a:t>
            </a:r>
          </a:p>
          <a:p>
            <a:pPr algn="ctr"/>
            <a:r>
              <a:rPr lang="de-CH" dirty="0"/>
              <a:t>(Customer Data </a:t>
            </a:r>
            <a:r>
              <a:rPr lang="de-CH" dirty="0" err="1"/>
              <a:t>Enrichment</a:t>
            </a:r>
            <a:r>
              <a:rPr lang="de-CH" dirty="0"/>
              <a:t>)</a:t>
            </a:r>
          </a:p>
        </p:txBody>
      </p:sp>
      <p:sp>
        <p:nvSpPr>
          <p:cNvPr id="10" name="Rechteck 9"/>
          <p:cNvSpPr/>
          <p:nvPr/>
        </p:nvSpPr>
        <p:spPr>
          <a:xfrm>
            <a:off x="8216343" y="3644348"/>
            <a:ext cx="1954694" cy="79513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1400" dirty="0"/>
          </a:p>
        </p:txBody>
      </p:sp>
      <p:cxnSp>
        <p:nvCxnSpPr>
          <p:cNvPr id="12" name="Gerader Verbinder 11"/>
          <p:cNvCxnSpPr>
            <a:stCxn id="9" idx="3"/>
            <a:endCxn id="7" idx="1"/>
          </p:cNvCxnSpPr>
          <p:nvPr/>
        </p:nvCxnSpPr>
        <p:spPr>
          <a:xfrm>
            <a:off x="4022031" y="4041915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r Verbinder 12"/>
          <p:cNvCxnSpPr>
            <a:stCxn id="6" idx="3"/>
            <a:endCxn id="10" idx="1"/>
          </p:cNvCxnSpPr>
          <p:nvPr/>
        </p:nvCxnSpPr>
        <p:spPr>
          <a:xfrm flipV="1">
            <a:off x="8070570" y="4041914"/>
            <a:ext cx="145773" cy="795132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bgerundetes Rechteck 16"/>
          <p:cNvSpPr/>
          <p:nvPr/>
        </p:nvSpPr>
        <p:spPr>
          <a:xfrm>
            <a:off x="1537252" y="2484787"/>
            <a:ext cx="9206948" cy="377689"/>
          </a:xfrm>
          <a:prstGeom prst="roundRect">
            <a:avLst/>
          </a:prstGeom>
          <a:solidFill>
            <a:srgbClr val="B1212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EAI BUS / Connect </a:t>
            </a:r>
            <a:r>
              <a:rPr lang="de-CH" dirty="0" err="1"/>
              <a:t>Platform</a:t>
            </a:r>
            <a:endParaRPr lang="de-CH" dirty="0"/>
          </a:p>
        </p:txBody>
      </p:sp>
      <p:sp>
        <p:nvSpPr>
          <p:cNvPr id="18" name="Abgerundetes Rechteck 17"/>
          <p:cNvSpPr/>
          <p:nvPr/>
        </p:nvSpPr>
        <p:spPr>
          <a:xfrm>
            <a:off x="1126438" y="1689660"/>
            <a:ext cx="993913" cy="622852"/>
          </a:xfrm>
          <a:prstGeom prst="roundRect">
            <a:avLst/>
          </a:prstGeom>
          <a:solidFill>
            <a:srgbClr val="F7B74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POS</a:t>
            </a:r>
          </a:p>
        </p:txBody>
      </p:sp>
      <p:sp>
        <p:nvSpPr>
          <p:cNvPr id="19" name="Abgerundetes Rechteck 18"/>
          <p:cNvSpPr/>
          <p:nvPr/>
        </p:nvSpPr>
        <p:spPr>
          <a:xfrm>
            <a:off x="3367948" y="1689660"/>
            <a:ext cx="993913" cy="62285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/>
              <a:t>Shopping </a:t>
            </a:r>
            <a:r>
              <a:rPr lang="de-CH" sz="1400" dirty="0" err="1"/>
              <a:t>Assistant</a:t>
            </a:r>
            <a:endParaRPr lang="de-CH" sz="1400" dirty="0"/>
          </a:p>
        </p:txBody>
      </p:sp>
      <p:sp>
        <p:nvSpPr>
          <p:cNvPr id="20" name="Abgerundetes Rechteck 19"/>
          <p:cNvSpPr/>
          <p:nvPr/>
        </p:nvSpPr>
        <p:spPr>
          <a:xfrm>
            <a:off x="5609458" y="1689660"/>
            <a:ext cx="993913" cy="62285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/>
              <a:t>Digital</a:t>
            </a:r>
          </a:p>
          <a:p>
            <a:pPr algn="ctr"/>
            <a:r>
              <a:rPr lang="de-CH" sz="1400" dirty="0" err="1"/>
              <a:t>Signage</a:t>
            </a:r>
            <a:endParaRPr lang="de-CH" sz="1400" dirty="0"/>
          </a:p>
        </p:txBody>
      </p:sp>
      <p:sp>
        <p:nvSpPr>
          <p:cNvPr id="21" name="Abgerundetes Rechteck 20"/>
          <p:cNvSpPr/>
          <p:nvPr/>
        </p:nvSpPr>
        <p:spPr>
          <a:xfrm>
            <a:off x="4488703" y="1689660"/>
            <a:ext cx="993913" cy="622852"/>
          </a:xfrm>
          <a:prstGeom prst="roundRect">
            <a:avLst/>
          </a:prstGeom>
          <a:solidFill>
            <a:srgbClr val="F7B74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 err="1"/>
              <a:t>Omni-channel</a:t>
            </a:r>
            <a:r>
              <a:rPr lang="de-CH" sz="1400" dirty="0"/>
              <a:t> Desk</a:t>
            </a:r>
          </a:p>
        </p:txBody>
      </p:sp>
      <p:sp>
        <p:nvSpPr>
          <p:cNvPr id="22" name="Abgerundetes Rechteck 21"/>
          <p:cNvSpPr/>
          <p:nvPr/>
        </p:nvSpPr>
        <p:spPr>
          <a:xfrm>
            <a:off x="7850968" y="1689660"/>
            <a:ext cx="993913" cy="622852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/>
              <a:t>Service &amp;</a:t>
            </a:r>
          </a:p>
          <a:p>
            <a:pPr algn="ctr"/>
            <a:r>
              <a:rPr lang="de-CH" sz="1400" dirty="0"/>
              <a:t>Life </a:t>
            </a:r>
            <a:r>
              <a:rPr lang="de-CH" sz="1400" dirty="0" err="1"/>
              <a:t>cycle</a:t>
            </a:r>
            <a:endParaRPr lang="de-CH" sz="1400" dirty="0"/>
          </a:p>
        </p:txBody>
      </p:sp>
      <p:sp>
        <p:nvSpPr>
          <p:cNvPr id="23" name="Abgerundetes Rechteck 22"/>
          <p:cNvSpPr/>
          <p:nvPr/>
        </p:nvSpPr>
        <p:spPr>
          <a:xfrm>
            <a:off x="6730213" y="1689660"/>
            <a:ext cx="993913" cy="622852"/>
          </a:xfrm>
          <a:prstGeom prst="roundRect">
            <a:avLst/>
          </a:prstGeom>
          <a:solidFill>
            <a:srgbClr val="F7B74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300" dirty="0" err="1"/>
              <a:t>Couponing</a:t>
            </a:r>
            <a:r>
              <a:rPr lang="de-CH" sz="1300" dirty="0"/>
              <a:t> / </a:t>
            </a:r>
            <a:r>
              <a:rPr lang="de-CH" sz="1400" dirty="0"/>
              <a:t>Promo</a:t>
            </a:r>
          </a:p>
        </p:txBody>
      </p:sp>
      <p:sp>
        <p:nvSpPr>
          <p:cNvPr id="24" name="Abgerundetes Rechteck 23"/>
          <p:cNvSpPr/>
          <p:nvPr/>
        </p:nvSpPr>
        <p:spPr>
          <a:xfrm>
            <a:off x="2247193" y="1689660"/>
            <a:ext cx="993913" cy="622852"/>
          </a:xfrm>
          <a:prstGeom prst="round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/>
              <a:t>Web</a:t>
            </a:r>
          </a:p>
          <a:p>
            <a:pPr algn="ctr"/>
            <a:r>
              <a:rPr lang="de-CH" sz="1400" dirty="0"/>
              <a:t>Shop</a:t>
            </a:r>
          </a:p>
        </p:txBody>
      </p:sp>
      <p:sp>
        <p:nvSpPr>
          <p:cNvPr id="25" name="Abgerundetes Rechteck 24"/>
          <p:cNvSpPr/>
          <p:nvPr/>
        </p:nvSpPr>
        <p:spPr>
          <a:xfrm>
            <a:off x="8971724" y="1689660"/>
            <a:ext cx="993913" cy="622852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/>
              <a:t>Customer</a:t>
            </a:r>
          </a:p>
          <a:p>
            <a:pPr algn="ctr"/>
            <a:r>
              <a:rPr lang="de-CH" sz="1400" dirty="0" err="1"/>
              <a:t>Self</a:t>
            </a:r>
            <a:endParaRPr lang="de-CH" sz="1400" dirty="0"/>
          </a:p>
          <a:p>
            <a:pPr algn="ctr"/>
            <a:r>
              <a:rPr lang="de-CH" sz="1400" dirty="0"/>
              <a:t>Services</a:t>
            </a:r>
          </a:p>
        </p:txBody>
      </p:sp>
      <p:sp>
        <p:nvSpPr>
          <p:cNvPr id="26" name="Abgerundetes Rechteck 25"/>
          <p:cNvSpPr/>
          <p:nvPr/>
        </p:nvSpPr>
        <p:spPr>
          <a:xfrm>
            <a:off x="10058403" y="1689660"/>
            <a:ext cx="993913" cy="622852"/>
          </a:xfrm>
          <a:prstGeom prst="round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000" dirty="0"/>
              <a:t>B2B</a:t>
            </a:r>
          </a:p>
          <a:p>
            <a:pPr algn="ctr"/>
            <a:r>
              <a:rPr lang="de-CH" sz="1000" dirty="0" err="1"/>
              <a:t>Ordering</a:t>
            </a:r>
            <a:r>
              <a:rPr lang="de-CH" sz="1000" dirty="0"/>
              <a:t> / Digital Showroom</a:t>
            </a:r>
          </a:p>
        </p:txBody>
      </p:sp>
      <p:sp>
        <p:nvSpPr>
          <p:cNvPr id="27" name="Abgerundetes Rechteck 26"/>
          <p:cNvSpPr/>
          <p:nvPr/>
        </p:nvSpPr>
        <p:spPr>
          <a:xfrm>
            <a:off x="2710068" y="4837045"/>
            <a:ext cx="993913" cy="622852"/>
          </a:xfrm>
          <a:prstGeom prst="round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dirty="0"/>
              <a:t>LVS</a:t>
            </a:r>
          </a:p>
        </p:txBody>
      </p:sp>
      <p:cxnSp>
        <p:nvCxnSpPr>
          <p:cNvPr id="28" name="Gerader Verbinder 27"/>
          <p:cNvCxnSpPr>
            <a:stCxn id="27" idx="3"/>
            <a:endCxn id="6" idx="1"/>
          </p:cNvCxnSpPr>
          <p:nvPr/>
        </p:nvCxnSpPr>
        <p:spPr>
          <a:xfrm flipV="1">
            <a:off x="3703981" y="4837046"/>
            <a:ext cx="457198" cy="311425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r Verbinder 31"/>
          <p:cNvCxnSpPr/>
          <p:nvPr/>
        </p:nvCxnSpPr>
        <p:spPr>
          <a:xfrm rot="16200000">
            <a:off x="3803375" y="2418518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r Verbinder 32"/>
          <p:cNvCxnSpPr/>
          <p:nvPr/>
        </p:nvCxnSpPr>
        <p:spPr>
          <a:xfrm rot="16200000">
            <a:off x="4949689" y="2398639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r Verbinder 33"/>
          <p:cNvCxnSpPr/>
          <p:nvPr/>
        </p:nvCxnSpPr>
        <p:spPr>
          <a:xfrm rot="16200000">
            <a:off x="6056245" y="2405267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r Verbinder 34"/>
          <p:cNvCxnSpPr/>
          <p:nvPr/>
        </p:nvCxnSpPr>
        <p:spPr>
          <a:xfrm rot="16200000">
            <a:off x="2683563" y="2398643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r Verbinder 35"/>
          <p:cNvCxnSpPr/>
          <p:nvPr/>
        </p:nvCxnSpPr>
        <p:spPr>
          <a:xfrm rot="16200000">
            <a:off x="1590258" y="2392019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r Verbinder 36"/>
          <p:cNvCxnSpPr/>
          <p:nvPr/>
        </p:nvCxnSpPr>
        <p:spPr>
          <a:xfrm rot="16200000">
            <a:off x="8209725" y="2425146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r Verbinder 37"/>
          <p:cNvCxnSpPr/>
          <p:nvPr/>
        </p:nvCxnSpPr>
        <p:spPr>
          <a:xfrm rot="16200000">
            <a:off x="9356039" y="2405267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r Verbinder 38"/>
          <p:cNvCxnSpPr/>
          <p:nvPr/>
        </p:nvCxnSpPr>
        <p:spPr>
          <a:xfrm rot="16200000">
            <a:off x="10462595" y="2411895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9"/>
          <p:cNvCxnSpPr/>
          <p:nvPr/>
        </p:nvCxnSpPr>
        <p:spPr>
          <a:xfrm rot="16200000">
            <a:off x="7089913" y="2405271"/>
            <a:ext cx="139148" cy="0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feld 46"/>
          <p:cNvSpPr txBox="1"/>
          <p:nvPr/>
        </p:nvSpPr>
        <p:spPr>
          <a:xfrm>
            <a:off x="49690" y="2920306"/>
            <a:ext cx="11558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Backbone-</a:t>
            </a:r>
          </a:p>
          <a:p>
            <a:r>
              <a:rPr lang="de-CH" dirty="0"/>
              <a:t>Services</a:t>
            </a:r>
          </a:p>
        </p:txBody>
      </p:sp>
      <p:cxnSp>
        <p:nvCxnSpPr>
          <p:cNvPr id="48" name="Gerader Verbinder 47"/>
          <p:cNvCxnSpPr>
            <a:stCxn id="9" idx="0"/>
          </p:cNvCxnSpPr>
          <p:nvPr/>
        </p:nvCxnSpPr>
        <p:spPr>
          <a:xfrm flipV="1">
            <a:off x="3044684" y="2862476"/>
            <a:ext cx="1" cy="781873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r Verbinder 50"/>
          <p:cNvCxnSpPr/>
          <p:nvPr/>
        </p:nvCxnSpPr>
        <p:spPr>
          <a:xfrm flipV="1">
            <a:off x="5525687" y="2845907"/>
            <a:ext cx="1" cy="781873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r Verbinder 51"/>
          <p:cNvCxnSpPr/>
          <p:nvPr/>
        </p:nvCxnSpPr>
        <p:spPr>
          <a:xfrm flipV="1">
            <a:off x="9193688" y="2865793"/>
            <a:ext cx="1" cy="781873"/>
          </a:xfrm>
          <a:prstGeom prst="line">
            <a:avLst/>
          </a:prstGeom>
          <a:ln w="28575">
            <a:solidFill>
              <a:srgbClr val="B121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feld 13"/>
          <p:cNvSpPr txBox="1"/>
          <p:nvPr/>
        </p:nvSpPr>
        <p:spPr>
          <a:xfrm>
            <a:off x="65947" y="3718747"/>
            <a:ext cx="11558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Backbone-</a:t>
            </a:r>
          </a:p>
          <a:p>
            <a:r>
              <a:rPr lang="de-CH" dirty="0"/>
              <a:t>Systeme</a:t>
            </a:r>
          </a:p>
        </p:txBody>
      </p:sp>
      <p:sp>
        <p:nvSpPr>
          <p:cNvPr id="49" name="Textfeld 48"/>
          <p:cNvSpPr txBox="1"/>
          <p:nvPr/>
        </p:nvSpPr>
        <p:spPr>
          <a:xfrm>
            <a:off x="30489" y="1581839"/>
            <a:ext cx="11913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Digital</a:t>
            </a:r>
          </a:p>
          <a:p>
            <a:r>
              <a:rPr lang="de-CH" dirty="0"/>
              <a:t>Customer</a:t>
            </a:r>
          </a:p>
          <a:p>
            <a:r>
              <a:rPr lang="de-CH" dirty="0"/>
              <a:t>Experience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8169791" y="5261117"/>
            <a:ext cx="2362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Digital Core</a:t>
            </a:r>
          </a:p>
          <a:p>
            <a:r>
              <a:rPr lang="de-CH" dirty="0"/>
              <a:t>(ERP-Buchungsmaschine)</a:t>
            </a:r>
          </a:p>
        </p:txBody>
      </p:sp>
      <p:sp>
        <p:nvSpPr>
          <p:cNvPr id="16" name="Gleichschenkliges Dreieck 15"/>
          <p:cNvSpPr/>
          <p:nvPr/>
        </p:nvSpPr>
        <p:spPr>
          <a:xfrm>
            <a:off x="8213533" y="3670011"/>
            <a:ext cx="1949884" cy="762916"/>
          </a:xfrm>
          <a:prstGeom prst="triangle">
            <a:avLst>
              <a:gd name="adj" fmla="val 100000"/>
            </a:avLst>
          </a:prstGeom>
          <a:solidFill>
            <a:srgbClr val="B121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29" name="Rechteck 28"/>
          <p:cNvSpPr/>
          <p:nvPr/>
        </p:nvSpPr>
        <p:spPr>
          <a:xfrm>
            <a:off x="6081807" y="372964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de-CH" dirty="0">
                <a:solidFill>
                  <a:schemeClr val="bg1"/>
                </a:solidFill>
              </a:rPr>
              <a:t>PIMS</a:t>
            </a:r>
          </a:p>
          <a:p>
            <a:pPr algn="ctr"/>
            <a:r>
              <a:rPr lang="de-CH" sz="1400" dirty="0">
                <a:solidFill>
                  <a:schemeClr val="bg1"/>
                </a:solidFill>
              </a:rPr>
              <a:t>(</a:t>
            </a:r>
            <a:r>
              <a:rPr lang="de-CH" sz="1400" dirty="0" err="1">
                <a:solidFill>
                  <a:schemeClr val="bg1"/>
                </a:solidFill>
              </a:rPr>
              <a:t>Product</a:t>
            </a:r>
            <a:r>
              <a:rPr lang="de-CH" sz="1400" dirty="0">
                <a:solidFill>
                  <a:schemeClr val="bg1"/>
                </a:solidFill>
              </a:rPr>
              <a:t> Data </a:t>
            </a:r>
            <a:r>
              <a:rPr lang="de-CH" sz="1400" dirty="0" err="1">
                <a:solidFill>
                  <a:schemeClr val="bg1"/>
                </a:solidFill>
              </a:rPr>
              <a:t>Enrichment</a:t>
            </a:r>
            <a:r>
              <a:rPr lang="de-CH" sz="140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31" name="Wolkenförmige Legende 30"/>
          <p:cNvSpPr/>
          <p:nvPr/>
        </p:nvSpPr>
        <p:spPr>
          <a:xfrm>
            <a:off x="5513217" y="2965191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dirty="0"/>
              <a:t>Artikel</a:t>
            </a:r>
          </a:p>
        </p:txBody>
      </p:sp>
      <p:sp>
        <p:nvSpPr>
          <p:cNvPr id="41" name="Wolkenförmige Legende 40"/>
          <p:cNvSpPr/>
          <p:nvPr/>
        </p:nvSpPr>
        <p:spPr>
          <a:xfrm>
            <a:off x="6599708" y="2941972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sz="1400" dirty="0"/>
              <a:t>Bestände/</a:t>
            </a:r>
          </a:p>
          <a:p>
            <a:pPr algn="ctr"/>
            <a:r>
              <a:rPr lang="de-CH" sz="1400" dirty="0"/>
              <a:t>Verfüg</a:t>
            </a:r>
          </a:p>
        </p:txBody>
      </p:sp>
      <p:sp>
        <p:nvSpPr>
          <p:cNvPr id="42" name="Wolkenförmige Legende 41"/>
          <p:cNvSpPr/>
          <p:nvPr/>
        </p:nvSpPr>
        <p:spPr>
          <a:xfrm>
            <a:off x="1364274" y="2965191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sz="1400" dirty="0"/>
              <a:t>Kunden-</a:t>
            </a:r>
          </a:p>
          <a:p>
            <a:pPr algn="ctr"/>
            <a:r>
              <a:rPr lang="de-CH" sz="1200" dirty="0" err="1"/>
              <a:t>daten</a:t>
            </a:r>
            <a:r>
              <a:rPr lang="de-CH" sz="1200" dirty="0"/>
              <a:t>/</a:t>
            </a:r>
            <a:r>
              <a:rPr lang="de-CH" sz="1200" dirty="0" err="1"/>
              <a:t>Loyalty</a:t>
            </a:r>
            <a:endParaRPr lang="de-CH" sz="1200" dirty="0"/>
          </a:p>
        </p:txBody>
      </p:sp>
      <p:sp>
        <p:nvSpPr>
          <p:cNvPr id="43" name="Wolkenförmige Legende 42"/>
          <p:cNvSpPr/>
          <p:nvPr/>
        </p:nvSpPr>
        <p:spPr>
          <a:xfrm>
            <a:off x="7638890" y="2964351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sz="1400" dirty="0"/>
              <a:t>Kunden-</a:t>
            </a:r>
          </a:p>
          <a:p>
            <a:pPr algn="ctr"/>
            <a:r>
              <a:rPr lang="de-CH" sz="1400" dirty="0" err="1"/>
              <a:t>aufträge</a:t>
            </a:r>
            <a:endParaRPr lang="de-CH" sz="1400" dirty="0"/>
          </a:p>
        </p:txBody>
      </p:sp>
      <p:sp>
        <p:nvSpPr>
          <p:cNvPr id="44" name="Wolkenförmige Legende 43"/>
          <p:cNvSpPr/>
          <p:nvPr/>
        </p:nvSpPr>
        <p:spPr>
          <a:xfrm>
            <a:off x="3462103" y="2951943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solidFill>
            <a:srgbClr val="F7B7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sz="1400" dirty="0" err="1"/>
              <a:t>Mix&amp;Match</a:t>
            </a:r>
            <a:endParaRPr lang="de-CH" sz="1400" dirty="0"/>
          </a:p>
          <a:p>
            <a:pPr algn="ctr"/>
            <a:r>
              <a:rPr lang="de-CH" sz="1400" dirty="0" err="1"/>
              <a:t>Pricing</a:t>
            </a:r>
            <a:endParaRPr lang="de-CH" sz="1400" dirty="0"/>
          </a:p>
        </p:txBody>
      </p:sp>
      <p:sp>
        <p:nvSpPr>
          <p:cNvPr id="45" name="Wolkenförmige Legende 44"/>
          <p:cNvSpPr/>
          <p:nvPr/>
        </p:nvSpPr>
        <p:spPr>
          <a:xfrm>
            <a:off x="4487287" y="2958555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solidFill>
            <a:srgbClr val="F7B7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sz="1400" dirty="0"/>
              <a:t>Promo-</a:t>
            </a:r>
          </a:p>
          <a:p>
            <a:pPr algn="ctr"/>
            <a:r>
              <a:rPr lang="de-CH" sz="1400" dirty="0"/>
              <a:t>Engine</a:t>
            </a:r>
          </a:p>
        </p:txBody>
      </p:sp>
      <p:sp>
        <p:nvSpPr>
          <p:cNvPr id="53" name="Wolkenförmige Legende 52"/>
          <p:cNvSpPr/>
          <p:nvPr/>
        </p:nvSpPr>
        <p:spPr>
          <a:xfrm>
            <a:off x="2370790" y="2985059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sz="1400" dirty="0"/>
              <a:t>Coupons/</a:t>
            </a:r>
          </a:p>
          <a:p>
            <a:pPr algn="ctr"/>
            <a:r>
              <a:rPr lang="de-CH" sz="1400" dirty="0"/>
              <a:t>Gutscheine</a:t>
            </a:r>
          </a:p>
        </p:txBody>
      </p:sp>
      <p:sp>
        <p:nvSpPr>
          <p:cNvPr id="54" name="Wolkenförmige Legende 53"/>
          <p:cNvSpPr/>
          <p:nvPr/>
        </p:nvSpPr>
        <p:spPr>
          <a:xfrm>
            <a:off x="8712432" y="2951942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sz="1400" dirty="0"/>
              <a:t>Produkt-</a:t>
            </a:r>
          </a:p>
          <a:p>
            <a:pPr algn="ctr"/>
            <a:r>
              <a:rPr lang="de-CH" sz="1400" dirty="0" err="1"/>
              <a:t>akte</a:t>
            </a:r>
            <a:endParaRPr lang="de-CH" sz="1400" dirty="0"/>
          </a:p>
        </p:txBody>
      </p:sp>
      <p:sp>
        <p:nvSpPr>
          <p:cNvPr id="55" name="Wolkenförmige Legende 54"/>
          <p:cNvSpPr/>
          <p:nvPr/>
        </p:nvSpPr>
        <p:spPr>
          <a:xfrm>
            <a:off x="10837333" y="2971801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sz="1200" dirty="0"/>
              <a:t>Preise/</a:t>
            </a:r>
          </a:p>
          <a:p>
            <a:pPr algn="ctr"/>
            <a:r>
              <a:rPr lang="de-CH" sz="1200" dirty="0"/>
              <a:t>Konditionen</a:t>
            </a:r>
          </a:p>
          <a:p>
            <a:pPr algn="ctr"/>
            <a:r>
              <a:rPr lang="de-CH" sz="1200" dirty="0"/>
              <a:t>(B2B) </a:t>
            </a:r>
          </a:p>
        </p:txBody>
      </p:sp>
      <p:sp>
        <p:nvSpPr>
          <p:cNvPr id="56" name="Wolkenförmige Legende 55"/>
          <p:cNvSpPr/>
          <p:nvPr/>
        </p:nvSpPr>
        <p:spPr>
          <a:xfrm>
            <a:off x="9751614" y="2947742"/>
            <a:ext cx="976399" cy="543339"/>
          </a:xfrm>
          <a:prstGeom prst="cloudCallout">
            <a:avLst>
              <a:gd name="adj1" fmla="val -12690"/>
              <a:gd name="adj2" fmla="val 3963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CH" sz="1400" dirty="0"/>
              <a:t>Media-</a:t>
            </a:r>
          </a:p>
          <a:p>
            <a:pPr algn="ctr"/>
            <a:r>
              <a:rPr lang="de-CH" sz="1400" dirty="0"/>
              <a:t>Daten</a:t>
            </a:r>
          </a:p>
        </p:txBody>
      </p:sp>
    </p:spTree>
    <p:extLst>
      <p:ext uri="{BB962C8B-B14F-4D97-AF65-F5344CB8AC3E}">
        <p14:creationId xmlns:p14="http://schemas.microsoft.com/office/powerpoint/2010/main" val="21098840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dirty="0" err="1"/>
              <a:t>Digitalization</a:t>
            </a:r>
            <a:r>
              <a:rPr lang="de-CH" dirty="0"/>
              <a:t> – Agile Development – Standardisation?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13</a:t>
            </a:fld>
            <a:endParaRPr lang="en-US" dirty="0"/>
          </a:p>
        </p:txBody>
      </p:sp>
      <p:pic>
        <p:nvPicPr>
          <p:cNvPr id="1026" name="Picture 2" descr="Bildergebnis für gartner time layered archite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1" y="1700869"/>
            <a:ext cx="7210425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feld 6"/>
          <p:cNvSpPr txBox="1"/>
          <p:nvPr/>
        </p:nvSpPr>
        <p:spPr>
          <a:xfrm>
            <a:off x="1847528" y="1700869"/>
            <a:ext cx="414793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CH" b="1" dirty="0" err="1">
                <a:solidFill>
                  <a:srgbClr val="C00000"/>
                </a:solidFill>
              </a:rPr>
              <a:t>Gartner’s</a:t>
            </a:r>
            <a:r>
              <a:rPr lang="de-CH" b="1" dirty="0">
                <a:solidFill>
                  <a:srgbClr val="C00000"/>
                </a:solidFill>
              </a:rPr>
              <a:t> Pace-</a:t>
            </a:r>
            <a:r>
              <a:rPr lang="de-CH" b="1" dirty="0" err="1">
                <a:solidFill>
                  <a:srgbClr val="C00000"/>
                </a:solidFill>
              </a:rPr>
              <a:t>Layered</a:t>
            </a:r>
            <a:r>
              <a:rPr lang="de-CH" b="1" dirty="0">
                <a:solidFill>
                  <a:srgbClr val="C00000"/>
                </a:solidFill>
              </a:rPr>
              <a:t> </a:t>
            </a:r>
            <a:r>
              <a:rPr lang="de-CH" b="1" dirty="0" err="1">
                <a:solidFill>
                  <a:srgbClr val="C00000"/>
                </a:solidFill>
              </a:rPr>
              <a:t>systems</a:t>
            </a:r>
            <a:r>
              <a:rPr lang="de-CH" b="1" dirty="0">
                <a:solidFill>
                  <a:srgbClr val="C00000"/>
                </a:solidFill>
              </a:rPr>
              <a:t> </a:t>
            </a:r>
            <a:r>
              <a:rPr lang="de-CH" b="1" dirty="0" err="1">
                <a:solidFill>
                  <a:srgbClr val="C00000"/>
                </a:solidFill>
              </a:rPr>
              <a:t>approach</a:t>
            </a:r>
            <a:endParaRPr lang="de-CH" b="1" dirty="0">
              <a:solidFill>
                <a:srgbClr val="C00000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8550461" y="4331080"/>
            <a:ext cx="1650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/>
              <a:t>Standardization</a:t>
            </a:r>
            <a:endParaRPr lang="de-CH" dirty="0"/>
          </a:p>
        </p:txBody>
      </p:sp>
      <p:sp>
        <p:nvSpPr>
          <p:cNvPr id="10" name="Textfeld 9"/>
          <p:cNvSpPr txBox="1"/>
          <p:nvPr/>
        </p:nvSpPr>
        <p:spPr>
          <a:xfrm>
            <a:off x="8550462" y="3732456"/>
            <a:ext cx="1727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Individualisation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8550461" y="3199684"/>
            <a:ext cx="884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Change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3/7/2018</a:t>
            </a:r>
            <a:endParaRPr lang="en-US" dirty="0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6096001" y="6308726"/>
            <a:ext cx="3208613" cy="468312"/>
          </a:xfrm>
        </p:spPr>
        <p:txBody>
          <a:bodyPr/>
          <a:lstStyle/>
          <a:p>
            <a:r>
              <a:rPr lang="de-CH" dirty="0"/>
              <a:t>Prof. Dr. Eric Scherer www.pom.ethz.ch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15778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bgerundetes Rechteck 2"/>
          <p:cNvSpPr/>
          <p:nvPr/>
        </p:nvSpPr>
        <p:spPr>
          <a:xfrm>
            <a:off x="623392" y="5420663"/>
            <a:ext cx="4608512" cy="127270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algn="ctr">
              <a:buClr>
                <a:schemeClr val="tx2"/>
              </a:buClr>
            </a:pPr>
            <a:r>
              <a:rPr lang="de-CH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Betriebswirtschaftliche Buchungsmaschine</a:t>
            </a:r>
          </a:p>
        </p:txBody>
      </p:sp>
      <p:sp>
        <p:nvSpPr>
          <p:cNvPr id="4" name="Abgerundetes Rechteck 3"/>
          <p:cNvSpPr/>
          <p:nvPr/>
        </p:nvSpPr>
        <p:spPr>
          <a:xfrm>
            <a:off x="623392" y="4020693"/>
            <a:ext cx="4608512" cy="127270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algn="ctr">
              <a:buClr>
                <a:schemeClr val="tx2"/>
              </a:buClr>
            </a:pPr>
            <a:r>
              <a:rPr lang="de-CH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Industrielle</a:t>
            </a:r>
          </a:p>
          <a:p>
            <a:pPr algn="ctr">
              <a:buClr>
                <a:schemeClr val="tx2"/>
              </a:buClr>
            </a:pPr>
            <a:r>
              <a:rPr lang="de-CH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Warenwirtschaft</a:t>
            </a:r>
          </a:p>
        </p:txBody>
      </p:sp>
      <p:sp>
        <p:nvSpPr>
          <p:cNvPr id="5" name="Abgerundetes Rechteck 4"/>
          <p:cNvSpPr/>
          <p:nvPr/>
        </p:nvSpPr>
        <p:spPr>
          <a:xfrm>
            <a:off x="633532" y="2620725"/>
            <a:ext cx="4608512" cy="1272700"/>
          </a:xfrm>
          <a:prstGeom prst="roundRect">
            <a:avLst/>
          </a:prstGeom>
          <a:solidFill>
            <a:srgbClr val="F66C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algn="ctr">
              <a:buClr>
                <a:schemeClr val="tx2"/>
              </a:buClr>
            </a:pPr>
            <a:r>
              <a:rPr lang="de-CH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Branchen-Prozesse</a:t>
            </a:r>
          </a:p>
          <a:p>
            <a:pPr algn="ctr">
              <a:buClr>
                <a:schemeClr val="tx2"/>
              </a:buClr>
            </a:pPr>
            <a:r>
              <a:rPr lang="de-CH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Sportswear &amp; Fashion Retail</a:t>
            </a:r>
          </a:p>
        </p:txBody>
      </p:sp>
      <p:sp>
        <p:nvSpPr>
          <p:cNvPr id="6" name="Abgerundetes Rechteck 5"/>
          <p:cNvSpPr/>
          <p:nvPr/>
        </p:nvSpPr>
        <p:spPr>
          <a:xfrm>
            <a:off x="664269" y="1220755"/>
            <a:ext cx="4608512" cy="12727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algn="ctr">
              <a:buClr>
                <a:schemeClr val="tx2"/>
              </a:buClr>
            </a:pPr>
            <a:r>
              <a:rPr lang="de-CH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Digitalisierungs- und Integrations-Ebene</a:t>
            </a:r>
          </a:p>
        </p:txBody>
      </p:sp>
      <p:sp>
        <p:nvSpPr>
          <p:cNvPr id="7" name="Abgerundetes Rechteck 6"/>
          <p:cNvSpPr/>
          <p:nvPr/>
        </p:nvSpPr>
        <p:spPr>
          <a:xfrm>
            <a:off x="5272783" y="5420663"/>
            <a:ext cx="2647421" cy="127270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Buchhaltung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Buchungsbelege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Bewertungen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Abschlüsse</a:t>
            </a:r>
          </a:p>
        </p:txBody>
      </p:sp>
      <p:sp>
        <p:nvSpPr>
          <p:cNvPr id="8" name="Abgerundetes Rechteck 7"/>
          <p:cNvSpPr/>
          <p:nvPr/>
        </p:nvSpPr>
        <p:spPr>
          <a:xfrm>
            <a:off x="5272783" y="4020693"/>
            <a:ext cx="2647421" cy="127270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Beschaffung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Lager und Bestände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Warenbewegungen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Verrechnung/Bezahlung</a:t>
            </a:r>
          </a:p>
        </p:txBody>
      </p:sp>
      <p:sp>
        <p:nvSpPr>
          <p:cNvPr id="9" name="Abgerundetes Rechteck 8"/>
          <p:cNvSpPr/>
          <p:nvPr/>
        </p:nvSpPr>
        <p:spPr>
          <a:xfrm>
            <a:off x="5282923" y="2620725"/>
            <a:ext cx="2647421" cy="1272700"/>
          </a:xfrm>
          <a:prstGeom prst="roundRect">
            <a:avLst/>
          </a:prstGeom>
          <a:solidFill>
            <a:srgbClr val="F66C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marL="228589" indent="-228589">
              <a:lnSpc>
                <a:spcPts val="1333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Fashion-Matrix</a:t>
            </a:r>
          </a:p>
          <a:p>
            <a:pPr marL="228589" indent="-228589">
              <a:lnSpc>
                <a:spcPts val="1333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 err="1">
                <a:solidFill>
                  <a:schemeClr val="bg1"/>
                </a:solidFill>
                <a:latin typeface="Calibri" panose="020F0502020204030204" pitchFamily="34" charset="0"/>
              </a:rPr>
              <a:t>Grössenlaufmgmt</a:t>
            </a: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</a:p>
          <a:p>
            <a:pPr marL="228589" indent="-228589">
              <a:lnSpc>
                <a:spcPts val="1333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PDM Backbone</a:t>
            </a:r>
          </a:p>
          <a:p>
            <a:pPr marL="228589" indent="-228589">
              <a:lnSpc>
                <a:spcPts val="1333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Saisonalität</a:t>
            </a:r>
          </a:p>
        </p:txBody>
      </p:sp>
      <p:sp>
        <p:nvSpPr>
          <p:cNvPr id="10" name="Abgerundetes Rechteck 9"/>
          <p:cNvSpPr/>
          <p:nvPr/>
        </p:nvSpPr>
        <p:spPr>
          <a:xfrm>
            <a:off x="5313660" y="1220755"/>
            <a:ext cx="2647421" cy="12727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Partner- und Kundenintegration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Value </a:t>
            </a:r>
            <a:r>
              <a:rPr lang="de-CH" sz="1600" dirty="0" err="1">
                <a:solidFill>
                  <a:schemeClr val="bg1"/>
                </a:solidFill>
                <a:latin typeface="Calibri" panose="020F0502020204030204" pitchFamily="34" charset="0"/>
              </a:rPr>
              <a:t>Added</a:t>
            </a: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 APPs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Externe Services</a:t>
            </a:r>
          </a:p>
        </p:txBody>
      </p:sp>
      <p:sp>
        <p:nvSpPr>
          <p:cNvPr id="11" name="Abgerundetes Rechteck 10"/>
          <p:cNvSpPr/>
          <p:nvPr/>
        </p:nvSpPr>
        <p:spPr>
          <a:xfrm>
            <a:off x="7966995" y="2620725"/>
            <a:ext cx="2647421" cy="1272700"/>
          </a:xfrm>
          <a:prstGeom prst="roundRect">
            <a:avLst/>
          </a:prstGeom>
          <a:solidFill>
            <a:srgbClr val="F66C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Branchen-Standards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Branchen Best Practices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Anpassungen wo nötig</a:t>
            </a:r>
          </a:p>
        </p:txBody>
      </p:sp>
      <p:sp>
        <p:nvSpPr>
          <p:cNvPr id="12" name="Abgerundetes Rechteck 11"/>
          <p:cNvSpPr/>
          <p:nvPr/>
        </p:nvSpPr>
        <p:spPr>
          <a:xfrm>
            <a:off x="7997732" y="1220755"/>
            <a:ext cx="2647421" cy="127270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Agil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Einfach Anpassbar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Interne Autonomie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Lizenzfrei</a:t>
            </a:r>
          </a:p>
        </p:txBody>
      </p:sp>
      <p:sp>
        <p:nvSpPr>
          <p:cNvPr id="13" name="Abgerundetes Rechteck 12"/>
          <p:cNvSpPr/>
          <p:nvPr/>
        </p:nvSpPr>
        <p:spPr>
          <a:xfrm>
            <a:off x="7956855" y="4020692"/>
            <a:ext cx="2647421" cy="2672669"/>
          </a:xfrm>
          <a:prstGeom prst="roundRect">
            <a:avLst>
              <a:gd name="adj" fmla="val 7939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000" tIns="96000" rIns="96000" bIns="96000" rtlCol="0" anchor="ctr" anchorCtr="0"/>
          <a:lstStyle/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Standard-Standard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Keine Anpassungen</a:t>
            </a:r>
          </a:p>
          <a:p>
            <a:pPr marL="228589" indent="-228589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de-CH" sz="1600" dirty="0">
                <a:solidFill>
                  <a:schemeClr val="bg1"/>
                </a:solidFill>
                <a:latin typeface="Calibri" panose="020F0502020204030204" pitchFamily="34" charset="0"/>
              </a:rPr>
              <a:t>Langfristig stabil</a:t>
            </a:r>
          </a:p>
        </p:txBody>
      </p:sp>
      <p:sp>
        <p:nvSpPr>
          <p:cNvPr id="14" name="Titel 4">
            <a:extLst>
              <a:ext uri="{FF2B5EF4-FFF2-40B4-BE49-F238E27FC236}">
                <a16:creationId xmlns:a16="http://schemas.microsoft.com/office/drawing/2014/main" id="{682751AC-916A-45C2-B782-C5E770F741EF}"/>
              </a:ext>
            </a:extLst>
          </p:cNvPr>
          <p:cNvSpPr txBox="1">
            <a:spLocks/>
          </p:cNvSpPr>
          <p:nvPr/>
        </p:nvSpPr>
        <p:spPr>
          <a:xfrm>
            <a:off x="815413" y="411213"/>
            <a:ext cx="10296835" cy="49244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378" rtl="0" eaLnBrk="1" latinLnBrk="0" hangingPunct="1">
              <a:spcBef>
                <a:spcPct val="0"/>
              </a:spcBef>
              <a:buNone/>
              <a:defRPr sz="2400" kern="1200" cap="all" spc="38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de-CH" sz="2933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B3D2119-122B-4F89-BCE5-06BBB1D85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de-DE" sz="3000" dirty="0"/>
              <a:t>Beispiel: Gliederung der Funktions-Ebenen im Fashion Retail</a:t>
            </a:r>
            <a:endParaRPr lang="de-CH" sz="3000" dirty="0"/>
          </a:p>
        </p:txBody>
      </p:sp>
    </p:spTree>
    <p:extLst>
      <p:ext uri="{BB962C8B-B14F-4D97-AF65-F5344CB8AC3E}">
        <p14:creationId xmlns:p14="http://schemas.microsoft.com/office/powerpoint/2010/main" val="42270478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3" name="Gruppieren 202">
            <a:extLst>
              <a:ext uri="{FF2B5EF4-FFF2-40B4-BE49-F238E27FC236}">
                <a16:creationId xmlns:a16="http://schemas.microsoft.com/office/drawing/2014/main" id="{80B0A1B6-5C28-47C2-8E2D-1466291AB905}"/>
              </a:ext>
            </a:extLst>
          </p:cNvPr>
          <p:cNvGrpSpPr/>
          <p:nvPr/>
        </p:nvGrpSpPr>
        <p:grpSpPr>
          <a:xfrm>
            <a:off x="0" y="10248"/>
            <a:ext cx="12192000" cy="6859702"/>
            <a:chOff x="0" y="10248"/>
            <a:chExt cx="12192000" cy="6859702"/>
          </a:xfrm>
        </p:grpSpPr>
        <p:sp>
          <p:nvSpPr>
            <p:cNvPr id="204" name="Rechteck 203">
              <a:extLst>
                <a:ext uri="{FF2B5EF4-FFF2-40B4-BE49-F238E27FC236}">
                  <a16:creationId xmlns:a16="http://schemas.microsoft.com/office/drawing/2014/main" id="{AC0DF48B-E7F4-4CD0-8242-C6F572168FCB}"/>
                </a:ext>
              </a:extLst>
            </p:cNvPr>
            <p:cNvSpPr/>
            <p:nvPr/>
          </p:nvSpPr>
          <p:spPr>
            <a:xfrm>
              <a:off x="0" y="367752"/>
              <a:ext cx="12192000" cy="2920505"/>
            </a:xfrm>
            <a:prstGeom prst="rect">
              <a:avLst/>
            </a:prstGeom>
            <a:noFill/>
            <a:ln w="381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vert="vert270"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Systems of Differentiation</a:t>
              </a:r>
            </a:p>
          </p:txBody>
        </p:sp>
        <p:sp>
          <p:nvSpPr>
            <p:cNvPr id="205" name="Rechteck 204">
              <a:extLst>
                <a:ext uri="{FF2B5EF4-FFF2-40B4-BE49-F238E27FC236}">
                  <a16:creationId xmlns:a16="http://schemas.microsoft.com/office/drawing/2014/main" id="{AC946F28-4663-4DFA-A6EC-AA3A99D5C7AF}"/>
                </a:ext>
              </a:extLst>
            </p:cNvPr>
            <p:cNvSpPr/>
            <p:nvPr/>
          </p:nvSpPr>
          <p:spPr>
            <a:xfrm>
              <a:off x="0" y="3287381"/>
              <a:ext cx="12191998" cy="3560371"/>
            </a:xfrm>
            <a:prstGeom prst="rect">
              <a:avLst/>
            </a:prstGeom>
            <a:noFill/>
            <a:ln w="381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rot="0" spcFirstLastPara="0" vertOverflow="overflow" horzOverflow="overflow" vert="vert270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8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Systems </a:t>
              </a:r>
              <a:r>
                <a: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of</a:t>
              </a:r>
              <a:r>
                <a:rPr kumimoji="0" lang="de-DE" sz="18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 </a:t>
              </a:r>
              <a:r>
                <a: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Record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  <p:sp>
          <p:nvSpPr>
            <p:cNvPr id="206" name="Rechteck 205">
              <a:extLst>
                <a:ext uri="{FF2B5EF4-FFF2-40B4-BE49-F238E27FC236}">
                  <a16:creationId xmlns:a16="http://schemas.microsoft.com/office/drawing/2014/main" id="{7E9B7E38-E690-43E9-A11B-285C879BAB09}"/>
                </a:ext>
              </a:extLst>
            </p:cNvPr>
            <p:cNvSpPr/>
            <p:nvPr/>
          </p:nvSpPr>
          <p:spPr>
            <a:xfrm>
              <a:off x="746618" y="3287381"/>
              <a:ext cx="11445382" cy="3560371"/>
            </a:xfrm>
            <a:prstGeom prst="rect">
              <a:avLst/>
            </a:prstGeom>
            <a:noFill/>
            <a:ln w="381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vert="vert270"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ERP Standard</a:t>
              </a:r>
            </a:p>
          </p:txBody>
        </p:sp>
        <p:sp>
          <p:nvSpPr>
            <p:cNvPr id="207" name="Rechteck 206">
              <a:extLst>
                <a:ext uri="{FF2B5EF4-FFF2-40B4-BE49-F238E27FC236}">
                  <a16:creationId xmlns:a16="http://schemas.microsoft.com/office/drawing/2014/main" id="{34BD70E2-B386-4ACE-BC43-BD565F3243D5}"/>
                </a:ext>
              </a:extLst>
            </p:cNvPr>
            <p:cNvSpPr/>
            <p:nvPr/>
          </p:nvSpPr>
          <p:spPr>
            <a:xfrm>
              <a:off x="746619" y="367752"/>
              <a:ext cx="11445381" cy="1296582"/>
            </a:xfrm>
            <a:prstGeom prst="rect">
              <a:avLst/>
            </a:prstGeom>
            <a:noFill/>
            <a:ln w="381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vert="vert270"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Individual</a:t>
              </a:r>
            </a:p>
          </p:txBody>
        </p:sp>
        <p:sp>
          <p:nvSpPr>
            <p:cNvPr id="208" name="Rechteck 207">
              <a:extLst>
                <a:ext uri="{FF2B5EF4-FFF2-40B4-BE49-F238E27FC236}">
                  <a16:creationId xmlns:a16="http://schemas.microsoft.com/office/drawing/2014/main" id="{50CBB303-D7DD-4122-996B-5590F8AC9B95}"/>
                </a:ext>
              </a:extLst>
            </p:cNvPr>
            <p:cNvSpPr/>
            <p:nvPr/>
          </p:nvSpPr>
          <p:spPr>
            <a:xfrm>
              <a:off x="746617" y="1664214"/>
              <a:ext cx="11445381" cy="1627246"/>
            </a:xfrm>
            <a:prstGeom prst="rect">
              <a:avLst/>
            </a:prstGeom>
            <a:noFill/>
            <a:ln w="381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vert="vert270"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Industry template</a:t>
              </a:r>
            </a:p>
          </p:txBody>
        </p:sp>
        <p:sp>
          <p:nvSpPr>
            <p:cNvPr id="209" name="Rechteck 208">
              <a:extLst>
                <a:ext uri="{FF2B5EF4-FFF2-40B4-BE49-F238E27FC236}">
                  <a16:creationId xmlns:a16="http://schemas.microsoft.com/office/drawing/2014/main" id="{EB68595D-A5BF-4487-883D-551626BE545C}"/>
                </a:ext>
              </a:extLst>
            </p:cNvPr>
            <p:cNvSpPr/>
            <p:nvPr/>
          </p:nvSpPr>
          <p:spPr>
            <a:xfrm>
              <a:off x="1392570" y="367752"/>
              <a:ext cx="10799428" cy="2919629"/>
            </a:xfrm>
            <a:prstGeom prst="rect">
              <a:avLst/>
            </a:prstGeom>
            <a:noFill/>
            <a:ln w="381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  <p:sp>
          <p:nvSpPr>
            <p:cNvPr id="210" name="Rechteck 209">
              <a:extLst>
                <a:ext uri="{FF2B5EF4-FFF2-40B4-BE49-F238E27FC236}">
                  <a16:creationId xmlns:a16="http://schemas.microsoft.com/office/drawing/2014/main" id="{8B8A3C5A-A840-4357-BEDA-BB2CDC650186}"/>
                </a:ext>
              </a:extLst>
            </p:cNvPr>
            <p:cNvSpPr/>
            <p:nvPr/>
          </p:nvSpPr>
          <p:spPr>
            <a:xfrm>
              <a:off x="1392572" y="3291460"/>
              <a:ext cx="10799428" cy="3556292"/>
            </a:xfrm>
            <a:prstGeom prst="rect">
              <a:avLst/>
            </a:prstGeom>
            <a:noFill/>
            <a:ln w="381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  <p:sp>
          <p:nvSpPr>
            <p:cNvPr id="211" name="Rechteck 210">
              <a:extLst>
                <a:ext uri="{FF2B5EF4-FFF2-40B4-BE49-F238E27FC236}">
                  <a16:creationId xmlns:a16="http://schemas.microsoft.com/office/drawing/2014/main" id="{65AD509C-19D4-4745-A821-5A9DCCD302A7}"/>
                </a:ext>
              </a:extLst>
            </p:cNvPr>
            <p:cNvSpPr/>
            <p:nvPr/>
          </p:nvSpPr>
          <p:spPr>
            <a:xfrm>
              <a:off x="3192572" y="10248"/>
              <a:ext cx="1800000" cy="6858000"/>
            </a:xfrm>
            <a:prstGeom prst="rect">
              <a:avLst/>
            </a:prstGeom>
            <a:solidFill>
              <a:srgbClr val="ED7D31">
                <a:alpha val="10000"/>
              </a:srgbClr>
            </a:solidFill>
            <a:ln w="1270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>
                  <a:ln>
                    <a:noFill/>
                  </a:ln>
                  <a:solidFill>
                    <a:srgbClr val="ED7D31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Product Data Mgmt.</a:t>
              </a:r>
            </a:p>
          </p:txBody>
        </p:sp>
        <p:sp>
          <p:nvSpPr>
            <p:cNvPr id="212" name="Rechteck 211">
              <a:extLst>
                <a:ext uri="{FF2B5EF4-FFF2-40B4-BE49-F238E27FC236}">
                  <a16:creationId xmlns:a16="http://schemas.microsoft.com/office/drawing/2014/main" id="{5765A2F8-B755-41C7-BDDD-AB28EBB190F0}"/>
                </a:ext>
              </a:extLst>
            </p:cNvPr>
            <p:cNvSpPr/>
            <p:nvPr/>
          </p:nvSpPr>
          <p:spPr>
            <a:xfrm>
              <a:off x="4989485" y="10248"/>
              <a:ext cx="1800000" cy="6858000"/>
            </a:xfrm>
            <a:prstGeom prst="rect">
              <a:avLst/>
            </a:prstGeom>
            <a:solidFill>
              <a:srgbClr val="5B9BD5">
                <a:alpha val="10000"/>
              </a:srgbClr>
            </a:solidFill>
            <a:ln w="12700" cap="flat" cmpd="sng" algn="ctr">
              <a:solidFill>
                <a:srgbClr val="5B9BD5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Planning</a:t>
              </a:r>
            </a:p>
          </p:txBody>
        </p:sp>
        <p:sp>
          <p:nvSpPr>
            <p:cNvPr id="213" name="Rechteck 212">
              <a:extLst>
                <a:ext uri="{FF2B5EF4-FFF2-40B4-BE49-F238E27FC236}">
                  <a16:creationId xmlns:a16="http://schemas.microsoft.com/office/drawing/2014/main" id="{3FD9D173-9396-443A-B944-7F490473E725}"/>
                </a:ext>
              </a:extLst>
            </p:cNvPr>
            <p:cNvSpPr/>
            <p:nvPr/>
          </p:nvSpPr>
          <p:spPr>
            <a:xfrm>
              <a:off x="6789485" y="10248"/>
              <a:ext cx="1800000" cy="6858000"/>
            </a:xfrm>
            <a:prstGeom prst="rect">
              <a:avLst/>
            </a:prstGeom>
            <a:solidFill>
              <a:srgbClr val="70AD47">
                <a:alpha val="10000"/>
              </a:srgbClr>
            </a:solidFill>
            <a:ln w="12700" cap="flat" cmpd="sng" algn="ctr">
              <a:solidFill>
                <a:srgbClr val="70AD47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70AD47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Procurement</a:t>
              </a:r>
            </a:p>
          </p:txBody>
        </p:sp>
        <p:sp>
          <p:nvSpPr>
            <p:cNvPr id="214" name="Rechteck 213">
              <a:extLst>
                <a:ext uri="{FF2B5EF4-FFF2-40B4-BE49-F238E27FC236}">
                  <a16:creationId xmlns:a16="http://schemas.microsoft.com/office/drawing/2014/main" id="{72440747-0581-42A0-AD16-DDF583658F36}"/>
                </a:ext>
              </a:extLst>
            </p:cNvPr>
            <p:cNvSpPr/>
            <p:nvPr/>
          </p:nvSpPr>
          <p:spPr>
            <a:xfrm>
              <a:off x="8590741" y="10248"/>
              <a:ext cx="1800000" cy="6858000"/>
            </a:xfrm>
            <a:prstGeom prst="rect">
              <a:avLst/>
            </a:prstGeom>
            <a:solidFill>
              <a:srgbClr val="44546A">
                <a:alpha val="10000"/>
              </a:srgbClr>
            </a:solidFill>
            <a:ln w="12700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Logistics</a:t>
              </a:r>
            </a:p>
          </p:txBody>
        </p:sp>
        <p:sp>
          <p:nvSpPr>
            <p:cNvPr id="215" name="Rechteck 214">
              <a:extLst>
                <a:ext uri="{FF2B5EF4-FFF2-40B4-BE49-F238E27FC236}">
                  <a16:creationId xmlns:a16="http://schemas.microsoft.com/office/drawing/2014/main" id="{C1DFB97D-D635-48D3-B2C2-97A9D08B6C0A}"/>
                </a:ext>
              </a:extLst>
            </p:cNvPr>
            <p:cNvSpPr/>
            <p:nvPr/>
          </p:nvSpPr>
          <p:spPr>
            <a:xfrm>
              <a:off x="10392000" y="10248"/>
              <a:ext cx="1800000" cy="6858000"/>
            </a:xfrm>
            <a:prstGeom prst="rect">
              <a:avLst/>
            </a:prstGeom>
            <a:solidFill>
              <a:srgbClr val="4472C4">
                <a:alpha val="10000"/>
              </a:srgbClr>
            </a:solidFill>
            <a:ln w="12700" cap="flat" cmpd="sng" algn="ctr">
              <a:solidFill>
                <a:srgbClr val="4472C4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800" b="1" i="0" u="none" strike="noStrike" kern="0" cap="none" spc="0" normalizeH="0" baseline="0" noProof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Sales</a:t>
              </a: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  <p:sp>
          <p:nvSpPr>
            <p:cNvPr id="216" name="Rechteck 215">
              <a:extLst>
                <a:ext uri="{FF2B5EF4-FFF2-40B4-BE49-F238E27FC236}">
                  <a16:creationId xmlns:a16="http://schemas.microsoft.com/office/drawing/2014/main" id="{52D637F5-19C6-4199-9BC0-C71D05A41C83}"/>
                </a:ext>
              </a:extLst>
            </p:cNvPr>
            <p:cNvSpPr/>
            <p:nvPr/>
          </p:nvSpPr>
          <p:spPr>
            <a:xfrm>
              <a:off x="1383726" y="11950"/>
              <a:ext cx="1800000" cy="6858000"/>
            </a:xfrm>
            <a:prstGeom prst="rect">
              <a:avLst/>
            </a:prstGeom>
            <a:solidFill>
              <a:srgbClr val="FFC000">
                <a:lumMod val="20000"/>
                <a:lumOff val="80000"/>
                <a:alpha val="10000"/>
              </a:srgbClr>
            </a:solidFill>
            <a:ln w="1270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FFC000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Finance</a:t>
              </a:r>
            </a:p>
          </p:txBody>
        </p:sp>
      </p:grpSp>
      <p:grpSp>
        <p:nvGrpSpPr>
          <p:cNvPr id="217" name="Gruppieren 216">
            <a:extLst>
              <a:ext uri="{FF2B5EF4-FFF2-40B4-BE49-F238E27FC236}">
                <a16:creationId xmlns:a16="http://schemas.microsoft.com/office/drawing/2014/main" id="{24D76114-E35E-49BC-8535-83083FE86381}"/>
              </a:ext>
            </a:extLst>
          </p:cNvPr>
          <p:cNvGrpSpPr/>
          <p:nvPr/>
        </p:nvGrpSpPr>
        <p:grpSpPr>
          <a:xfrm>
            <a:off x="1433989" y="2152671"/>
            <a:ext cx="1728000" cy="512634"/>
            <a:chOff x="1443485" y="633845"/>
            <a:chExt cx="1728000" cy="512634"/>
          </a:xfrm>
        </p:grpSpPr>
        <p:sp>
          <p:nvSpPr>
            <p:cNvPr id="218" name="Rechteck 217">
              <a:extLst>
                <a:ext uri="{FF2B5EF4-FFF2-40B4-BE49-F238E27FC236}">
                  <a16:creationId xmlns:a16="http://schemas.microsoft.com/office/drawing/2014/main" id="{FE9F215A-1D9F-4C1D-BE72-EA95DB5DC9F9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Loyalty Valuation</a:t>
              </a:r>
            </a:p>
          </p:txBody>
        </p:sp>
        <p:sp>
          <p:nvSpPr>
            <p:cNvPr id="219" name="Rechteck 218">
              <a:extLst>
                <a:ext uri="{FF2B5EF4-FFF2-40B4-BE49-F238E27FC236}">
                  <a16:creationId xmlns:a16="http://schemas.microsoft.com/office/drawing/2014/main" id="{C6BF5F5D-F62B-4CFE-8D7D-798628884AEA}"/>
                </a:ext>
              </a:extLst>
            </p:cNvPr>
            <p:cNvSpPr/>
            <p:nvPr/>
          </p:nvSpPr>
          <p:spPr>
            <a:xfrm>
              <a:off x="1443485" y="891091"/>
              <a:ext cx="1728000" cy="255388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Financial valuation of loyalty accounts</a:t>
              </a:r>
            </a:p>
          </p:txBody>
        </p:sp>
      </p:grpSp>
      <p:grpSp>
        <p:nvGrpSpPr>
          <p:cNvPr id="220" name="Gruppieren 219">
            <a:extLst>
              <a:ext uri="{FF2B5EF4-FFF2-40B4-BE49-F238E27FC236}">
                <a16:creationId xmlns:a16="http://schemas.microsoft.com/office/drawing/2014/main" id="{AA60C86C-4087-4D00-A3F0-7A91F9E06C91}"/>
              </a:ext>
            </a:extLst>
          </p:cNvPr>
          <p:cNvGrpSpPr/>
          <p:nvPr/>
        </p:nvGrpSpPr>
        <p:grpSpPr>
          <a:xfrm>
            <a:off x="1435772" y="3302311"/>
            <a:ext cx="1728000" cy="1180370"/>
            <a:chOff x="1443485" y="625457"/>
            <a:chExt cx="1728000" cy="1180370"/>
          </a:xfrm>
        </p:grpSpPr>
        <p:sp>
          <p:nvSpPr>
            <p:cNvPr id="221" name="Rechteck 220">
              <a:extLst>
                <a:ext uri="{FF2B5EF4-FFF2-40B4-BE49-F238E27FC236}">
                  <a16:creationId xmlns:a16="http://schemas.microsoft.com/office/drawing/2014/main" id="{E0A07E9E-2E0C-4C81-A587-3E1AA5B13771}"/>
                </a:ext>
              </a:extLst>
            </p:cNvPr>
            <p:cNvSpPr/>
            <p:nvPr/>
          </p:nvSpPr>
          <p:spPr>
            <a:xfrm>
              <a:off x="1443485" y="625457"/>
              <a:ext cx="1728000" cy="160006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Finance</a:t>
              </a:r>
            </a:p>
          </p:txBody>
        </p:sp>
        <p:sp>
          <p:nvSpPr>
            <p:cNvPr id="222" name="Rechteck 221">
              <a:extLst>
                <a:ext uri="{FF2B5EF4-FFF2-40B4-BE49-F238E27FC236}">
                  <a16:creationId xmlns:a16="http://schemas.microsoft.com/office/drawing/2014/main" id="{4FA679E6-C1C9-43B2-AE3E-FA6EA84D27B4}"/>
                </a:ext>
              </a:extLst>
            </p:cNvPr>
            <p:cNvSpPr/>
            <p:nvPr/>
          </p:nvSpPr>
          <p:spPr>
            <a:xfrm>
              <a:off x="1443485" y="795277"/>
              <a:ext cx="1728000" cy="1010550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General Ledger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            - Closings (HGB &amp; IFRS)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            - Governmental Reporting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Localization &amp; </a:t>
              </a:r>
              <a:r>
                <a:rPr kumimoji="0" lang="en-US" sz="7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Fiscalization</a:t>
              </a: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Legal Reporting / Taxes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Compliance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Accounts (receivables / payables)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Payments &amp; Settlements</a:t>
              </a:r>
            </a:p>
          </p:txBody>
        </p:sp>
      </p:grpSp>
      <p:grpSp>
        <p:nvGrpSpPr>
          <p:cNvPr id="223" name="Gruppieren 222">
            <a:extLst>
              <a:ext uri="{FF2B5EF4-FFF2-40B4-BE49-F238E27FC236}">
                <a16:creationId xmlns:a16="http://schemas.microsoft.com/office/drawing/2014/main" id="{1BCD43DE-4484-4E2F-B321-B46292A7BBB5}"/>
              </a:ext>
            </a:extLst>
          </p:cNvPr>
          <p:cNvGrpSpPr/>
          <p:nvPr/>
        </p:nvGrpSpPr>
        <p:grpSpPr>
          <a:xfrm>
            <a:off x="1433341" y="5615354"/>
            <a:ext cx="1728000" cy="396140"/>
            <a:chOff x="1443485" y="633845"/>
            <a:chExt cx="1728000" cy="396140"/>
          </a:xfrm>
        </p:grpSpPr>
        <p:sp>
          <p:nvSpPr>
            <p:cNvPr id="224" name="Rechteck 223">
              <a:extLst>
                <a:ext uri="{FF2B5EF4-FFF2-40B4-BE49-F238E27FC236}">
                  <a16:creationId xmlns:a16="http://schemas.microsoft.com/office/drawing/2014/main" id="{66CDC0D0-BE69-4B94-BA36-DBD61B3150D5}"/>
                </a:ext>
              </a:extLst>
            </p:cNvPr>
            <p:cNvSpPr/>
            <p:nvPr/>
          </p:nvSpPr>
          <p:spPr>
            <a:xfrm>
              <a:off x="1443485" y="633845"/>
              <a:ext cx="1728000" cy="160007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Commercial Booking Logic</a:t>
              </a:r>
            </a:p>
          </p:txBody>
        </p:sp>
        <p:sp>
          <p:nvSpPr>
            <p:cNvPr id="225" name="Rechteck 224">
              <a:extLst>
                <a:ext uri="{FF2B5EF4-FFF2-40B4-BE49-F238E27FC236}">
                  <a16:creationId xmlns:a16="http://schemas.microsoft.com/office/drawing/2014/main" id="{CD99DE0E-B9CF-4443-B52F-D8584B054CA3}"/>
                </a:ext>
              </a:extLst>
            </p:cNvPr>
            <p:cNvSpPr/>
            <p:nvPr/>
          </p:nvSpPr>
          <p:spPr>
            <a:xfrm>
              <a:off x="1443485" y="793852"/>
              <a:ext cx="1728000" cy="236133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Business Case Repository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Booking Logic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26" name="Gruppieren 225">
            <a:extLst>
              <a:ext uri="{FF2B5EF4-FFF2-40B4-BE49-F238E27FC236}">
                <a16:creationId xmlns:a16="http://schemas.microsoft.com/office/drawing/2014/main" id="{0A4CCB44-EB9C-4BC3-B75E-6D0EDEE05502}"/>
              </a:ext>
            </a:extLst>
          </p:cNvPr>
          <p:cNvGrpSpPr/>
          <p:nvPr/>
        </p:nvGrpSpPr>
        <p:grpSpPr>
          <a:xfrm>
            <a:off x="1432341" y="6048149"/>
            <a:ext cx="1728000" cy="571734"/>
            <a:chOff x="1443485" y="607211"/>
            <a:chExt cx="1728000" cy="490682"/>
          </a:xfrm>
        </p:grpSpPr>
        <p:sp>
          <p:nvSpPr>
            <p:cNvPr id="227" name="Rechteck 226">
              <a:extLst>
                <a:ext uri="{FF2B5EF4-FFF2-40B4-BE49-F238E27FC236}">
                  <a16:creationId xmlns:a16="http://schemas.microsoft.com/office/drawing/2014/main" id="{6E677ADC-9996-45E0-B03D-9A9341E68CA3}"/>
                </a:ext>
              </a:extLst>
            </p:cNvPr>
            <p:cNvSpPr/>
            <p:nvPr/>
          </p:nvSpPr>
          <p:spPr>
            <a:xfrm>
              <a:off x="1443485" y="607211"/>
              <a:ext cx="1728000" cy="159707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Organization Mgmt.</a:t>
              </a:r>
            </a:p>
          </p:txBody>
        </p:sp>
        <p:sp>
          <p:nvSpPr>
            <p:cNvPr id="228" name="Rechteck 227">
              <a:extLst>
                <a:ext uri="{FF2B5EF4-FFF2-40B4-BE49-F238E27FC236}">
                  <a16:creationId xmlns:a16="http://schemas.microsoft.com/office/drawing/2014/main" id="{04601D95-A171-4209-938F-2110BB1BC471}"/>
                </a:ext>
              </a:extLst>
            </p:cNvPr>
            <p:cNvSpPr/>
            <p:nvPr/>
          </p:nvSpPr>
          <p:spPr>
            <a:xfrm>
              <a:off x="1443485" y="766919"/>
              <a:ext cx="1728000" cy="330974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Legal entities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Intercompany Relations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Intercompany Pricing</a:t>
              </a:r>
            </a:p>
          </p:txBody>
        </p:sp>
      </p:grpSp>
      <p:grpSp>
        <p:nvGrpSpPr>
          <p:cNvPr id="229" name="Gruppieren 228">
            <a:extLst>
              <a:ext uri="{FF2B5EF4-FFF2-40B4-BE49-F238E27FC236}">
                <a16:creationId xmlns:a16="http://schemas.microsoft.com/office/drawing/2014/main" id="{A29EAC66-6FF6-4E66-B8DB-A1EAF717E2A4}"/>
              </a:ext>
            </a:extLst>
          </p:cNvPr>
          <p:cNvGrpSpPr/>
          <p:nvPr/>
        </p:nvGrpSpPr>
        <p:grpSpPr>
          <a:xfrm>
            <a:off x="1430954" y="4959282"/>
            <a:ext cx="1728000" cy="624128"/>
            <a:chOff x="1443485" y="659012"/>
            <a:chExt cx="1728000" cy="624128"/>
          </a:xfrm>
        </p:grpSpPr>
        <p:sp>
          <p:nvSpPr>
            <p:cNvPr id="230" name="Rechteck 229">
              <a:extLst>
                <a:ext uri="{FF2B5EF4-FFF2-40B4-BE49-F238E27FC236}">
                  <a16:creationId xmlns:a16="http://schemas.microsoft.com/office/drawing/2014/main" id="{383D201A-298E-4F30-BCCB-050D8F93AB55}"/>
                </a:ext>
              </a:extLst>
            </p:cNvPr>
            <p:cNvSpPr/>
            <p:nvPr/>
          </p:nvSpPr>
          <p:spPr>
            <a:xfrm>
              <a:off x="1443485" y="659012"/>
              <a:ext cx="1728000" cy="160007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Cost Accounting</a:t>
              </a:r>
            </a:p>
          </p:txBody>
        </p:sp>
        <p:sp>
          <p:nvSpPr>
            <p:cNvPr id="231" name="Rechteck 230">
              <a:extLst>
                <a:ext uri="{FF2B5EF4-FFF2-40B4-BE49-F238E27FC236}">
                  <a16:creationId xmlns:a16="http://schemas.microsoft.com/office/drawing/2014/main" id="{9A519898-9121-4587-82B7-D2A6BF305129}"/>
                </a:ext>
              </a:extLst>
            </p:cNvPr>
            <p:cNvSpPr/>
            <p:nvPr/>
          </p:nvSpPr>
          <p:spPr>
            <a:xfrm>
              <a:off x="1443485" y="819019"/>
              <a:ext cx="1728000" cy="464121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Internal </a:t>
              </a:r>
            </a:p>
            <a:p>
              <a:pPr marL="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Margin Calculation</a:t>
              </a:r>
            </a:p>
            <a:p>
              <a:pPr marL="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Cost Analysis</a:t>
              </a:r>
            </a:p>
            <a:p>
              <a:pPr marL="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KPI (raw data)</a:t>
              </a:r>
            </a:p>
          </p:txBody>
        </p:sp>
      </p:grpSp>
      <p:grpSp>
        <p:nvGrpSpPr>
          <p:cNvPr id="232" name="Gruppieren 231">
            <a:extLst>
              <a:ext uri="{FF2B5EF4-FFF2-40B4-BE49-F238E27FC236}">
                <a16:creationId xmlns:a16="http://schemas.microsoft.com/office/drawing/2014/main" id="{6472E0A5-8A21-4BD8-A7F2-EED1F22E067C}"/>
              </a:ext>
            </a:extLst>
          </p:cNvPr>
          <p:cNvGrpSpPr/>
          <p:nvPr/>
        </p:nvGrpSpPr>
        <p:grpSpPr>
          <a:xfrm>
            <a:off x="3237062" y="2565718"/>
            <a:ext cx="1728000" cy="656151"/>
            <a:chOff x="1443485" y="633845"/>
            <a:chExt cx="1728000" cy="656151"/>
          </a:xfrm>
        </p:grpSpPr>
        <p:sp>
          <p:nvSpPr>
            <p:cNvPr id="233" name="Rechteck 232">
              <a:extLst>
                <a:ext uri="{FF2B5EF4-FFF2-40B4-BE49-F238E27FC236}">
                  <a16:creationId xmlns:a16="http://schemas.microsoft.com/office/drawing/2014/main" id="{A6C0BF50-9B32-4790-B89C-3CF7436A0830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Extended Item Data Mgmt.</a:t>
              </a:r>
            </a:p>
          </p:txBody>
        </p:sp>
        <p:sp>
          <p:nvSpPr>
            <p:cNvPr id="234" name="Rechteck 233">
              <a:extLst>
                <a:ext uri="{FF2B5EF4-FFF2-40B4-BE49-F238E27FC236}">
                  <a16:creationId xmlns:a16="http://schemas.microsoft.com/office/drawing/2014/main" id="{EC4640FC-E7DE-4DE2-8680-F47A3493665F}"/>
                </a:ext>
              </a:extLst>
            </p:cNvPr>
            <p:cNvSpPr/>
            <p:nvPr/>
          </p:nvSpPr>
          <p:spPr>
            <a:xfrm>
              <a:off x="1443485" y="882702"/>
              <a:ext cx="1728000" cy="407294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Fashion Matrix Structure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Structure Products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Customs Tariffs</a:t>
              </a:r>
            </a:p>
          </p:txBody>
        </p:sp>
      </p:grpSp>
      <p:grpSp>
        <p:nvGrpSpPr>
          <p:cNvPr id="236" name="Gruppieren 235">
            <a:extLst>
              <a:ext uri="{FF2B5EF4-FFF2-40B4-BE49-F238E27FC236}">
                <a16:creationId xmlns:a16="http://schemas.microsoft.com/office/drawing/2014/main" id="{F7B79C09-BDED-46CF-AE2A-A6F9414398D3}"/>
              </a:ext>
            </a:extLst>
          </p:cNvPr>
          <p:cNvGrpSpPr/>
          <p:nvPr/>
        </p:nvGrpSpPr>
        <p:grpSpPr>
          <a:xfrm>
            <a:off x="6814184" y="408964"/>
            <a:ext cx="1728000" cy="423875"/>
            <a:chOff x="1443485" y="633845"/>
            <a:chExt cx="1728000" cy="423875"/>
          </a:xfrm>
        </p:grpSpPr>
        <p:sp>
          <p:nvSpPr>
            <p:cNvPr id="237" name="Rechteck 236">
              <a:extLst>
                <a:ext uri="{FF2B5EF4-FFF2-40B4-BE49-F238E27FC236}">
                  <a16:creationId xmlns:a16="http://schemas.microsoft.com/office/drawing/2014/main" id="{F0D39C35-C4C2-4885-B60F-7F83503D8891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Purchasing Automation</a:t>
              </a:r>
            </a:p>
          </p:txBody>
        </p:sp>
        <p:sp>
          <p:nvSpPr>
            <p:cNvPr id="238" name="Rechteck 237">
              <a:extLst>
                <a:ext uri="{FF2B5EF4-FFF2-40B4-BE49-F238E27FC236}">
                  <a16:creationId xmlns:a16="http://schemas.microsoft.com/office/drawing/2014/main" id="{EDD43CD6-1941-46E8-9F0D-D696070A5550}"/>
                </a:ext>
              </a:extLst>
            </p:cNvPr>
            <p:cNvSpPr/>
            <p:nvPr/>
          </p:nvSpPr>
          <p:spPr>
            <a:xfrm>
              <a:off x="1443485" y="891092"/>
              <a:ext cx="1728000" cy="166628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Wizard and automated support</a:t>
              </a:r>
            </a:p>
          </p:txBody>
        </p:sp>
      </p:grpSp>
      <p:grpSp>
        <p:nvGrpSpPr>
          <p:cNvPr id="239" name="Gruppieren 238">
            <a:extLst>
              <a:ext uri="{FF2B5EF4-FFF2-40B4-BE49-F238E27FC236}">
                <a16:creationId xmlns:a16="http://schemas.microsoft.com/office/drawing/2014/main" id="{8D558432-F87B-4603-BE76-96A602CFE050}"/>
              </a:ext>
            </a:extLst>
          </p:cNvPr>
          <p:cNvGrpSpPr/>
          <p:nvPr/>
        </p:nvGrpSpPr>
        <p:grpSpPr>
          <a:xfrm>
            <a:off x="3226572" y="3334104"/>
            <a:ext cx="1728000" cy="646330"/>
            <a:chOff x="1443485" y="633845"/>
            <a:chExt cx="1728000" cy="646330"/>
          </a:xfrm>
        </p:grpSpPr>
        <p:sp>
          <p:nvSpPr>
            <p:cNvPr id="240" name="Rechteck 239">
              <a:extLst>
                <a:ext uri="{FF2B5EF4-FFF2-40B4-BE49-F238E27FC236}">
                  <a16:creationId xmlns:a16="http://schemas.microsoft.com/office/drawing/2014/main" id="{31008A72-BC9C-43F3-A8CA-FE535305ED13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Item Data Mgmt.</a:t>
              </a:r>
            </a:p>
          </p:txBody>
        </p:sp>
        <p:sp>
          <p:nvSpPr>
            <p:cNvPr id="241" name="Rechteck 240">
              <a:extLst>
                <a:ext uri="{FF2B5EF4-FFF2-40B4-BE49-F238E27FC236}">
                  <a16:creationId xmlns:a16="http://schemas.microsoft.com/office/drawing/2014/main" id="{2A224956-CDBC-407B-908D-964E1D33B31F}"/>
                </a:ext>
              </a:extLst>
            </p:cNvPr>
            <p:cNvSpPr/>
            <p:nvPr/>
          </p:nvSpPr>
          <p:spPr>
            <a:xfrm>
              <a:off x="1443485" y="891091"/>
              <a:ext cx="1728000" cy="389084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Identifier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Item Master Data exchange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Hierarchies</a:t>
              </a:r>
            </a:p>
          </p:txBody>
        </p:sp>
      </p:grpSp>
      <p:grpSp>
        <p:nvGrpSpPr>
          <p:cNvPr id="242" name="Gruppieren 241">
            <a:extLst>
              <a:ext uri="{FF2B5EF4-FFF2-40B4-BE49-F238E27FC236}">
                <a16:creationId xmlns:a16="http://schemas.microsoft.com/office/drawing/2014/main" id="{25307019-E534-4F25-9738-15433AA26776}"/>
              </a:ext>
            </a:extLst>
          </p:cNvPr>
          <p:cNvGrpSpPr/>
          <p:nvPr/>
        </p:nvGrpSpPr>
        <p:grpSpPr>
          <a:xfrm>
            <a:off x="6815998" y="862696"/>
            <a:ext cx="1728000" cy="657638"/>
            <a:chOff x="1443485" y="633845"/>
            <a:chExt cx="1728000" cy="657638"/>
          </a:xfrm>
        </p:grpSpPr>
        <p:sp>
          <p:nvSpPr>
            <p:cNvPr id="243" name="Rechteck 242">
              <a:extLst>
                <a:ext uri="{FF2B5EF4-FFF2-40B4-BE49-F238E27FC236}">
                  <a16:creationId xmlns:a16="http://schemas.microsoft.com/office/drawing/2014/main" id="{D83A64BC-4EDB-496E-9F89-81CCBBB56D46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Incoming Goods Handling (extended)</a:t>
              </a:r>
            </a:p>
          </p:txBody>
        </p:sp>
        <p:sp>
          <p:nvSpPr>
            <p:cNvPr id="244" name="Rechteck 243">
              <a:extLst>
                <a:ext uri="{FF2B5EF4-FFF2-40B4-BE49-F238E27FC236}">
                  <a16:creationId xmlns:a16="http://schemas.microsoft.com/office/drawing/2014/main" id="{5952F1E5-611B-432C-B7B9-515F5752300E}"/>
                </a:ext>
              </a:extLst>
            </p:cNvPr>
            <p:cNvSpPr/>
            <p:nvPr/>
          </p:nvSpPr>
          <p:spPr>
            <a:xfrm>
              <a:off x="1443485" y="891091"/>
              <a:ext cx="1728000" cy="400392"/>
            </a:xfrm>
            <a:prstGeom prst="rect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Identifying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Labeling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Conditioning</a:t>
              </a:r>
            </a:p>
          </p:txBody>
        </p:sp>
      </p:grpSp>
      <p:grpSp>
        <p:nvGrpSpPr>
          <p:cNvPr id="245" name="Gruppieren 244">
            <a:extLst>
              <a:ext uri="{FF2B5EF4-FFF2-40B4-BE49-F238E27FC236}">
                <a16:creationId xmlns:a16="http://schemas.microsoft.com/office/drawing/2014/main" id="{9D07F4C3-9FB9-4D66-BF17-D6204EC931B7}"/>
              </a:ext>
            </a:extLst>
          </p:cNvPr>
          <p:cNvGrpSpPr/>
          <p:nvPr/>
        </p:nvGrpSpPr>
        <p:grpSpPr>
          <a:xfrm>
            <a:off x="6809153" y="3328703"/>
            <a:ext cx="1728000" cy="877215"/>
            <a:chOff x="1443485" y="633845"/>
            <a:chExt cx="1728000" cy="877215"/>
          </a:xfrm>
        </p:grpSpPr>
        <p:sp>
          <p:nvSpPr>
            <p:cNvPr id="246" name="Rechteck 245">
              <a:extLst>
                <a:ext uri="{FF2B5EF4-FFF2-40B4-BE49-F238E27FC236}">
                  <a16:creationId xmlns:a16="http://schemas.microsoft.com/office/drawing/2014/main" id="{743F28D1-33F0-4388-A102-985B60384246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Purchasing Basics</a:t>
              </a:r>
            </a:p>
          </p:txBody>
        </p:sp>
        <p:sp>
          <p:nvSpPr>
            <p:cNvPr id="247" name="Rechteck 246">
              <a:extLst>
                <a:ext uri="{FF2B5EF4-FFF2-40B4-BE49-F238E27FC236}">
                  <a16:creationId xmlns:a16="http://schemas.microsoft.com/office/drawing/2014/main" id="{FBE1104C-D5D5-41EF-9DC3-644AC28381EE}"/>
                </a:ext>
              </a:extLst>
            </p:cNvPr>
            <p:cNvSpPr/>
            <p:nvPr/>
          </p:nvSpPr>
          <p:spPr>
            <a:xfrm>
              <a:off x="1443485" y="891091"/>
              <a:ext cx="1728000" cy="619969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Supplier Mgmt.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Sourcing direct goods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Sourcing indirect goods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Purchase Order Mgmt.</a:t>
              </a:r>
            </a:p>
            <a:p>
              <a:pPr marL="285750" indent="-285750" defTabSz="914400">
                <a:buFont typeface="Arial" panose="020B0604020202020204" pitchFamily="34" charset="0"/>
                <a:buChar char="•"/>
                <a:defRPr/>
              </a:pPr>
              <a:r>
                <a:rPr lang="en-US" sz="700" kern="0" dirty="0">
                  <a:solidFill>
                    <a:prstClr val="black"/>
                  </a:solidFill>
                  <a:latin typeface="Avenir LT Pro 35 Light" panose="020B0402020203020204" pitchFamily="34" charset="0"/>
                </a:rPr>
                <a:t>OTB Limits actual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48" name="Gruppieren 247">
            <a:extLst>
              <a:ext uri="{FF2B5EF4-FFF2-40B4-BE49-F238E27FC236}">
                <a16:creationId xmlns:a16="http://schemas.microsoft.com/office/drawing/2014/main" id="{5A540D01-B861-406C-84FA-C41B09206D0C}"/>
              </a:ext>
            </a:extLst>
          </p:cNvPr>
          <p:cNvGrpSpPr/>
          <p:nvPr/>
        </p:nvGrpSpPr>
        <p:grpSpPr>
          <a:xfrm>
            <a:off x="6809153" y="4231261"/>
            <a:ext cx="1728000" cy="727338"/>
            <a:chOff x="1443485" y="633845"/>
            <a:chExt cx="1728000" cy="727338"/>
          </a:xfrm>
        </p:grpSpPr>
        <p:sp>
          <p:nvSpPr>
            <p:cNvPr id="249" name="Rechteck 248">
              <a:extLst>
                <a:ext uri="{FF2B5EF4-FFF2-40B4-BE49-F238E27FC236}">
                  <a16:creationId xmlns:a16="http://schemas.microsoft.com/office/drawing/2014/main" id="{4EA6EAFA-3482-46C4-97B6-243432EB1F6B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Incoming Goods Handling</a:t>
              </a:r>
            </a:p>
          </p:txBody>
        </p:sp>
        <p:sp>
          <p:nvSpPr>
            <p:cNvPr id="250" name="Rechteck 249">
              <a:extLst>
                <a:ext uri="{FF2B5EF4-FFF2-40B4-BE49-F238E27FC236}">
                  <a16:creationId xmlns:a16="http://schemas.microsoft.com/office/drawing/2014/main" id="{6EF4988B-D341-46DA-88B0-B8356A9C622B}"/>
                </a:ext>
              </a:extLst>
            </p:cNvPr>
            <p:cNvSpPr/>
            <p:nvPr/>
          </p:nvSpPr>
          <p:spPr>
            <a:xfrm>
              <a:off x="1443485" y="891091"/>
              <a:ext cx="1728000" cy="470092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Shipment Receival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Goods Receiving 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Order Matching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Exception Mgmt. </a:t>
              </a:r>
            </a:p>
          </p:txBody>
        </p:sp>
      </p:grpSp>
      <p:sp>
        <p:nvSpPr>
          <p:cNvPr id="251" name="Rechteck 250">
            <a:extLst>
              <a:ext uri="{FF2B5EF4-FFF2-40B4-BE49-F238E27FC236}">
                <a16:creationId xmlns:a16="http://schemas.microsoft.com/office/drawing/2014/main" id="{ABA35597-73A5-4705-A793-4DD1F76E8615}"/>
              </a:ext>
            </a:extLst>
          </p:cNvPr>
          <p:cNvSpPr/>
          <p:nvPr/>
        </p:nvSpPr>
        <p:spPr>
          <a:xfrm>
            <a:off x="11663197" y="6234860"/>
            <a:ext cx="486855" cy="255388"/>
          </a:xfrm>
          <a:prstGeom prst="rect">
            <a:avLst/>
          </a:prstGeom>
          <a:solidFill>
            <a:srgbClr val="ED7D31">
              <a:lumMod val="60000"/>
              <a:lumOff val="40000"/>
            </a:srgbClr>
          </a:solidFill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ERP </a:t>
            </a:r>
            <a:r>
              <a:rPr kumimoji="0" lang="en-US" sz="10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tbd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LT Pro 35 Light" panose="020B0402020203020204" pitchFamily="34" charset="0"/>
              <a:ea typeface="+mn-ea"/>
              <a:cs typeface="+mn-cs"/>
            </a:endParaRPr>
          </a:p>
        </p:txBody>
      </p:sp>
      <p:grpSp>
        <p:nvGrpSpPr>
          <p:cNvPr id="252" name="Gruppieren 251">
            <a:extLst>
              <a:ext uri="{FF2B5EF4-FFF2-40B4-BE49-F238E27FC236}">
                <a16:creationId xmlns:a16="http://schemas.microsoft.com/office/drawing/2014/main" id="{8CF3631F-4548-46D4-BEE7-30C6925D825E}"/>
              </a:ext>
            </a:extLst>
          </p:cNvPr>
          <p:cNvGrpSpPr/>
          <p:nvPr/>
        </p:nvGrpSpPr>
        <p:grpSpPr>
          <a:xfrm>
            <a:off x="5018963" y="414498"/>
            <a:ext cx="1728000" cy="685432"/>
            <a:chOff x="1443485" y="633845"/>
            <a:chExt cx="1728000" cy="685432"/>
          </a:xfrm>
        </p:grpSpPr>
        <p:sp>
          <p:nvSpPr>
            <p:cNvPr id="254" name="Rechteck 253">
              <a:extLst>
                <a:ext uri="{FF2B5EF4-FFF2-40B4-BE49-F238E27FC236}">
                  <a16:creationId xmlns:a16="http://schemas.microsoft.com/office/drawing/2014/main" id="{D7293FAB-A4C2-4CF3-A70D-799F3F4D43C5}"/>
                </a:ext>
              </a:extLst>
            </p:cNvPr>
            <p:cNvSpPr/>
            <p:nvPr/>
          </p:nvSpPr>
          <p:spPr>
            <a:xfrm>
              <a:off x="1443485" y="748478"/>
              <a:ext cx="1728000" cy="570799"/>
            </a:xfrm>
            <a:prstGeom prst="rect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Seasonal &amp; Campaign planning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Procurement Planning 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Stock availability Mgmt. -&gt; Ring fencing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OTB Limits Planning</a:t>
              </a:r>
            </a:p>
          </p:txBody>
        </p:sp>
        <p:sp>
          <p:nvSpPr>
            <p:cNvPr id="253" name="Rechteck 252">
              <a:extLst>
                <a:ext uri="{FF2B5EF4-FFF2-40B4-BE49-F238E27FC236}">
                  <a16:creationId xmlns:a16="http://schemas.microsoft.com/office/drawing/2014/main" id="{BD694898-1233-48C5-A613-2038B6DAF585}"/>
                </a:ext>
              </a:extLst>
            </p:cNvPr>
            <p:cNvSpPr/>
            <p:nvPr/>
          </p:nvSpPr>
          <p:spPr>
            <a:xfrm>
              <a:off x="1443485" y="633845"/>
              <a:ext cx="1728000" cy="164669"/>
            </a:xfrm>
            <a:prstGeom prst="rect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Merchandise (Strategic)</a:t>
              </a:r>
            </a:p>
          </p:txBody>
        </p:sp>
      </p:grpSp>
      <p:grpSp>
        <p:nvGrpSpPr>
          <p:cNvPr id="255" name="Gruppieren 254">
            <a:extLst>
              <a:ext uri="{FF2B5EF4-FFF2-40B4-BE49-F238E27FC236}">
                <a16:creationId xmlns:a16="http://schemas.microsoft.com/office/drawing/2014/main" id="{6797A8BF-EA8E-4A64-8664-251B4D43C908}"/>
              </a:ext>
            </a:extLst>
          </p:cNvPr>
          <p:cNvGrpSpPr/>
          <p:nvPr/>
        </p:nvGrpSpPr>
        <p:grpSpPr>
          <a:xfrm>
            <a:off x="5028752" y="2270536"/>
            <a:ext cx="1728000" cy="997217"/>
            <a:chOff x="1443485" y="1205454"/>
            <a:chExt cx="1728000" cy="997217"/>
          </a:xfrm>
        </p:grpSpPr>
        <p:sp>
          <p:nvSpPr>
            <p:cNvPr id="256" name="Rechteck 255">
              <a:extLst>
                <a:ext uri="{FF2B5EF4-FFF2-40B4-BE49-F238E27FC236}">
                  <a16:creationId xmlns:a16="http://schemas.microsoft.com/office/drawing/2014/main" id="{0E8C0834-9F42-4C8C-B936-C85365AC2585}"/>
                </a:ext>
              </a:extLst>
            </p:cNvPr>
            <p:cNvSpPr/>
            <p:nvPr/>
          </p:nvSpPr>
          <p:spPr>
            <a:xfrm>
              <a:off x="1443485" y="1205454"/>
              <a:ext cx="1728000" cy="207346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Merchandise (Operational)</a:t>
              </a:r>
            </a:p>
          </p:txBody>
        </p:sp>
        <p:sp>
          <p:nvSpPr>
            <p:cNvPr id="257" name="Rechteck 256">
              <a:extLst>
                <a:ext uri="{FF2B5EF4-FFF2-40B4-BE49-F238E27FC236}">
                  <a16:creationId xmlns:a16="http://schemas.microsoft.com/office/drawing/2014/main" id="{663174A6-9A3C-46CE-972B-52C3E11F87F2}"/>
                </a:ext>
              </a:extLst>
            </p:cNvPr>
            <p:cNvSpPr/>
            <p:nvPr/>
          </p:nvSpPr>
          <p:spPr>
            <a:xfrm>
              <a:off x="1443485" y="1414658"/>
              <a:ext cx="1728000" cy="788013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Product Allocation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Ring fencing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Retail Store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Replenishment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Exception &amp; Backlog Mgmt.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Store Master Data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Store Delivery Calendar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 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7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58" name="Gruppieren 257">
            <a:extLst>
              <a:ext uri="{FF2B5EF4-FFF2-40B4-BE49-F238E27FC236}">
                <a16:creationId xmlns:a16="http://schemas.microsoft.com/office/drawing/2014/main" id="{16600F45-5526-44A4-8470-D0EE663902B9}"/>
              </a:ext>
            </a:extLst>
          </p:cNvPr>
          <p:cNvGrpSpPr/>
          <p:nvPr/>
        </p:nvGrpSpPr>
        <p:grpSpPr>
          <a:xfrm>
            <a:off x="8622055" y="1628497"/>
            <a:ext cx="1728000" cy="765626"/>
            <a:chOff x="1443485" y="633845"/>
            <a:chExt cx="1728000" cy="765626"/>
          </a:xfrm>
        </p:grpSpPr>
        <p:sp>
          <p:nvSpPr>
            <p:cNvPr id="259" name="Rechteck 258">
              <a:extLst>
                <a:ext uri="{FF2B5EF4-FFF2-40B4-BE49-F238E27FC236}">
                  <a16:creationId xmlns:a16="http://schemas.microsoft.com/office/drawing/2014/main" id="{F136879D-0C89-47CB-8054-8A11B5583E43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Warehouse Mgmt.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 Lean LVS  (ERP Integrated)</a:t>
              </a:r>
            </a:p>
          </p:txBody>
        </p:sp>
        <p:sp>
          <p:nvSpPr>
            <p:cNvPr id="260" name="Rechteck 259">
              <a:extLst>
                <a:ext uri="{FF2B5EF4-FFF2-40B4-BE49-F238E27FC236}">
                  <a16:creationId xmlns:a16="http://schemas.microsoft.com/office/drawing/2014/main" id="{EE03DA10-377E-410D-B704-FE15EC68811A}"/>
                </a:ext>
              </a:extLst>
            </p:cNvPr>
            <p:cNvSpPr/>
            <p:nvPr/>
          </p:nvSpPr>
          <p:spPr>
            <a:xfrm>
              <a:off x="1443485" y="891090"/>
              <a:ext cx="1728000" cy="508381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Delivery Management Retrieving Logic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Stock Management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Logistics Product Labelling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US" sz="7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261" name="Gruppieren 260">
            <a:extLst>
              <a:ext uri="{FF2B5EF4-FFF2-40B4-BE49-F238E27FC236}">
                <a16:creationId xmlns:a16="http://schemas.microsoft.com/office/drawing/2014/main" id="{4D2017BF-F294-48C3-8D48-4441DDF92177}"/>
              </a:ext>
            </a:extLst>
          </p:cNvPr>
          <p:cNvGrpSpPr/>
          <p:nvPr/>
        </p:nvGrpSpPr>
        <p:grpSpPr>
          <a:xfrm>
            <a:off x="8630787" y="3334104"/>
            <a:ext cx="1728000" cy="652805"/>
            <a:chOff x="1443485" y="633845"/>
            <a:chExt cx="1728000" cy="652805"/>
          </a:xfrm>
        </p:grpSpPr>
        <p:sp>
          <p:nvSpPr>
            <p:cNvPr id="262" name="Rechteck 261">
              <a:extLst>
                <a:ext uri="{FF2B5EF4-FFF2-40B4-BE49-F238E27FC236}">
                  <a16:creationId xmlns:a16="http://schemas.microsoft.com/office/drawing/2014/main" id="{37F51DF3-1511-4B95-BEF8-A4EBE47E001C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Inventory Management</a:t>
              </a:r>
            </a:p>
          </p:txBody>
        </p:sp>
        <p:sp>
          <p:nvSpPr>
            <p:cNvPr id="263" name="Rechteck 262">
              <a:extLst>
                <a:ext uri="{FF2B5EF4-FFF2-40B4-BE49-F238E27FC236}">
                  <a16:creationId xmlns:a16="http://schemas.microsoft.com/office/drawing/2014/main" id="{AFB02B96-BB46-471B-AB5A-2596A7CA8579}"/>
                </a:ext>
              </a:extLst>
            </p:cNvPr>
            <p:cNvSpPr/>
            <p:nvPr/>
          </p:nvSpPr>
          <p:spPr>
            <a:xfrm>
              <a:off x="1443485" y="891092"/>
              <a:ext cx="1728000" cy="395558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Central Stock Keeping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Retail Stock Keeping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Vendor Mgmt. Inventory</a:t>
              </a:r>
            </a:p>
          </p:txBody>
        </p:sp>
      </p:grpSp>
      <p:grpSp>
        <p:nvGrpSpPr>
          <p:cNvPr id="264" name="Gruppieren 263">
            <a:extLst>
              <a:ext uri="{FF2B5EF4-FFF2-40B4-BE49-F238E27FC236}">
                <a16:creationId xmlns:a16="http://schemas.microsoft.com/office/drawing/2014/main" id="{DBA47255-05B1-4A9E-8E5B-25AD2899F2B3}"/>
              </a:ext>
            </a:extLst>
          </p:cNvPr>
          <p:cNvGrpSpPr/>
          <p:nvPr/>
        </p:nvGrpSpPr>
        <p:grpSpPr>
          <a:xfrm>
            <a:off x="1433341" y="4512928"/>
            <a:ext cx="1728997" cy="421757"/>
            <a:chOff x="1441999" y="538028"/>
            <a:chExt cx="1728997" cy="415120"/>
          </a:xfrm>
        </p:grpSpPr>
        <p:sp>
          <p:nvSpPr>
            <p:cNvPr id="265" name="Rechteck 264">
              <a:extLst>
                <a:ext uri="{FF2B5EF4-FFF2-40B4-BE49-F238E27FC236}">
                  <a16:creationId xmlns:a16="http://schemas.microsoft.com/office/drawing/2014/main" id="{CAE6DA29-8298-4F8B-B1B9-1233C8E71747}"/>
                </a:ext>
              </a:extLst>
            </p:cNvPr>
            <p:cNvSpPr/>
            <p:nvPr/>
          </p:nvSpPr>
          <p:spPr>
            <a:xfrm>
              <a:off x="1442996" y="538028"/>
              <a:ext cx="1728000" cy="1574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Inventory Valuation</a:t>
              </a:r>
            </a:p>
          </p:txBody>
        </p:sp>
        <p:sp>
          <p:nvSpPr>
            <p:cNvPr id="266" name="Rechteck 265">
              <a:extLst>
                <a:ext uri="{FF2B5EF4-FFF2-40B4-BE49-F238E27FC236}">
                  <a16:creationId xmlns:a16="http://schemas.microsoft.com/office/drawing/2014/main" id="{0C105941-722A-42B2-9960-D7288A09CCFE}"/>
                </a:ext>
              </a:extLst>
            </p:cNvPr>
            <p:cNvSpPr/>
            <p:nvPr/>
          </p:nvSpPr>
          <p:spPr>
            <a:xfrm>
              <a:off x="1441999" y="706215"/>
              <a:ext cx="1728000" cy="246933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Stock (physical &amp; virtual)</a:t>
              </a:r>
            </a:p>
            <a:p>
              <a:pPr marL="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Stock valuation</a:t>
              </a:r>
            </a:p>
          </p:txBody>
        </p:sp>
      </p:grpSp>
      <p:grpSp>
        <p:nvGrpSpPr>
          <p:cNvPr id="267" name="Gruppieren 266">
            <a:extLst>
              <a:ext uri="{FF2B5EF4-FFF2-40B4-BE49-F238E27FC236}">
                <a16:creationId xmlns:a16="http://schemas.microsoft.com/office/drawing/2014/main" id="{0E0A5138-FD40-4BA9-93ED-734B1C275F58}"/>
              </a:ext>
            </a:extLst>
          </p:cNvPr>
          <p:cNvGrpSpPr/>
          <p:nvPr/>
        </p:nvGrpSpPr>
        <p:grpSpPr>
          <a:xfrm>
            <a:off x="10422051" y="407066"/>
            <a:ext cx="1728000" cy="835477"/>
            <a:chOff x="1443485" y="633845"/>
            <a:chExt cx="1728000" cy="835477"/>
          </a:xfrm>
        </p:grpSpPr>
        <p:sp>
          <p:nvSpPr>
            <p:cNvPr id="268" name="Rechteck 267">
              <a:extLst>
                <a:ext uri="{FF2B5EF4-FFF2-40B4-BE49-F238E27FC236}">
                  <a16:creationId xmlns:a16="http://schemas.microsoft.com/office/drawing/2014/main" id="{A480E24C-AA2B-4B58-B4EA-C01C157D12D6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Retail Store</a:t>
              </a:r>
            </a:p>
          </p:txBody>
        </p:sp>
        <p:sp>
          <p:nvSpPr>
            <p:cNvPr id="269" name="Rechteck 268">
              <a:extLst>
                <a:ext uri="{FF2B5EF4-FFF2-40B4-BE49-F238E27FC236}">
                  <a16:creationId xmlns:a16="http://schemas.microsoft.com/office/drawing/2014/main" id="{86466643-DB50-4EDD-B351-2FAA7276816B}"/>
                </a:ext>
              </a:extLst>
            </p:cNvPr>
            <p:cNvSpPr/>
            <p:nvPr/>
          </p:nvSpPr>
          <p:spPr>
            <a:xfrm>
              <a:off x="1443485" y="891091"/>
              <a:ext cx="1728000" cy="578231"/>
            </a:xfrm>
            <a:prstGeom prst="rect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Store Orders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Labeling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Store Inventory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Goods Receival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Theft etc.</a:t>
              </a:r>
            </a:p>
          </p:txBody>
        </p:sp>
      </p:grpSp>
      <p:grpSp>
        <p:nvGrpSpPr>
          <p:cNvPr id="270" name="Gruppieren 269">
            <a:extLst>
              <a:ext uri="{FF2B5EF4-FFF2-40B4-BE49-F238E27FC236}">
                <a16:creationId xmlns:a16="http://schemas.microsoft.com/office/drawing/2014/main" id="{2EB2A9C3-FE51-411E-96B8-DA87C4ED83D8}"/>
              </a:ext>
            </a:extLst>
          </p:cNvPr>
          <p:cNvGrpSpPr/>
          <p:nvPr/>
        </p:nvGrpSpPr>
        <p:grpSpPr>
          <a:xfrm>
            <a:off x="1423886" y="1712859"/>
            <a:ext cx="1728000" cy="421768"/>
            <a:chOff x="1443485" y="633845"/>
            <a:chExt cx="1728000" cy="421768"/>
          </a:xfrm>
        </p:grpSpPr>
        <p:sp>
          <p:nvSpPr>
            <p:cNvPr id="271" name="Rechteck 270">
              <a:extLst>
                <a:ext uri="{FF2B5EF4-FFF2-40B4-BE49-F238E27FC236}">
                  <a16:creationId xmlns:a16="http://schemas.microsoft.com/office/drawing/2014/main" id="{3DC8F072-28BC-429F-A122-916EE661F5DE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ED7D31"/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Payment Matching</a:t>
              </a:r>
            </a:p>
          </p:txBody>
        </p:sp>
        <p:sp>
          <p:nvSpPr>
            <p:cNvPr id="272" name="Rechteck 271">
              <a:extLst>
                <a:ext uri="{FF2B5EF4-FFF2-40B4-BE49-F238E27FC236}">
                  <a16:creationId xmlns:a16="http://schemas.microsoft.com/office/drawing/2014/main" id="{1D535A2E-6248-41ED-9D1A-C93D22C94A7A}"/>
                </a:ext>
              </a:extLst>
            </p:cNvPr>
            <p:cNvSpPr/>
            <p:nvPr/>
          </p:nvSpPr>
          <p:spPr>
            <a:xfrm>
              <a:off x="1443485" y="891091"/>
              <a:ext cx="1728000" cy="164522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de-DE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Settlement Reconciliation </a:t>
              </a: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273" name="Rechteck 272">
            <a:extLst>
              <a:ext uri="{FF2B5EF4-FFF2-40B4-BE49-F238E27FC236}">
                <a16:creationId xmlns:a16="http://schemas.microsoft.com/office/drawing/2014/main" id="{28B89509-1238-4C34-B704-2B8AAB222D90}"/>
              </a:ext>
            </a:extLst>
          </p:cNvPr>
          <p:cNvSpPr/>
          <p:nvPr/>
        </p:nvSpPr>
        <p:spPr>
          <a:xfrm>
            <a:off x="11663198" y="6529270"/>
            <a:ext cx="486855" cy="255388"/>
          </a:xfrm>
          <a:prstGeom prst="rect">
            <a:avLst/>
          </a:prstGeom>
          <a:solidFill>
            <a:srgbClr val="C00000">
              <a:alpha val="80000"/>
            </a:srgbClr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Non-ERP</a:t>
            </a:r>
          </a:p>
        </p:txBody>
      </p:sp>
      <p:sp>
        <p:nvSpPr>
          <p:cNvPr id="274" name="Rechteck 273">
            <a:extLst>
              <a:ext uri="{FF2B5EF4-FFF2-40B4-BE49-F238E27FC236}">
                <a16:creationId xmlns:a16="http://schemas.microsoft.com/office/drawing/2014/main" id="{156F8A0C-2E2D-4285-AB6F-C358D7BC5724}"/>
              </a:ext>
            </a:extLst>
          </p:cNvPr>
          <p:cNvSpPr/>
          <p:nvPr/>
        </p:nvSpPr>
        <p:spPr>
          <a:xfrm>
            <a:off x="6815802" y="4983941"/>
            <a:ext cx="1728000" cy="255388"/>
          </a:xfrm>
          <a:prstGeom prst="rect">
            <a:avLst/>
          </a:prstGeom>
          <a:solidFill>
            <a:srgbClr val="C00000">
              <a:alpha val="80000"/>
            </a:srgbClr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Customs Mgmt. (in)</a:t>
            </a:r>
          </a:p>
        </p:txBody>
      </p:sp>
      <p:sp>
        <p:nvSpPr>
          <p:cNvPr id="275" name="Rechteck 274">
            <a:extLst>
              <a:ext uri="{FF2B5EF4-FFF2-40B4-BE49-F238E27FC236}">
                <a16:creationId xmlns:a16="http://schemas.microsoft.com/office/drawing/2014/main" id="{7AEA730E-BDA5-44B3-8D42-0E1BCE7082D7}"/>
              </a:ext>
            </a:extLst>
          </p:cNvPr>
          <p:cNvSpPr/>
          <p:nvPr/>
        </p:nvSpPr>
        <p:spPr>
          <a:xfrm>
            <a:off x="11663196" y="5940322"/>
            <a:ext cx="486855" cy="255388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E</a:t>
            </a:r>
            <a:r>
              <a:rPr kumimoji="0" lang="en-US" sz="10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RP</a:t>
            </a:r>
          </a:p>
        </p:txBody>
      </p:sp>
      <p:sp>
        <p:nvSpPr>
          <p:cNvPr id="276" name="Rechteck 275">
            <a:extLst>
              <a:ext uri="{FF2B5EF4-FFF2-40B4-BE49-F238E27FC236}">
                <a16:creationId xmlns:a16="http://schemas.microsoft.com/office/drawing/2014/main" id="{EF76EC39-4F03-44E3-964B-C8F0F92CA01F}"/>
              </a:ext>
            </a:extLst>
          </p:cNvPr>
          <p:cNvSpPr/>
          <p:nvPr/>
        </p:nvSpPr>
        <p:spPr>
          <a:xfrm>
            <a:off x="8635130" y="4716760"/>
            <a:ext cx="1728000" cy="255388"/>
          </a:xfrm>
          <a:prstGeom prst="rect">
            <a:avLst/>
          </a:prstGeom>
          <a:solidFill>
            <a:srgbClr val="C00000">
              <a:alpha val="80000"/>
            </a:srgbClr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Customs Mgmt. (out)</a:t>
            </a:r>
          </a:p>
        </p:txBody>
      </p:sp>
      <p:grpSp>
        <p:nvGrpSpPr>
          <p:cNvPr id="277" name="Gruppieren 276">
            <a:extLst>
              <a:ext uri="{FF2B5EF4-FFF2-40B4-BE49-F238E27FC236}">
                <a16:creationId xmlns:a16="http://schemas.microsoft.com/office/drawing/2014/main" id="{D7C543FC-B98A-49E1-9985-F9705B1EDA82}"/>
              </a:ext>
            </a:extLst>
          </p:cNvPr>
          <p:cNvGrpSpPr/>
          <p:nvPr/>
        </p:nvGrpSpPr>
        <p:grpSpPr>
          <a:xfrm>
            <a:off x="3235614" y="1706480"/>
            <a:ext cx="1728000" cy="829304"/>
            <a:chOff x="1443485" y="633845"/>
            <a:chExt cx="1728000" cy="829304"/>
          </a:xfrm>
        </p:grpSpPr>
        <p:sp>
          <p:nvSpPr>
            <p:cNvPr id="278" name="Rechteck 277">
              <a:extLst>
                <a:ext uri="{FF2B5EF4-FFF2-40B4-BE49-F238E27FC236}">
                  <a16:creationId xmlns:a16="http://schemas.microsoft.com/office/drawing/2014/main" id="{9BB7F56A-C0A3-4AC4-9B35-217AFB76A24C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C00000">
                <a:alpha val="80000"/>
              </a:srgbClr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PIM</a:t>
              </a:r>
            </a:p>
          </p:txBody>
        </p:sp>
        <p:sp>
          <p:nvSpPr>
            <p:cNvPr id="279" name="Rechteck 278">
              <a:extLst>
                <a:ext uri="{FF2B5EF4-FFF2-40B4-BE49-F238E27FC236}">
                  <a16:creationId xmlns:a16="http://schemas.microsoft.com/office/drawing/2014/main" id="{9E028CEA-A3D5-4227-AB64-B92DB016DA92}"/>
                </a:ext>
              </a:extLst>
            </p:cNvPr>
            <p:cNvSpPr/>
            <p:nvPr/>
          </p:nvSpPr>
          <p:spPr>
            <a:xfrm>
              <a:off x="1443485" y="891090"/>
              <a:ext cx="1728000" cy="572059"/>
            </a:xfrm>
            <a:prstGeom prst="rect">
              <a:avLst/>
            </a:prstGeom>
            <a:solidFill>
              <a:srgbClr val="C00000">
                <a:alpha val="40000"/>
              </a:srgbClr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Product Meta Data Mgmt.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(Bundle Recommendation Mgmt.)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Product Creation Workflow &amp; Automation</a:t>
              </a:r>
            </a:p>
          </p:txBody>
        </p:sp>
      </p:grpSp>
      <p:grpSp>
        <p:nvGrpSpPr>
          <p:cNvPr id="280" name="Gruppieren 279">
            <a:extLst>
              <a:ext uri="{FF2B5EF4-FFF2-40B4-BE49-F238E27FC236}">
                <a16:creationId xmlns:a16="http://schemas.microsoft.com/office/drawing/2014/main" id="{2829AA11-6711-4D62-AD69-1B98FCBB7CB0}"/>
              </a:ext>
            </a:extLst>
          </p:cNvPr>
          <p:cNvGrpSpPr/>
          <p:nvPr/>
        </p:nvGrpSpPr>
        <p:grpSpPr>
          <a:xfrm>
            <a:off x="8630787" y="4021785"/>
            <a:ext cx="1728000" cy="668373"/>
            <a:chOff x="1443485" y="633845"/>
            <a:chExt cx="1728000" cy="668373"/>
          </a:xfrm>
        </p:grpSpPr>
        <p:sp>
          <p:nvSpPr>
            <p:cNvPr id="281" name="Rechteck 280">
              <a:extLst>
                <a:ext uri="{FF2B5EF4-FFF2-40B4-BE49-F238E27FC236}">
                  <a16:creationId xmlns:a16="http://schemas.microsoft.com/office/drawing/2014/main" id="{CDF55056-54F8-49A2-BE23-F488C5D5C96F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Order Fulfillment</a:t>
              </a:r>
            </a:p>
          </p:txBody>
        </p:sp>
        <p:sp>
          <p:nvSpPr>
            <p:cNvPr id="282" name="Rechteck 281">
              <a:extLst>
                <a:ext uri="{FF2B5EF4-FFF2-40B4-BE49-F238E27FC236}">
                  <a16:creationId xmlns:a16="http://schemas.microsoft.com/office/drawing/2014/main" id="{DC470AB1-3F6C-4593-AECC-D8EB098B9B66}"/>
                </a:ext>
              </a:extLst>
            </p:cNvPr>
            <p:cNvSpPr/>
            <p:nvPr/>
          </p:nvSpPr>
          <p:spPr>
            <a:xfrm>
              <a:off x="1443485" y="891090"/>
              <a:ext cx="1728000" cy="411128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Stock Availability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Returns Management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283" name="Rechteck 282">
            <a:extLst>
              <a:ext uri="{FF2B5EF4-FFF2-40B4-BE49-F238E27FC236}">
                <a16:creationId xmlns:a16="http://schemas.microsoft.com/office/drawing/2014/main" id="{1CD5D13D-B9A0-4AB9-9197-F39AB5AD5B7D}"/>
              </a:ext>
            </a:extLst>
          </p:cNvPr>
          <p:cNvSpPr/>
          <p:nvPr/>
        </p:nvSpPr>
        <p:spPr>
          <a:xfrm>
            <a:off x="10424780" y="1275137"/>
            <a:ext cx="1728000" cy="255388"/>
          </a:xfrm>
          <a:prstGeom prst="rect">
            <a:avLst/>
          </a:prstGeom>
          <a:solidFill>
            <a:srgbClr val="C00000">
              <a:alpha val="80000"/>
            </a:srgbClr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POS</a:t>
            </a:r>
          </a:p>
        </p:txBody>
      </p:sp>
      <p:sp>
        <p:nvSpPr>
          <p:cNvPr id="284" name="Rechteck 283">
            <a:extLst>
              <a:ext uri="{FF2B5EF4-FFF2-40B4-BE49-F238E27FC236}">
                <a16:creationId xmlns:a16="http://schemas.microsoft.com/office/drawing/2014/main" id="{0ACDE9AE-F572-434E-9E9B-8D5CDB4D3F1C}"/>
              </a:ext>
            </a:extLst>
          </p:cNvPr>
          <p:cNvSpPr/>
          <p:nvPr/>
        </p:nvSpPr>
        <p:spPr>
          <a:xfrm>
            <a:off x="8630787" y="2420209"/>
            <a:ext cx="1728000" cy="255388"/>
          </a:xfrm>
          <a:prstGeom prst="rect">
            <a:avLst/>
          </a:prstGeom>
          <a:solidFill>
            <a:srgbClr val="C00000">
              <a:alpha val="80000"/>
            </a:srgbClr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S</a:t>
            </a:r>
            <a:r>
              <a:rPr kumimoji="0" lang="en-US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tock Taking System</a:t>
            </a:r>
          </a:p>
        </p:txBody>
      </p:sp>
      <p:grpSp>
        <p:nvGrpSpPr>
          <p:cNvPr id="285" name="Gruppieren 284">
            <a:extLst>
              <a:ext uri="{FF2B5EF4-FFF2-40B4-BE49-F238E27FC236}">
                <a16:creationId xmlns:a16="http://schemas.microsoft.com/office/drawing/2014/main" id="{AA24854A-6132-43E9-8DFB-241035DA4890}"/>
              </a:ext>
            </a:extLst>
          </p:cNvPr>
          <p:cNvGrpSpPr/>
          <p:nvPr/>
        </p:nvGrpSpPr>
        <p:grpSpPr>
          <a:xfrm>
            <a:off x="5029167" y="1695441"/>
            <a:ext cx="1728000" cy="555467"/>
            <a:chOff x="1443485" y="633845"/>
            <a:chExt cx="1728000" cy="555467"/>
          </a:xfrm>
        </p:grpSpPr>
        <p:sp>
          <p:nvSpPr>
            <p:cNvPr id="286" name="Rechteck 285">
              <a:extLst>
                <a:ext uri="{FF2B5EF4-FFF2-40B4-BE49-F238E27FC236}">
                  <a16:creationId xmlns:a16="http://schemas.microsoft.com/office/drawing/2014/main" id="{2F2B28E3-8FB2-4472-A123-52F7CA26940A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Product Lifecycle Mgmt.</a:t>
              </a:r>
            </a:p>
          </p:txBody>
        </p:sp>
        <p:sp>
          <p:nvSpPr>
            <p:cNvPr id="287" name="Rechteck 286">
              <a:extLst>
                <a:ext uri="{FF2B5EF4-FFF2-40B4-BE49-F238E27FC236}">
                  <a16:creationId xmlns:a16="http://schemas.microsoft.com/office/drawing/2014/main" id="{35D76BDB-7B9B-4277-8469-B39531ACF1D8}"/>
                </a:ext>
              </a:extLst>
            </p:cNvPr>
            <p:cNvSpPr/>
            <p:nvPr/>
          </p:nvSpPr>
          <p:spPr>
            <a:xfrm>
              <a:off x="1443485" y="891091"/>
              <a:ext cx="1728000" cy="298221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Product Placement and Merchandise Lifecycle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288" name="Rechteck 287">
            <a:extLst>
              <a:ext uri="{FF2B5EF4-FFF2-40B4-BE49-F238E27FC236}">
                <a16:creationId xmlns:a16="http://schemas.microsoft.com/office/drawing/2014/main" id="{75B7C216-E2D8-45B9-AB99-F23FA50DEA50}"/>
              </a:ext>
            </a:extLst>
          </p:cNvPr>
          <p:cNvSpPr/>
          <p:nvPr/>
        </p:nvSpPr>
        <p:spPr>
          <a:xfrm>
            <a:off x="5018963" y="1097481"/>
            <a:ext cx="1728000" cy="163132"/>
          </a:xfrm>
          <a:prstGeom prst="rect">
            <a:avLst/>
          </a:prstGeom>
          <a:solidFill>
            <a:srgbClr val="C00000">
              <a:alpha val="80000"/>
            </a:srgbClr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Pricing Engine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LT Pro 35 Light" panose="020B0402020203020204" pitchFamily="34" charset="0"/>
              <a:ea typeface="+mn-ea"/>
              <a:cs typeface="+mn-cs"/>
            </a:endParaRPr>
          </a:p>
        </p:txBody>
      </p:sp>
      <p:grpSp>
        <p:nvGrpSpPr>
          <p:cNvPr id="289" name="Gruppieren 288">
            <a:extLst>
              <a:ext uri="{FF2B5EF4-FFF2-40B4-BE49-F238E27FC236}">
                <a16:creationId xmlns:a16="http://schemas.microsoft.com/office/drawing/2014/main" id="{29539FC5-5E53-4D70-A58B-12B5D7F38D82}"/>
              </a:ext>
            </a:extLst>
          </p:cNvPr>
          <p:cNvGrpSpPr/>
          <p:nvPr/>
        </p:nvGrpSpPr>
        <p:grpSpPr>
          <a:xfrm>
            <a:off x="1435772" y="2680666"/>
            <a:ext cx="1728000" cy="412476"/>
            <a:chOff x="1443485" y="633845"/>
            <a:chExt cx="1728000" cy="412476"/>
          </a:xfrm>
        </p:grpSpPr>
        <p:sp>
          <p:nvSpPr>
            <p:cNvPr id="290" name="Rechteck 289">
              <a:extLst>
                <a:ext uri="{FF2B5EF4-FFF2-40B4-BE49-F238E27FC236}">
                  <a16:creationId xmlns:a16="http://schemas.microsoft.com/office/drawing/2014/main" id="{60EE2584-4C8A-43F0-A38C-B6F4DD2E5BF5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C00000">
                <a:alpha val="80000"/>
              </a:srgbClr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Financial Planning</a:t>
              </a:r>
            </a:p>
          </p:txBody>
        </p:sp>
        <p:sp>
          <p:nvSpPr>
            <p:cNvPr id="291" name="Rechteck 290">
              <a:extLst>
                <a:ext uri="{FF2B5EF4-FFF2-40B4-BE49-F238E27FC236}">
                  <a16:creationId xmlns:a16="http://schemas.microsoft.com/office/drawing/2014/main" id="{466BA821-4B4D-4930-885D-E33F0F82312A}"/>
                </a:ext>
              </a:extLst>
            </p:cNvPr>
            <p:cNvSpPr/>
            <p:nvPr/>
          </p:nvSpPr>
          <p:spPr>
            <a:xfrm>
              <a:off x="1443485" y="891092"/>
              <a:ext cx="1728000" cy="155229"/>
            </a:xfrm>
            <a:prstGeom prst="rect">
              <a:avLst/>
            </a:prstGeom>
            <a:solidFill>
              <a:srgbClr val="C00000">
                <a:alpha val="40000"/>
              </a:srgbClr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Forecasting &amp; Budgeting</a:t>
              </a:r>
            </a:p>
          </p:txBody>
        </p:sp>
      </p:grpSp>
      <p:sp>
        <p:nvSpPr>
          <p:cNvPr id="292" name="Rechteck 291">
            <a:extLst>
              <a:ext uri="{FF2B5EF4-FFF2-40B4-BE49-F238E27FC236}">
                <a16:creationId xmlns:a16="http://schemas.microsoft.com/office/drawing/2014/main" id="{3863A6D5-8665-4B1E-ADD0-185CD2407B6F}"/>
              </a:ext>
            </a:extLst>
          </p:cNvPr>
          <p:cNvSpPr/>
          <p:nvPr/>
        </p:nvSpPr>
        <p:spPr>
          <a:xfrm>
            <a:off x="1437351" y="1462405"/>
            <a:ext cx="1728000" cy="165697"/>
          </a:xfrm>
          <a:prstGeom prst="rect">
            <a:avLst/>
          </a:prstGeom>
          <a:solidFill>
            <a:srgbClr val="C00000">
              <a:alpha val="80000"/>
            </a:srgbClr>
          </a:solidFill>
          <a:ln w="12700" cap="flat" cmpd="sng" algn="ctr">
            <a:solidFill>
              <a:srgbClr val="C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Invoice</a:t>
            </a:r>
            <a:r>
              <a:rPr kumimoji="0" lang="de-DE" sz="1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 </a:t>
            </a:r>
            <a:r>
              <a:rPr kumimoji="0" lang="de-DE" sz="10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T Pro 35 Light" panose="020B0402020203020204" pitchFamily="34" charset="0"/>
                <a:ea typeface="+mn-ea"/>
                <a:cs typeface="+mn-cs"/>
              </a:rPr>
              <a:t>Matching</a:t>
            </a:r>
            <a:endParaRPr kumimoji="0" lang="en-US" sz="1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LT Pro 35 Light" panose="020B0402020203020204" pitchFamily="34" charset="0"/>
              <a:ea typeface="+mn-ea"/>
              <a:cs typeface="+mn-cs"/>
            </a:endParaRPr>
          </a:p>
        </p:txBody>
      </p:sp>
      <p:grpSp>
        <p:nvGrpSpPr>
          <p:cNvPr id="92" name="Gruppieren 91">
            <a:extLst>
              <a:ext uri="{FF2B5EF4-FFF2-40B4-BE49-F238E27FC236}">
                <a16:creationId xmlns:a16="http://schemas.microsoft.com/office/drawing/2014/main" id="{28B216B7-B085-4BDF-AB3F-C767DA01AD84}"/>
              </a:ext>
            </a:extLst>
          </p:cNvPr>
          <p:cNvGrpSpPr/>
          <p:nvPr/>
        </p:nvGrpSpPr>
        <p:grpSpPr>
          <a:xfrm>
            <a:off x="1434338" y="908451"/>
            <a:ext cx="1728000" cy="522520"/>
            <a:chOff x="1443485" y="633845"/>
            <a:chExt cx="1728000" cy="522520"/>
          </a:xfrm>
        </p:grpSpPr>
        <p:sp>
          <p:nvSpPr>
            <p:cNvPr id="93" name="Rechteck 92">
              <a:extLst>
                <a:ext uri="{FF2B5EF4-FFF2-40B4-BE49-F238E27FC236}">
                  <a16:creationId xmlns:a16="http://schemas.microsoft.com/office/drawing/2014/main" id="{7288A652-E0C7-483B-9308-A2509F6195C5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ED7D31"/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Treasury</a:t>
              </a:r>
            </a:p>
          </p:txBody>
        </p:sp>
        <p:sp>
          <p:nvSpPr>
            <p:cNvPr id="94" name="Rechteck 93">
              <a:extLst>
                <a:ext uri="{FF2B5EF4-FFF2-40B4-BE49-F238E27FC236}">
                  <a16:creationId xmlns:a16="http://schemas.microsoft.com/office/drawing/2014/main" id="{1AD047A5-7A38-4E3C-96BD-845BE7055D7A}"/>
                </a:ext>
              </a:extLst>
            </p:cNvPr>
            <p:cNvSpPr/>
            <p:nvPr/>
          </p:nvSpPr>
          <p:spPr>
            <a:xfrm>
              <a:off x="1443485" y="891090"/>
              <a:ext cx="1728000" cy="265275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lvl="0" indent="-285750" defTabSz="914400">
                <a:buFont typeface="Arial" panose="020B0604020202020204" pitchFamily="34" charset="0"/>
                <a:buChar char="•"/>
                <a:defRPr/>
              </a:pPr>
              <a:r>
                <a:rPr lang="en-US" sz="700" kern="0" dirty="0">
                  <a:solidFill>
                    <a:prstClr val="black"/>
                  </a:solidFill>
                  <a:latin typeface="Avenir LT Pro 35 Light" panose="020B0402020203020204" pitchFamily="34" charset="0"/>
                </a:rPr>
                <a:t>Currencies &amp; Treasury</a:t>
              </a:r>
            </a:p>
            <a:p>
              <a:pPr marL="285750" lvl="0" indent="-285750" defTabSz="914400">
                <a:buFont typeface="Arial" panose="020B0604020202020204" pitchFamily="34" charset="0"/>
                <a:buChar char="•"/>
                <a:defRPr/>
              </a:pPr>
              <a:r>
                <a:rPr lang="en-US" sz="700" kern="0" dirty="0">
                  <a:solidFill>
                    <a:prstClr val="black"/>
                  </a:solidFill>
                  <a:latin typeface="Avenir LT Pro 35 Light" panose="020B0402020203020204" pitchFamily="34" charset="0"/>
                </a:rPr>
                <a:t>Cash Management</a:t>
              </a:r>
            </a:p>
          </p:txBody>
        </p:sp>
      </p:grpSp>
      <p:grpSp>
        <p:nvGrpSpPr>
          <p:cNvPr id="95" name="Gruppieren 94">
            <a:extLst>
              <a:ext uri="{FF2B5EF4-FFF2-40B4-BE49-F238E27FC236}">
                <a16:creationId xmlns:a16="http://schemas.microsoft.com/office/drawing/2014/main" id="{99CFD0F0-8946-453D-BEED-4EF8943C6022}"/>
              </a:ext>
            </a:extLst>
          </p:cNvPr>
          <p:cNvGrpSpPr/>
          <p:nvPr/>
        </p:nvGrpSpPr>
        <p:grpSpPr>
          <a:xfrm>
            <a:off x="1437351" y="440081"/>
            <a:ext cx="1728000" cy="441530"/>
            <a:chOff x="1443485" y="633845"/>
            <a:chExt cx="1728000" cy="441530"/>
          </a:xfrm>
        </p:grpSpPr>
        <p:sp>
          <p:nvSpPr>
            <p:cNvPr id="96" name="Rechteck 95">
              <a:extLst>
                <a:ext uri="{FF2B5EF4-FFF2-40B4-BE49-F238E27FC236}">
                  <a16:creationId xmlns:a16="http://schemas.microsoft.com/office/drawing/2014/main" id="{DF198767-5D69-4FCF-906A-7D2A81838985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C00000"/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Reporting</a:t>
              </a:r>
            </a:p>
          </p:txBody>
        </p:sp>
        <p:sp>
          <p:nvSpPr>
            <p:cNvPr id="97" name="Rechteck 96">
              <a:extLst>
                <a:ext uri="{FF2B5EF4-FFF2-40B4-BE49-F238E27FC236}">
                  <a16:creationId xmlns:a16="http://schemas.microsoft.com/office/drawing/2014/main" id="{74A2BD75-E08C-4646-A3C8-26504625EB67}"/>
                </a:ext>
              </a:extLst>
            </p:cNvPr>
            <p:cNvSpPr/>
            <p:nvPr/>
          </p:nvSpPr>
          <p:spPr>
            <a:xfrm>
              <a:off x="1443485" y="891090"/>
              <a:ext cx="1728000" cy="184285"/>
            </a:xfrm>
            <a:prstGeom prst="rect">
              <a:avLst/>
            </a:prstGeom>
            <a:solidFill>
              <a:srgbClr val="EFB3A9"/>
            </a:solidFill>
            <a:ln w="1270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lvl="0" indent="-285750" defTabSz="914400">
                <a:buFont typeface="Arial" panose="020B0604020202020204" pitchFamily="34" charset="0"/>
                <a:buChar char="•"/>
                <a:defRPr/>
              </a:pPr>
              <a:r>
                <a:rPr lang="en-US" sz="700" kern="0" dirty="0">
                  <a:solidFill>
                    <a:schemeClr val="bg1"/>
                  </a:solidFill>
                  <a:latin typeface="Avenir LT Pro 35 Light" panose="020B0402020203020204" pitchFamily="34" charset="0"/>
                </a:rPr>
                <a:t>Reporting Front End</a:t>
              </a:r>
            </a:p>
          </p:txBody>
        </p:sp>
      </p:grpSp>
      <p:grpSp>
        <p:nvGrpSpPr>
          <p:cNvPr id="98" name="Gruppieren 97">
            <a:extLst>
              <a:ext uri="{FF2B5EF4-FFF2-40B4-BE49-F238E27FC236}">
                <a16:creationId xmlns:a16="http://schemas.microsoft.com/office/drawing/2014/main" id="{E54A023A-1332-49E7-B02C-6A4B4CDC1940}"/>
              </a:ext>
            </a:extLst>
          </p:cNvPr>
          <p:cNvGrpSpPr/>
          <p:nvPr/>
        </p:nvGrpSpPr>
        <p:grpSpPr>
          <a:xfrm>
            <a:off x="5012240" y="3333265"/>
            <a:ext cx="1728000" cy="555467"/>
            <a:chOff x="1443485" y="633845"/>
            <a:chExt cx="1728000" cy="555467"/>
          </a:xfrm>
        </p:grpSpPr>
        <p:sp>
          <p:nvSpPr>
            <p:cNvPr id="99" name="Rechteck 98">
              <a:extLst>
                <a:ext uri="{FF2B5EF4-FFF2-40B4-BE49-F238E27FC236}">
                  <a16:creationId xmlns:a16="http://schemas.microsoft.com/office/drawing/2014/main" id="{AAEE5B68-F7E0-4C10-9791-7C3D28BFE1B3}"/>
                </a:ext>
              </a:extLst>
            </p:cNvPr>
            <p:cNvSpPr/>
            <p:nvPr/>
          </p:nvSpPr>
          <p:spPr>
            <a:xfrm>
              <a:off x="1443485" y="633845"/>
              <a:ext cx="1728000" cy="255388"/>
            </a:xfrm>
            <a:prstGeom prst="rect">
              <a:avLst/>
            </a:prstGeom>
            <a:solidFill>
              <a:srgbClr val="A5A5A5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Product Lifecycle Mgmt.</a:t>
              </a:r>
            </a:p>
          </p:txBody>
        </p:sp>
        <p:sp>
          <p:nvSpPr>
            <p:cNvPr id="100" name="Rechteck 99">
              <a:extLst>
                <a:ext uri="{FF2B5EF4-FFF2-40B4-BE49-F238E27FC236}">
                  <a16:creationId xmlns:a16="http://schemas.microsoft.com/office/drawing/2014/main" id="{23C692CE-DE1C-4E2F-BB0F-AAB773B30F75}"/>
                </a:ext>
              </a:extLst>
            </p:cNvPr>
            <p:cNvSpPr/>
            <p:nvPr/>
          </p:nvSpPr>
          <p:spPr>
            <a:xfrm>
              <a:off x="1443485" y="891091"/>
              <a:ext cx="1728000" cy="298221"/>
            </a:xfrm>
            <a:prstGeom prst="rect">
              <a:avLst/>
            </a:prstGeom>
            <a:solidFill>
              <a:srgbClr val="E7E6E6"/>
            </a:solidFill>
            <a:ln w="12700" cap="flat" cmpd="sng" algn="ctr">
              <a:solidFill>
                <a:srgbClr val="A5A5A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lvl="0" indent="-285750" defTabSz="914400">
                <a:buFont typeface="Arial" panose="020B0604020202020204" pitchFamily="34" charset="0"/>
                <a:buChar char="•"/>
                <a:defRPr/>
              </a:pPr>
              <a:r>
                <a:rPr lang="en-US" sz="700" kern="0" dirty="0">
                  <a:solidFill>
                    <a:prstClr val="black"/>
                  </a:solidFill>
                  <a:latin typeface="Avenir LT Pro 35 Light" panose="020B0402020203020204" pitchFamily="34" charset="0"/>
                </a:rPr>
                <a:t>Stock availability Mgmt. -&gt; Ring fencing</a:t>
              </a:r>
            </a:p>
          </p:txBody>
        </p:sp>
      </p:grpSp>
      <p:grpSp>
        <p:nvGrpSpPr>
          <p:cNvPr id="101" name="Gruppieren 100">
            <a:extLst>
              <a:ext uri="{FF2B5EF4-FFF2-40B4-BE49-F238E27FC236}">
                <a16:creationId xmlns:a16="http://schemas.microsoft.com/office/drawing/2014/main" id="{AA750AC5-11ED-4EF7-9C56-0381887753F2}"/>
              </a:ext>
            </a:extLst>
          </p:cNvPr>
          <p:cNvGrpSpPr/>
          <p:nvPr/>
        </p:nvGrpSpPr>
        <p:grpSpPr>
          <a:xfrm>
            <a:off x="8629528" y="2702031"/>
            <a:ext cx="1728000" cy="574499"/>
            <a:chOff x="1443485" y="633845"/>
            <a:chExt cx="1728000" cy="574499"/>
          </a:xfrm>
        </p:grpSpPr>
        <p:sp>
          <p:nvSpPr>
            <p:cNvPr id="102" name="Rechteck 101">
              <a:extLst>
                <a:ext uri="{FF2B5EF4-FFF2-40B4-BE49-F238E27FC236}">
                  <a16:creationId xmlns:a16="http://schemas.microsoft.com/office/drawing/2014/main" id="{90EE80A7-BCCA-4279-AE89-999604FA2006}"/>
                </a:ext>
              </a:extLst>
            </p:cNvPr>
            <p:cNvSpPr/>
            <p:nvPr/>
          </p:nvSpPr>
          <p:spPr>
            <a:xfrm>
              <a:off x="1443485" y="633845"/>
              <a:ext cx="1728000" cy="207017"/>
            </a:xfrm>
            <a:prstGeom prst="rect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Order Fulfillment</a:t>
              </a:r>
            </a:p>
          </p:txBody>
        </p:sp>
        <p:sp>
          <p:nvSpPr>
            <p:cNvPr id="103" name="Rechteck 102">
              <a:extLst>
                <a:ext uri="{FF2B5EF4-FFF2-40B4-BE49-F238E27FC236}">
                  <a16:creationId xmlns:a16="http://schemas.microsoft.com/office/drawing/2014/main" id="{2ED3BA72-8D9D-4D88-A97B-BCDFD88B0A50}"/>
                </a:ext>
              </a:extLst>
            </p:cNvPr>
            <p:cNvSpPr/>
            <p:nvPr/>
          </p:nvSpPr>
          <p:spPr>
            <a:xfrm>
              <a:off x="1443485" y="840862"/>
              <a:ext cx="1728000" cy="367482"/>
            </a:xfrm>
            <a:prstGeom prst="rect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lvl="0" indent="-285750" defTabSz="914400">
                <a:buFont typeface="Arial" panose="020B0604020202020204" pitchFamily="34" charset="0"/>
                <a:buChar char="•"/>
                <a:defRPr/>
              </a:pPr>
              <a:r>
                <a:rPr lang="en-US" sz="700" kern="0" dirty="0">
                  <a:solidFill>
                    <a:prstClr val="black"/>
                  </a:solidFill>
                  <a:latin typeface="Avenir LT Pro 35 Light" panose="020B0402020203020204" pitchFamily="34" charset="0"/>
                </a:rPr>
                <a:t>Fulfillment Order Allocation</a:t>
              </a:r>
            </a:p>
            <a:p>
              <a:pPr marL="285750" indent="-285750" defTabSz="914400">
                <a:buFont typeface="Arial" panose="020B0604020202020204" pitchFamily="34" charset="0"/>
                <a:buChar char="•"/>
                <a:defRPr/>
              </a:pPr>
              <a:r>
                <a:rPr lang="en-US" sz="700" kern="0" dirty="0">
                  <a:solidFill>
                    <a:prstClr val="black"/>
                  </a:solidFill>
                  <a:latin typeface="Avenir LT Pro 35 Light" panose="020B0402020203020204" pitchFamily="34" charset="0"/>
                </a:rPr>
                <a:t>Exception Management</a:t>
              </a:r>
            </a:p>
            <a:p>
              <a:pPr marL="285750" lvl="0" indent="-285750" defTabSz="914400">
                <a:buFont typeface="Arial" panose="020B0604020202020204" pitchFamily="34" charset="0"/>
                <a:buChar char="•"/>
                <a:defRPr/>
              </a:pPr>
              <a:r>
                <a:rPr lang="en-US" sz="700" kern="0" dirty="0">
                  <a:solidFill>
                    <a:srgbClr val="FF0000"/>
                  </a:solidFill>
                  <a:latin typeface="Avenir LT Pro 35 Light" panose="020B0402020203020204" pitchFamily="34" charset="0"/>
                </a:rPr>
                <a:t>Fulfillment Order Tracking</a:t>
              </a:r>
            </a:p>
          </p:txBody>
        </p:sp>
      </p:grpSp>
      <p:grpSp>
        <p:nvGrpSpPr>
          <p:cNvPr id="104" name="Gruppieren 103">
            <a:extLst>
              <a:ext uri="{FF2B5EF4-FFF2-40B4-BE49-F238E27FC236}">
                <a16:creationId xmlns:a16="http://schemas.microsoft.com/office/drawing/2014/main" id="{C392FEDE-AA04-4E0E-80C5-96B8C082D0FD}"/>
              </a:ext>
            </a:extLst>
          </p:cNvPr>
          <p:cNvGrpSpPr/>
          <p:nvPr/>
        </p:nvGrpSpPr>
        <p:grpSpPr>
          <a:xfrm>
            <a:off x="5018961" y="1262792"/>
            <a:ext cx="1728000" cy="381800"/>
            <a:chOff x="1443485" y="633845"/>
            <a:chExt cx="1728000" cy="381800"/>
          </a:xfrm>
        </p:grpSpPr>
        <p:sp>
          <p:nvSpPr>
            <p:cNvPr id="106" name="Rechteck 105">
              <a:extLst>
                <a:ext uri="{FF2B5EF4-FFF2-40B4-BE49-F238E27FC236}">
                  <a16:creationId xmlns:a16="http://schemas.microsoft.com/office/drawing/2014/main" id="{ED1B1E17-B8CA-4A87-B341-81BD12EE71CE}"/>
                </a:ext>
              </a:extLst>
            </p:cNvPr>
            <p:cNvSpPr/>
            <p:nvPr/>
          </p:nvSpPr>
          <p:spPr>
            <a:xfrm>
              <a:off x="1443485" y="740459"/>
              <a:ext cx="1728000" cy="27518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Stock availability Mgmt. -&gt; Ring fencing</a:t>
              </a:r>
            </a:p>
          </p:txBody>
        </p:sp>
        <p:sp>
          <p:nvSpPr>
            <p:cNvPr id="105" name="Rechteck 104">
              <a:extLst>
                <a:ext uri="{FF2B5EF4-FFF2-40B4-BE49-F238E27FC236}">
                  <a16:creationId xmlns:a16="http://schemas.microsoft.com/office/drawing/2014/main" id="{3F204B28-2D11-4E24-A446-43641AE0DE10}"/>
                </a:ext>
              </a:extLst>
            </p:cNvPr>
            <p:cNvSpPr/>
            <p:nvPr/>
          </p:nvSpPr>
          <p:spPr>
            <a:xfrm>
              <a:off x="1443485" y="633845"/>
              <a:ext cx="1728000" cy="15863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 cap="flat" cmpd="sng" algn="ctr">
              <a:solidFill>
                <a:schemeClr val="bg1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venir LT Pro 35 Light" panose="020B0402020203020204" pitchFamily="34" charset="0"/>
                  <a:ea typeface="+mn-ea"/>
                  <a:cs typeface="+mn-cs"/>
                </a:rPr>
                <a:t>Merchandise (Strategic)</a:t>
              </a:r>
            </a:p>
          </p:txBody>
        </p:sp>
      </p:grpSp>
      <p:sp>
        <p:nvSpPr>
          <p:cNvPr id="2" name="Rechteck: abgerundete Ecken 1">
            <a:extLst>
              <a:ext uri="{FF2B5EF4-FFF2-40B4-BE49-F238E27FC236}">
                <a16:creationId xmlns:a16="http://schemas.microsoft.com/office/drawing/2014/main" id="{5B0D0574-C336-4789-8626-08A233CB2620}"/>
              </a:ext>
            </a:extLst>
          </p:cNvPr>
          <p:cNvSpPr/>
          <p:nvPr/>
        </p:nvSpPr>
        <p:spPr>
          <a:xfrm>
            <a:off x="3491345" y="5397511"/>
            <a:ext cx="5800436" cy="1119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2400" dirty="0"/>
              <a:t>Beispiel: Funktionaler Bebauungsplan im Gartner Pace </a:t>
            </a:r>
            <a:r>
              <a:rPr lang="de-CH" sz="2400" dirty="0" err="1"/>
              <a:t>Layered</a:t>
            </a:r>
            <a:r>
              <a:rPr lang="de-CH" sz="2400" dirty="0"/>
              <a:t> Model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638244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C1C93EF2-4785-427F-84A5-F1666490E9C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939</Words>
  <Application>Microsoft Office PowerPoint</Application>
  <PresentationFormat>Breitbild</PresentationFormat>
  <Paragraphs>307</Paragraphs>
  <Slides>15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24" baseType="lpstr">
      <vt:lpstr>Arial</vt:lpstr>
      <vt:lpstr>Avenir LT Pro 35 Light</vt:lpstr>
      <vt:lpstr>Brown Fox</vt:lpstr>
      <vt:lpstr>Calibri</vt:lpstr>
      <vt:lpstr>Tw Cen MT</vt:lpstr>
      <vt:lpstr>Tw Cen MT Condensed</vt:lpstr>
      <vt:lpstr>Wingdings</vt:lpstr>
      <vt:lpstr>Wingdings 3</vt:lpstr>
      <vt:lpstr>Integral</vt:lpstr>
      <vt:lpstr>„Digitalisierung im Retail – Wieviel IT ist richtig für den Handel?“ </vt:lpstr>
      <vt:lpstr>Retail &amp; E-COMMERCE</vt:lpstr>
      <vt:lpstr>Technologietrends für ERP-Systeme </vt:lpstr>
      <vt:lpstr>The impact of technological change in it towards retail</vt:lpstr>
      <vt:lpstr>Das Dilemma im Retail </vt:lpstr>
      <vt:lpstr>IT-Strategien im Handel 2023? Wie die Lemminge …</vt:lpstr>
      <vt:lpstr>Ist Das eigene ERP-System noch aktuell?</vt:lpstr>
      <vt:lpstr>Fit for the future im retail</vt:lpstr>
      <vt:lpstr>I2s’ vision of «the future» in retail and erp:</vt:lpstr>
      <vt:lpstr>Fazit</vt:lpstr>
      <vt:lpstr>Zielsetzung: Die Welten versöhnen</vt:lpstr>
      <vt:lpstr>Systemlandschaft und funktionale Lösungsbausteine</vt:lpstr>
      <vt:lpstr>Digitalization – Agile Development – Standardisation?</vt:lpstr>
      <vt:lpstr>Beispiel: Gliederung der Funktions-Ebenen im Fashion Retail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Scherer Eric</dc:creator>
  <cp:lastModifiedBy>Goldmann Axel</cp:lastModifiedBy>
  <cp:revision>834</cp:revision>
  <cp:lastPrinted>2020-10-11T14:25:01Z</cp:lastPrinted>
  <dcterms:created xsi:type="dcterms:W3CDTF">2014-11-03T17:02:10Z</dcterms:created>
  <dcterms:modified xsi:type="dcterms:W3CDTF">2023-10-19T17:03:25Z</dcterms:modified>
</cp:coreProperties>
</file>