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7"/>
  </p:notesMasterIdLst>
  <p:sldIdLst>
    <p:sldId id="257" r:id="rId2"/>
    <p:sldId id="389" r:id="rId3"/>
    <p:sldId id="2076136671" r:id="rId4"/>
    <p:sldId id="380" r:id="rId5"/>
    <p:sldId id="2076136660" r:id="rId6"/>
    <p:sldId id="2076136672" r:id="rId7"/>
    <p:sldId id="279" r:id="rId8"/>
    <p:sldId id="378" r:id="rId9"/>
    <p:sldId id="494" r:id="rId10"/>
    <p:sldId id="2076136668" r:id="rId11"/>
    <p:sldId id="375" r:id="rId12"/>
    <p:sldId id="346" r:id="rId13"/>
    <p:sldId id="394" r:id="rId14"/>
    <p:sldId id="2076136645" r:id="rId15"/>
    <p:sldId id="259" r:id="rId16"/>
    <p:sldId id="464" r:id="rId17"/>
    <p:sldId id="307" r:id="rId18"/>
    <p:sldId id="355" r:id="rId19"/>
    <p:sldId id="6446" r:id="rId20"/>
    <p:sldId id="351" r:id="rId21"/>
    <p:sldId id="849" r:id="rId22"/>
    <p:sldId id="2076136652" r:id="rId23"/>
    <p:sldId id="2076136663" r:id="rId24"/>
    <p:sldId id="2076136662" r:id="rId25"/>
    <p:sldId id="846" r:id="rId26"/>
    <p:sldId id="388" r:id="rId27"/>
    <p:sldId id="474" r:id="rId28"/>
    <p:sldId id="391" r:id="rId29"/>
    <p:sldId id="844" r:id="rId30"/>
    <p:sldId id="486" r:id="rId31"/>
    <p:sldId id="390" r:id="rId32"/>
    <p:sldId id="317" r:id="rId33"/>
    <p:sldId id="848" r:id="rId34"/>
    <p:sldId id="345" r:id="rId35"/>
    <p:sldId id="268" r:id="rId36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2692">
          <p15:clr>
            <a:srgbClr val="A4A3A4"/>
          </p15:clr>
        </p15:guide>
        <p15:guide id="4" pos="7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6F8B"/>
    <a:srgbClr val="9BD3D9"/>
    <a:srgbClr val="C17171"/>
    <a:srgbClr val="266066"/>
    <a:srgbClr val="FF0066"/>
    <a:srgbClr val="00FF00"/>
    <a:srgbClr val="48E8FE"/>
    <a:srgbClr val="FF33CC"/>
    <a:srgbClr val="FFEAA7"/>
    <a:srgbClr val="FFD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3390" autoAdjust="0"/>
  </p:normalViewPr>
  <p:slideViewPr>
    <p:cSldViewPr snapToGrid="0">
      <p:cViewPr varScale="1">
        <p:scale>
          <a:sx n="107" d="100"/>
          <a:sy n="107" d="100"/>
        </p:scale>
        <p:origin x="126" y="1494"/>
      </p:cViewPr>
      <p:guideLst>
        <p:guide orient="horz" pos="2160"/>
        <p:guide pos="3840"/>
        <p:guide orient="horz" pos="2692"/>
        <p:guide pos="729"/>
      </p:guideLst>
    </p:cSldViewPr>
  </p:slideViewPr>
  <p:outlineViewPr>
    <p:cViewPr>
      <p:scale>
        <a:sx n="33" d="100"/>
        <a:sy n="33" d="100"/>
      </p:scale>
      <p:origin x="0" y="5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'Kostenbenchmark 2'!$C$1</c:f>
              <c:strCache>
                <c:ptCount val="1"/>
                <c:pt idx="0">
                  <c:v>i2s Benchmark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7F0-4852-B944-020B63B2913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7F0-4852-B944-020B63B2913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7F0-4852-B944-020B63B2913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57F0-4852-B944-020B63B2913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57F0-4852-B944-020B63B2913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57F0-4852-B944-020B63B2913A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57F0-4852-B944-020B63B2913A}"/>
              </c:ext>
            </c:extLst>
          </c:dPt>
          <c:dLbls>
            <c:dLbl>
              <c:idx val="0"/>
              <c:layout>
                <c:manualLayout>
                  <c:x val="-1.0914015281791234E-2"/>
                  <c:y val="-6.78528296207161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7F0-4852-B944-020B63B2913A}"/>
                </c:ext>
              </c:extLst>
            </c:dLbl>
            <c:dLbl>
              <c:idx val="1"/>
              <c:layout>
                <c:manualLayout>
                  <c:x val="3.1675578927592915E-2"/>
                  <c:y val="-0.2342442603433808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7F0-4852-B944-020B63B2913A}"/>
                </c:ext>
              </c:extLst>
            </c:dLbl>
            <c:dLbl>
              <c:idx val="2"/>
              <c:layout>
                <c:manualLayout>
                  <c:x val="0.13115642160800511"/>
                  <c:y val="-5.45398288380248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7F0-4852-B944-020B63B2913A}"/>
                </c:ext>
              </c:extLst>
            </c:dLbl>
            <c:dLbl>
              <c:idx val="3"/>
              <c:layout>
                <c:manualLayout>
                  <c:x val="1.0382590022613603E-2"/>
                  <c:y val="0.2267591907090366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7F0-4852-B944-020B63B2913A}"/>
                </c:ext>
              </c:extLst>
            </c:dLbl>
            <c:dLbl>
              <c:idx val="4"/>
              <c:layout>
                <c:manualLayout>
                  <c:x val="-8.7511302407307312E-2"/>
                  <c:y val="2.893935697227612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7F0-4852-B944-020B63B2913A}"/>
                </c:ext>
              </c:extLst>
            </c:dLbl>
            <c:dLbl>
              <c:idx val="5"/>
              <c:layout>
                <c:manualLayout>
                  <c:x val="-5.1502164229599863E-2"/>
                  <c:y val="-6.78528296207161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7F0-4852-B944-020B63B2913A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7F0-4852-B944-020B63B2913A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'Kostenbenchmark 2'!$A$2:$A$8</c:f>
              <c:strCache>
                <c:ptCount val="7"/>
                <c:pt idx="0">
                  <c:v>Projektmanagement</c:v>
                </c:pt>
                <c:pt idx="1">
                  <c:v>Konzept</c:v>
                </c:pt>
                <c:pt idx="2">
                  <c:v>Parametrisierung</c:v>
                </c:pt>
                <c:pt idx="3">
                  <c:v>Programmierung inkl. Schnittstellen</c:v>
                </c:pt>
                <c:pt idx="4">
                  <c:v>Produktionsvorbereitung</c:v>
                </c:pt>
                <c:pt idx="5">
                  <c:v>Wissensmanagement (Schulung, Doku)</c:v>
                </c:pt>
                <c:pt idx="6">
                  <c:v>Basis &amp; Betrieb (während Projekt)</c:v>
                </c:pt>
              </c:strCache>
            </c:strRef>
          </c:cat>
          <c:val>
            <c:numRef>
              <c:f>'Kostenbenchmark 2'!$C$2:$C$8</c:f>
              <c:numCache>
                <c:formatCode>General</c:formatCode>
                <c:ptCount val="7"/>
                <c:pt idx="0">
                  <c:v>0.1</c:v>
                </c:pt>
                <c:pt idx="1">
                  <c:v>0.21</c:v>
                </c:pt>
                <c:pt idx="2">
                  <c:v>0.31</c:v>
                </c:pt>
                <c:pt idx="3">
                  <c:v>0.21</c:v>
                </c:pt>
                <c:pt idx="4">
                  <c:v>7.0000000000000007E-2</c:v>
                </c:pt>
                <c:pt idx="5">
                  <c:v>0.1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7F0-4852-B944-020B63B2913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787480433192723"/>
          <c:y val="9.1598916402733321E-2"/>
          <c:w val="0.31444045908985241"/>
          <c:h val="0.688340646781895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ysClr val="window" lastClr="FFFFFF"/>
      </a:solidFill>
      <a:round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F37B094-5C43-4798-ACA0-EC2EE9129ABA}" type="datetimeFigureOut">
              <a:rPr lang="de-CH" smtClean="0"/>
              <a:t>19.10.2023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B6D1F225-970B-457C-8227-F320295DAD4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74544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AEF4BD6-28D3-4A67-B7C4-5392D9557F47}" type="slidenum">
              <a:rPr lang="en-US" altLang="de-DE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de-DE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1288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150" y="4860925"/>
            <a:ext cx="5207000" cy="4605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de-DE" altLang="de-DE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64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266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F01D2D9-037A-407D-BD5F-A82E2FE07184}" type="slidenum">
              <a:rPr lang="de-DE" altLang="de-DE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26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2875" y="769938"/>
            <a:ext cx="6816725" cy="38354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150" y="4860925"/>
            <a:ext cx="5207000" cy="4606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898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1F225-970B-457C-8227-F320295DAD4A}" type="slidenum">
              <a:rPr lang="de-CH" smtClean="0"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22896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CH" alt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4F1FD67-36EE-45C9-831F-60CC4EA6E300}" type="slidenum">
              <a:rPr lang="de-CH" altLang="en-US">
                <a:latin typeface="Calibri" panose="020F0502020204030204" pitchFamily="34" charset="0"/>
              </a:rPr>
              <a:pPr eaLnBrk="1" hangingPunct="1"/>
              <a:t>8</a:t>
            </a:fld>
            <a:endParaRPr lang="de-CH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958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1F225-970B-457C-8227-F320295DAD4A}" type="slidenum">
              <a:rPr lang="de-CH" smtClean="0"/>
              <a:t>12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42039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075" y="746125"/>
            <a:ext cx="6616700" cy="37226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D22189-47DB-4F3D-9008-582C1A1F7DF4}" type="slidenum">
              <a:rPr lang="en-US" altLang="en-US"/>
              <a:pPr eaLnBrk="1" hangingPunct="1"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935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Folienbildplatzhalter 1">
            <a:extLst>
              <a:ext uri="{FF2B5EF4-FFF2-40B4-BE49-F238E27FC236}">
                <a16:creationId xmlns:a16="http://schemas.microsoft.com/office/drawing/2014/main" id="{0674B9F0-67E4-433E-92AF-0FCE7EB924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9700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Notizenplatzhalter 2">
            <a:extLst>
              <a:ext uri="{FF2B5EF4-FFF2-40B4-BE49-F238E27FC236}">
                <a16:creationId xmlns:a16="http://schemas.microsoft.com/office/drawing/2014/main" id="{495AA001-F424-4710-B309-697C74599C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CH" altLang="en-US"/>
          </a:p>
        </p:txBody>
      </p:sp>
      <p:sp>
        <p:nvSpPr>
          <p:cNvPr id="21508" name="Foliennummernplatzhalter 3">
            <a:extLst>
              <a:ext uri="{FF2B5EF4-FFF2-40B4-BE49-F238E27FC236}">
                <a16:creationId xmlns:a16="http://schemas.microsoft.com/office/drawing/2014/main" id="{9F2D7F60-79F4-4E1F-B281-80365714A7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18B4A38-D7D9-44CB-B322-12C468B73768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6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5AA656-CAA9-4841-BE1E-D943879B38CE}" type="slidenum">
              <a:rPr lang="en-US" altLang="de-DE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de-DE">
              <a:latin typeface="Calibri" panose="020F0502020204030204" pitchFamily="34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9700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81669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CH" altLang="de-DE"/>
          </a:p>
        </p:txBody>
      </p:sp>
      <p:sp>
        <p:nvSpPr>
          <p:cNvPr id="4301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807D665-BF37-43DC-B061-B478A4BE793B}" type="slidenum">
              <a:rPr lang="en-US" altLang="de-DE"/>
              <a:pPr>
                <a:spcBef>
                  <a:spcPct val="0"/>
                </a:spcBef>
              </a:pPr>
              <a:t>26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4198248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9700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CH" altLang="de-DE"/>
          </a:p>
        </p:txBody>
      </p:sp>
      <p:sp>
        <p:nvSpPr>
          <p:cNvPr id="4096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8F8FFD-0895-4AC0-86E8-36C943F05E10}" type="slidenum">
              <a:rPr lang="en-US" altLang="de-DE"/>
              <a:pPr>
                <a:spcBef>
                  <a:spcPct val="0"/>
                </a:spcBef>
              </a:pPr>
              <a:t>28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605217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1F225-970B-457C-8227-F320295DAD4A}" type="slidenum">
              <a:rPr lang="de-CH" smtClean="0"/>
              <a:t>33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601320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90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90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90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90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AA68D4E-493D-48F6-89CA-72A1F2390654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877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629D9D-6638-4A9C-95A8-2053FA110860}" type="slidenum">
              <a:rPr lang="en-US" altLang="de-DE"/>
              <a:pPr>
                <a:spcBef>
                  <a:spcPct val="0"/>
                </a:spcBef>
              </a:pPr>
              <a:t>35</a:t>
            </a:fld>
            <a:endParaRPr lang="en-US" altLang="de-DE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1288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150" y="4860925"/>
            <a:ext cx="5207000" cy="4605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de-DE"/>
          </a:p>
        </p:txBody>
      </p:sp>
    </p:spTree>
    <p:extLst>
      <p:ext uri="{BB962C8B-B14F-4D97-AF65-F5344CB8AC3E}">
        <p14:creationId xmlns:p14="http://schemas.microsoft.com/office/powerpoint/2010/main" val="2393671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0D5B99F-2F33-4B4E-8D3B-47258DEF165F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69528"/>
            <a:ext cx="4100400" cy="22680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107751"/>
            <a:ext cx="4100400" cy="2529779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8" y="2371908"/>
            <a:ext cx="4063845" cy="22656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DD34D-E94A-4012-949E-DA6623D260C2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763802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4821B-38F2-4221-B495-16BBC351E84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51528"/>
            <a:ext cx="4100400" cy="2268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089751"/>
            <a:ext cx="4100400" cy="2529779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7" y="2351528"/>
            <a:ext cx="4100400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31536-2C93-4207-9DEA-42A016529895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rgbClr val="D2D2A4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rgbClr val="D2D2A4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A44F8-980D-4834-A0C2-B1D6F143B789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26AAB-0228-41E4-8A17-A273E0A24500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E1EFE-7090-410F-865E-24C43B7AB76C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7BC92-9B8F-45B4-972B-541747498563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rgbClr val="D2D2A4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1A07-FC0A-4CBF-9942-685BAAD86384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3797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0FC04-FF46-42C4-A3C8-D85912E423B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29479-D4C8-4335-8E36-5756F985DD28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609600" y="274641"/>
            <a:ext cx="10972800" cy="70643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6197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609600" y="3702053"/>
            <a:ext cx="5384800" cy="242411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7600" y="3702053"/>
            <a:ext cx="5384800" cy="2424113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56238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675754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27217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048532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7375" y="692150"/>
            <a:ext cx="9145588" cy="36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de-CH" noProof="0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587375" y="1989138"/>
            <a:ext cx="9145588" cy="4140200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B'n SHAPE Setup &amp; Update • Lucerne Oktober 2020</a:t>
            </a:r>
            <a:endParaRPr lang="de-CH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5B4E9-0313-4949-9CA1-0E585048ABAC}" type="slidenum">
              <a:rPr lang="de-CH" noProof="0" smtClean="0"/>
              <a:pPr/>
              <a:t>‹Nr.›</a:t>
            </a:fld>
            <a:endParaRPr lang="de-CH" noProof="0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20"/>
          </p:nvPr>
        </p:nvSpPr>
        <p:spPr>
          <a:xfrm>
            <a:off x="586800" y="1090800"/>
            <a:ext cx="11016000" cy="360000"/>
          </a:xfrm>
        </p:spPr>
        <p:txBody>
          <a:bodyPr tIns="18000"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60578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Mastertitelformat bearbeiten</a:t>
            </a:r>
            <a:endParaRPr lang="de-CH" noProof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CH"/>
              <a:t>B'n SHAPE Setup &amp; Update • Lucerne Oktober 2020</a:t>
            </a:r>
            <a:endParaRPr lang="de-CH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27B5B4E9-0313-4949-9CA1-0E585048ABAC}" type="slidenum">
              <a:rPr lang="de-CH" noProof="0" smtClean="0"/>
              <a:pPr/>
              <a:t>‹Nr.›</a:t>
            </a:fld>
            <a:endParaRPr lang="de-CH" noProof="0" dirty="0"/>
          </a:p>
        </p:txBody>
      </p:sp>
      <p:sp>
        <p:nvSpPr>
          <p:cNvPr id="6" name="Textplatzhalter 9"/>
          <p:cNvSpPr>
            <a:spLocks noGrp="1"/>
          </p:cNvSpPr>
          <p:nvPr>
            <p:ph type="body" sz="quarter" idx="20"/>
          </p:nvPr>
        </p:nvSpPr>
        <p:spPr>
          <a:xfrm>
            <a:off x="586800" y="1090800"/>
            <a:ext cx="11016000" cy="360000"/>
          </a:xfrm>
        </p:spPr>
        <p:txBody>
          <a:bodyPr tIns="18000"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9668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59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9" y="1656678"/>
            <a:ext cx="9720073" cy="465268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30" y="6470704"/>
            <a:ext cx="2154143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506A293-A6EB-4F25-8017-07DD3CF0749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529979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uppieren 70"/>
          <p:cNvGrpSpPr>
            <a:grpSpLocks noChangeAspect="1"/>
          </p:cNvGrpSpPr>
          <p:nvPr userDrawn="1"/>
        </p:nvGrpSpPr>
        <p:grpSpPr>
          <a:xfrm>
            <a:off x="10929939" y="4805365"/>
            <a:ext cx="966788" cy="1503363"/>
            <a:chOff x="10929938" y="4805363"/>
            <a:chExt cx="966788" cy="1503363"/>
          </a:xfrm>
          <a:solidFill>
            <a:srgbClr val="D2D2A4"/>
          </a:solidFill>
        </p:grpSpPr>
        <p:sp>
          <p:nvSpPr>
            <p:cNvPr id="12" name="Freeform 6"/>
            <p:cNvSpPr>
              <a:spLocks/>
            </p:cNvSpPr>
            <p:nvPr userDrawn="1"/>
          </p:nvSpPr>
          <p:spPr bwMode="auto">
            <a:xfrm>
              <a:off x="11423651" y="4805363"/>
              <a:ext cx="82550" cy="144463"/>
            </a:xfrm>
            <a:custGeom>
              <a:avLst/>
              <a:gdLst>
                <a:gd name="T0" fmla="*/ 61 w 209"/>
                <a:gd name="T1" fmla="*/ 0 h 364"/>
                <a:gd name="T2" fmla="*/ 86 w 209"/>
                <a:gd name="T3" fmla="*/ 23 h 364"/>
                <a:gd name="T4" fmla="*/ 113 w 209"/>
                <a:gd name="T5" fmla="*/ 52 h 364"/>
                <a:gd name="T6" fmla="*/ 138 w 209"/>
                <a:gd name="T7" fmla="*/ 86 h 364"/>
                <a:gd name="T8" fmla="*/ 160 w 209"/>
                <a:gd name="T9" fmla="*/ 127 h 364"/>
                <a:gd name="T10" fmla="*/ 178 w 209"/>
                <a:gd name="T11" fmla="*/ 169 h 364"/>
                <a:gd name="T12" fmla="*/ 193 w 209"/>
                <a:gd name="T13" fmla="*/ 215 h 364"/>
                <a:gd name="T14" fmla="*/ 204 w 209"/>
                <a:gd name="T15" fmla="*/ 264 h 364"/>
                <a:gd name="T16" fmla="*/ 209 w 209"/>
                <a:gd name="T17" fmla="*/ 311 h 364"/>
                <a:gd name="T18" fmla="*/ 206 w 209"/>
                <a:gd name="T19" fmla="*/ 360 h 364"/>
                <a:gd name="T20" fmla="*/ 182 w 209"/>
                <a:gd name="T21" fmla="*/ 364 h 364"/>
                <a:gd name="T22" fmla="*/ 159 w 209"/>
                <a:gd name="T23" fmla="*/ 364 h 364"/>
                <a:gd name="T24" fmla="*/ 136 w 209"/>
                <a:gd name="T25" fmla="*/ 361 h 364"/>
                <a:gd name="T26" fmla="*/ 115 w 209"/>
                <a:gd name="T27" fmla="*/ 352 h 364"/>
                <a:gd name="T28" fmla="*/ 98 w 209"/>
                <a:gd name="T29" fmla="*/ 339 h 364"/>
                <a:gd name="T30" fmla="*/ 88 w 209"/>
                <a:gd name="T31" fmla="*/ 339 h 364"/>
                <a:gd name="T32" fmla="*/ 81 w 209"/>
                <a:gd name="T33" fmla="*/ 338 h 364"/>
                <a:gd name="T34" fmla="*/ 76 w 209"/>
                <a:gd name="T35" fmla="*/ 333 h 364"/>
                <a:gd name="T36" fmla="*/ 72 w 209"/>
                <a:gd name="T37" fmla="*/ 327 h 364"/>
                <a:gd name="T38" fmla="*/ 68 w 209"/>
                <a:gd name="T39" fmla="*/ 322 h 364"/>
                <a:gd name="T40" fmla="*/ 61 w 209"/>
                <a:gd name="T41" fmla="*/ 313 h 364"/>
                <a:gd name="T42" fmla="*/ 38 w 209"/>
                <a:gd name="T43" fmla="*/ 287 h 364"/>
                <a:gd name="T44" fmla="*/ 20 w 209"/>
                <a:gd name="T45" fmla="*/ 259 h 364"/>
                <a:gd name="T46" fmla="*/ 8 w 209"/>
                <a:gd name="T47" fmla="*/ 230 h 364"/>
                <a:gd name="T48" fmla="*/ 3 w 209"/>
                <a:gd name="T49" fmla="*/ 199 h 364"/>
                <a:gd name="T50" fmla="*/ 0 w 209"/>
                <a:gd name="T51" fmla="*/ 169 h 364"/>
                <a:gd name="T52" fmla="*/ 4 w 209"/>
                <a:gd name="T53" fmla="*/ 137 h 364"/>
                <a:gd name="T54" fmla="*/ 10 w 209"/>
                <a:gd name="T55" fmla="*/ 106 h 364"/>
                <a:gd name="T56" fmla="*/ 19 w 209"/>
                <a:gd name="T57" fmla="*/ 75 h 364"/>
                <a:gd name="T58" fmla="*/ 31 w 209"/>
                <a:gd name="T59" fmla="*/ 43 h 364"/>
                <a:gd name="T60" fmla="*/ 45 w 209"/>
                <a:gd name="T61" fmla="*/ 12 h 364"/>
                <a:gd name="T62" fmla="*/ 61 w 209"/>
                <a:gd name="T63" fmla="*/ 25 h 364"/>
                <a:gd name="T64" fmla="*/ 61 w 209"/>
                <a:gd name="T65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9" h="364">
                  <a:moveTo>
                    <a:pt x="61" y="0"/>
                  </a:moveTo>
                  <a:lnTo>
                    <a:pt x="86" y="23"/>
                  </a:lnTo>
                  <a:lnTo>
                    <a:pt x="113" y="52"/>
                  </a:lnTo>
                  <a:lnTo>
                    <a:pt x="138" y="86"/>
                  </a:lnTo>
                  <a:lnTo>
                    <a:pt x="160" y="127"/>
                  </a:lnTo>
                  <a:lnTo>
                    <a:pt x="178" y="169"/>
                  </a:lnTo>
                  <a:lnTo>
                    <a:pt x="193" y="215"/>
                  </a:lnTo>
                  <a:lnTo>
                    <a:pt x="204" y="264"/>
                  </a:lnTo>
                  <a:lnTo>
                    <a:pt x="209" y="311"/>
                  </a:lnTo>
                  <a:lnTo>
                    <a:pt x="206" y="360"/>
                  </a:lnTo>
                  <a:lnTo>
                    <a:pt x="182" y="364"/>
                  </a:lnTo>
                  <a:lnTo>
                    <a:pt x="159" y="364"/>
                  </a:lnTo>
                  <a:lnTo>
                    <a:pt x="136" y="361"/>
                  </a:lnTo>
                  <a:lnTo>
                    <a:pt x="115" y="352"/>
                  </a:lnTo>
                  <a:lnTo>
                    <a:pt x="98" y="339"/>
                  </a:lnTo>
                  <a:lnTo>
                    <a:pt x="88" y="339"/>
                  </a:lnTo>
                  <a:lnTo>
                    <a:pt x="81" y="338"/>
                  </a:lnTo>
                  <a:lnTo>
                    <a:pt x="76" y="333"/>
                  </a:lnTo>
                  <a:lnTo>
                    <a:pt x="72" y="327"/>
                  </a:lnTo>
                  <a:lnTo>
                    <a:pt x="68" y="322"/>
                  </a:lnTo>
                  <a:lnTo>
                    <a:pt x="61" y="313"/>
                  </a:lnTo>
                  <a:lnTo>
                    <a:pt x="38" y="287"/>
                  </a:lnTo>
                  <a:lnTo>
                    <a:pt x="20" y="259"/>
                  </a:lnTo>
                  <a:lnTo>
                    <a:pt x="8" y="230"/>
                  </a:lnTo>
                  <a:lnTo>
                    <a:pt x="3" y="199"/>
                  </a:lnTo>
                  <a:lnTo>
                    <a:pt x="0" y="169"/>
                  </a:lnTo>
                  <a:lnTo>
                    <a:pt x="4" y="137"/>
                  </a:lnTo>
                  <a:lnTo>
                    <a:pt x="10" y="106"/>
                  </a:lnTo>
                  <a:lnTo>
                    <a:pt x="19" y="75"/>
                  </a:lnTo>
                  <a:lnTo>
                    <a:pt x="31" y="43"/>
                  </a:lnTo>
                  <a:lnTo>
                    <a:pt x="45" y="12"/>
                  </a:lnTo>
                  <a:lnTo>
                    <a:pt x="61" y="25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3" name="Freeform 7"/>
            <p:cNvSpPr>
              <a:spLocks/>
            </p:cNvSpPr>
            <p:nvPr userDrawn="1"/>
          </p:nvSpPr>
          <p:spPr bwMode="auto">
            <a:xfrm>
              <a:off x="11142663" y="5500688"/>
              <a:ext cx="3175" cy="6350"/>
            </a:xfrm>
            <a:custGeom>
              <a:avLst/>
              <a:gdLst>
                <a:gd name="T0" fmla="*/ 8 w 8"/>
                <a:gd name="T1" fmla="*/ 0 h 15"/>
                <a:gd name="T2" fmla="*/ 2 w 8"/>
                <a:gd name="T3" fmla="*/ 15 h 15"/>
                <a:gd name="T4" fmla="*/ 0 w 8"/>
                <a:gd name="T5" fmla="*/ 13 h 15"/>
                <a:gd name="T6" fmla="*/ 2 w 8"/>
                <a:gd name="T7" fmla="*/ 9 h 15"/>
                <a:gd name="T8" fmla="*/ 5 w 8"/>
                <a:gd name="T9" fmla="*/ 5 h 15"/>
                <a:gd name="T10" fmla="*/ 6 w 8"/>
                <a:gd name="T11" fmla="*/ 3 h 15"/>
                <a:gd name="T12" fmla="*/ 6 w 8"/>
                <a:gd name="T13" fmla="*/ 2 h 15"/>
                <a:gd name="T14" fmla="*/ 7 w 8"/>
                <a:gd name="T15" fmla="*/ 0 h 15"/>
                <a:gd name="T16" fmla="*/ 8 w 8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2" y="15"/>
                  </a:lnTo>
                  <a:lnTo>
                    <a:pt x="0" y="13"/>
                  </a:lnTo>
                  <a:lnTo>
                    <a:pt x="2" y="9"/>
                  </a:lnTo>
                  <a:lnTo>
                    <a:pt x="5" y="5"/>
                  </a:lnTo>
                  <a:lnTo>
                    <a:pt x="6" y="3"/>
                  </a:lnTo>
                  <a:lnTo>
                    <a:pt x="6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4" name="Freeform 8"/>
            <p:cNvSpPr>
              <a:spLocks/>
            </p:cNvSpPr>
            <p:nvPr userDrawn="1"/>
          </p:nvSpPr>
          <p:spPr bwMode="auto">
            <a:xfrm>
              <a:off x="11069638" y="5241925"/>
              <a:ext cx="9525" cy="19050"/>
            </a:xfrm>
            <a:custGeom>
              <a:avLst/>
              <a:gdLst>
                <a:gd name="T0" fmla="*/ 16 w 21"/>
                <a:gd name="T1" fmla="*/ 0 h 50"/>
                <a:gd name="T2" fmla="*/ 21 w 21"/>
                <a:gd name="T3" fmla="*/ 0 h 50"/>
                <a:gd name="T4" fmla="*/ 12 w 21"/>
                <a:gd name="T5" fmla="*/ 50 h 50"/>
                <a:gd name="T6" fmla="*/ 8 w 21"/>
                <a:gd name="T7" fmla="*/ 50 h 50"/>
                <a:gd name="T8" fmla="*/ 5 w 21"/>
                <a:gd name="T9" fmla="*/ 49 h 50"/>
                <a:gd name="T10" fmla="*/ 3 w 21"/>
                <a:gd name="T11" fmla="*/ 47 h 50"/>
                <a:gd name="T12" fmla="*/ 2 w 21"/>
                <a:gd name="T13" fmla="*/ 47 h 50"/>
                <a:gd name="T14" fmla="*/ 1 w 21"/>
                <a:gd name="T15" fmla="*/ 46 h 50"/>
                <a:gd name="T16" fmla="*/ 0 w 21"/>
                <a:gd name="T17" fmla="*/ 46 h 50"/>
                <a:gd name="T18" fmla="*/ 5 w 21"/>
                <a:gd name="T19" fmla="*/ 31 h 50"/>
                <a:gd name="T20" fmla="*/ 10 w 21"/>
                <a:gd name="T21" fmla="*/ 19 h 50"/>
                <a:gd name="T22" fmla="*/ 14 w 21"/>
                <a:gd name="T23" fmla="*/ 8 h 50"/>
                <a:gd name="T24" fmla="*/ 16 w 21"/>
                <a:gd name="T2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50">
                  <a:moveTo>
                    <a:pt x="16" y="0"/>
                  </a:moveTo>
                  <a:lnTo>
                    <a:pt x="21" y="0"/>
                  </a:lnTo>
                  <a:lnTo>
                    <a:pt x="12" y="50"/>
                  </a:lnTo>
                  <a:lnTo>
                    <a:pt x="8" y="50"/>
                  </a:lnTo>
                  <a:lnTo>
                    <a:pt x="5" y="49"/>
                  </a:lnTo>
                  <a:lnTo>
                    <a:pt x="3" y="47"/>
                  </a:lnTo>
                  <a:lnTo>
                    <a:pt x="2" y="47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5" y="31"/>
                  </a:lnTo>
                  <a:lnTo>
                    <a:pt x="10" y="19"/>
                  </a:lnTo>
                  <a:lnTo>
                    <a:pt x="14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5" name="Freeform 9"/>
            <p:cNvSpPr>
              <a:spLocks noEditPoints="1"/>
            </p:cNvSpPr>
            <p:nvPr userDrawn="1"/>
          </p:nvSpPr>
          <p:spPr bwMode="auto">
            <a:xfrm>
              <a:off x="11055351" y="4983163"/>
              <a:ext cx="336550" cy="428625"/>
            </a:xfrm>
            <a:custGeom>
              <a:avLst/>
              <a:gdLst>
                <a:gd name="T0" fmla="*/ 64 w 848"/>
                <a:gd name="T1" fmla="*/ 996 h 1080"/>
                <a:gd name="T2" fmla="*/ 74 w 848"/>
                <a:gd name="T3" fmla="*/ 740 h 1080"/>
                <a:gd name="T4" fmla="*/ 173 w 848"/>
                <a:gd name="T5" fmla="*/ 708 h 1080"/>
                <a:gd name="T6" fmla="*/ 175 w 848"/>
                <a:gd name="T7" fmla="*/ 698 h 1080"/>
                <a:gd name="T8" fmla="*/ 128 w 848"/>
                <a:gd name="T9" fmla="*/ 734 h 1080"/>
                <a:gd name="T10" fmla="*/ 138 w 848"/>
                <a:gd name="T11" fmla="*/ 739 h 1080"/>
                <a:gd name="T12" fmla="*/ 133 w 848"/>
                <a:gd name="T13" fmla="*/ 645 h 1080"/>
                <a:gd name="T14" fmla="*/ 474 w 848"/>
                <a:gd name="T15" fmla="*/ 632 h 1080"/>
                <a:gd name="T16" fmla="*/ 312 w 848"/>
                <a:gd name="T17" fmla="*/ 595 h 1080"/>
                <a:gd name="T18" fmla="*/ 133 w 848"/>
                <a:gd name="T19" fmla="*/ 570 h 1080"/>
                <a:gd name="T20" fmla="*/ 120 w 848"/>
                <a:gd name="T21" fmla="*/ 608 h 1080"/>
                <a:gd name="T22" fmla="*/ 148 w 848"/>
                <a:gd name="T23" fmla="*/ 560 h 1080"/>
                <a:gd name="T24" fmla="*/ 227 w 848"/>
                <a:gd name="T25" fmla="*/ 547 h 1080"/>
                <a:gd name="T26" fmla="*/ 230 w 848"/>
                <a:gd name="T27" fmla="*/ 565 h 1080"/>
                <a:gd name="T28" fmla="*/ 249 w 848"/>
                <a:gd name="T29" fmla="*/ 525 h 1080"/>
                <a:gd name="T30" fmla="*/ 250 w 848"/>
                <a:gd name="T31" fmla="*/ 517 h 1080"/>
                <a:gd name="T32" fmla="*/ 296 w 848"/>
                <a:gd name="T33" fmla="*/ 497 h 1080"/>
                <a:gd name="T34" fmla="*/ 291 w 848"/>
                <a:gd name="T35" fmla="*/ 491 h 1080"/>
                <a:gd name="T36" fmla="*/ 458 w 848"/>
                <a:gd name="T37" fmla="*/ 314 h 1080"/>
                <a:gd name="T38" fmla="*/ 462 w 848"/>
                <a:gd name="T39" fmla="*/ 317 h 1080"/>
                <a:gd name="T40" fmla="*/ 453 w 848"/>
                <a:gd name="T41" fmla="*/ 257 h 1080"/>
                <a:gd name="T42" fmla="*/ 470 w 848"/>
                <a:gd name="T43" fmla="*/ 252 h 1080"/>
                <a:gd name="T44" fmla="*/ 465 w 848"/>
                <a:gd name="T45" fmla="*/ 245 h 1080"/>
                <a:gd name="T46" fmla="*/ 608 w 848"/>
                <a:gd name="T47" fmla="*/ 99 h 1080"/>
                <a:gd name="T48" fmla="*/ 839 w 848"/>
                <a:gd name="T49" fmla="*/ 33 h 1080"/>
                <a:gd name="T50" fmla="*/ 787 w 848"/>
                <a:gd name="T51" fmla="*/ 167 h 1080"/>
                <a:gd name="T52" fmla="*/ 702 w 848"/>
                <a:gd name="T53" fmla="*/ 240 h 1080"/>
                <a:gd name="T54" fmla="*/ 690 w 848"/>
                <a:gd name="T55" fmla="*/ 269 h 1080"/>
                <a:gd name="T56" fmla="*/ 675 w 848"/>
                <a:gd name="T57" fmla="*/ 281 h 1080"/>
                <a:gd name="T58" fmla="*/ 631 w 848"/>
                <a:gd name="T59" fmla="*/ 350 h 1080"/>
                <a:gd name="T60" fmla="*/ 620 w 848"/>
                <a:gd name="T61" fmla="*/ 355 h 1080"/>
                <a:gd name="T62" fmla="*/ 529 w 848"/>
                <a:gd name="T63" fmla="*/ 517 h 1080"/>
                <a:gd name="T64" fmla="*/ 499 w 848"/>
                <a:gd name="T65" fmla="*/ 637 h 1080"/>
                <a:gd name="T66" fmla="*/ 467 w 848"/>
                <a:gd name="T67" fmla="*/ 692 h 1080"/>
                <a:gd name="T68" fmla="*/ 812 w 848"/>
                <a:gd name="T69" fmla="*/ 558 h 1080"/>
                <a:gd name="T70" fmla="*/ 699 w 848"/>
                <a:gd name="T71" fmla="*/ 709 h 1080"/>
                <a:gd name="T72" fmla="*/ 480 w 848"/>
                <a:gd name="T73" fmla="*/ 912 h 1080"/>
                <a:gd name="T74" fmla="*/ 301 w 848"/>
                <a:gd name="T75" fmla="*/ 1059 h 1080"/>
                <a:gd name="T76" fmla="*/ 132 w 848"/>
                <a:gd name="T77" fmla="*/ 1069 h 1080"/>
                <a:gd name="T78" fmla="*/ 76 w 848"/>
                <a:gd name="T79" fmla="*/ 1036 h 1080"/>
                <a:gd name="T80" fmla="*/ 24 w 848"/>
                <a:gd name="T81" fmla="*/ 950 h 1080"/>
                <a:gd name="T82" fmla="*/ 0 w 848"/>
                <a:gd name="T83" fmla="*/ 794 h 1080"/>
                <a:gd name="T84" fmla="*/ 35 w 848"/>
                <a:gd name="T85" fmla="*/ 704 h 1080"/>
                <a:gd name="T86" fmla="*/ 75 w 848"/>
                <a:gd name="T87" fmla="*/ 639 h 1080"/>
                <a:gd name="T88" fmla="*/ 66 w 848"/>
                <a:gd name="T89" fmla="*/ 637 h 1080"/>
                <a:gd name="T90" fmla="*/ 125 w 848"/>
                <a:gd name="T91" fmla="*/ 549 h 1080"/>
                <a:gd name="T92" fmla="*/ 212 w 848"/>
                <a:gd name="T93" fmla="*/ 475 h 1080"/>
                <a:gd name="T94" fmla="*/ 275 w 848"/>
                <a:gd name="T95" fmla="*/ 393 h 1080"/>
                <a:gd name="T96" fmla="*/ 283 w 848"/>
                <a:gd name="T97" fmla="*/ 389 h 1080"/>
                <a:gd name="T98" fmla="*/ 359 w 848"/>
                <a:gd name="T99" fmla="*/ 324 h 1080"/>
                <a:gd name="T100" fmla="*/ 409 w 848"/>
                <a:gd name="T101" fmla="*/ 265 h 1080"/>
                <a:gd name="T102" fmla="*/ 526 w 848"/>
                <a:gd name="T103" fmla="*/ 154 h 1080"/>
                <a:gd name="T104" fmla="*/ 601 w 848"/>
                <a:gd name="T105" fmla="*/ 106 h 1080"/>
                <a:gd name="T106" fmla="*/ 647 w 848"/>
                <a:gd name="T107" fmla="*/ 80 h 1080"/>
                <a:gd name="T108" fmla="*/ 695 w 848"/>
                <a:gd name="T109" fmla="*/ 49 h 1080"/>
                <a:gd name="T110" fmla="*/ 798 w 848"/>
                <a:gd name="T111" fmla="*/ 10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8" h="1080">
                  <a:moveTo>
                    <a:pt x="62" y="992"/>
                  </a:moveTo>
                  <a:lnTo>
                    <a:pt x="62" y="1000"/>
                  </a:lnTo>
                  <a:lnTo>
                    <a:pt x="64" y="998"/>
                  </a:lnTo>
                  <a:lnTo>
                    <a:pt x="64" y="997"/>
                  </a:lnTo>
                  <a:lnTo>
                    <a:pt x="66" y="996"/>
                  </a:lnTo>
                  <a:lnTo>
                    <a:pt x="66" y="996"/>
                  </a:lnTo>
                  <a:lnTo>
                    <a:pt x="64" y="996"/>
                  </a:lnTo>
                  <a:lnTo>
                    <a:pt x="64" y="994"/>
                  </a:lnTo>
                  <a:lnTo>
                    <a:pt x="62" y="992"/>
                  </a:lnTo>
                  <a:close/>
                  <a:moveTo>
                    <a:pt x="67" y="723"/>
                  </a:moveTo>
                  <a:lnTo>
                    <a:pt x="62" y="757"/>
                  </a:lnTo>
                  <a:lnTo>
                    <a:pt x="70" y="752"/>
                  </a:lnTo>
                  <a:lnTo>
                    <a:pt x="73" y="744"/>
                  </a:lnTo>
                  <a:lnTo>
                    <a:pt x="74" y="740"/>
                  </a:lnTo>
                  <a:lnTo>
                    <a:pt x="75" y="737"/>
                  </a:lnTo>
                  <a:lnTo>
                    <a:pt x="75" y="732"/>
                  </a:lnTo>
                  <a:lnTo>
                    <a:pt x="75" y="723"/>
                  </a:lnTo>
                  <a:lnTo>
                    <a:pt x="67" y="723"/>
                  </a:lnTo>
                  <a:close/>
                  <a:moveTo>
                    <a:pt x="175" y="698"/>
                  </a:moveTo>
                  <a:lnTo>
                    <a:pt x="170" y="710"/>
                  </a:lnTo>
                  <a:lnTo>
                    <a:pt x="173" y="708"/>
                  </a:lnTo>
                  <a:lnTo>
                    <a:pt x="174" y="706"/>
                  </a:lnTo>
                  <a:lnTo>
                    <a:pt x="175" y="706"/>
                  </a:lnTo>
                  <a:lnTo>
                    <a:pt x="176" y="705"/>
                  </a:lnTo>
                  <a:lnTo>
                    <a:pt x="176" y="705"/>
                  </a:lnTo>
                  <a:lnTo>
                    <a:pt x="176" y="704"/>
                  </a:lnTo>
                  <a:lnTo>
                    <a:pt x="176" y="701"/>
                  </a:lnTo>
                  <a:lnTo>
                    <a:pt x="175" y="698"/>
                  </a:lnTo>
                  <a:close/>
                  <a:moveTo>
                    <a:pt x="130" y="694"/>
                  </a:moveTo>
                  <a:lnTo>
                    <a:pt x="125" y="704"/>
                  </a:lnTo>
                  <a:lnTo>
                    <a:pt x="124" y="712"/>
                  </a:lnTo>
                  <a:lnTo>
                    <a:pt x="124" y="720"/>
                  </a:lnTo>
                  <a:lnTo>
                    <a:pt x="125" y="731"/>
                  </a:lnTo>
                  <a:lnTo>
                    <a:pt x="127" y="732"/>
                  </a:lnTo>
                  <a:lnTo>
                    <a:pt x="128" y="734"/>
                  </a:lnTo>
                  <a:lnTo>
                    <a:pt x="130" y="735"/>
                  </a:lnTo>
                  <a:lnTo>
                    <a:pt x="130" y="735"/>
                  </a:lnTo>
                  <a:lnTo>
                    <a:pt x="131" y="735"/>
                  </a:lnTo>
                  <a:lnTo>
                    <a:pt x="131" y="736"/>
                  </a:lnTo>
                  <a:lnTo>
                    <a:pt x="132" y="737"/>
                  </a:lnTo>
                  <a:lnTo>
                    <a:pt x="133" y="739"/>
                  </a:lnTo>
                  <a:lnTo>
                    <a:pt x="138" y="739"/>
                  </a:lnTo>
                  <a:lnTo>
                    <a:pt x="138" y="725"/>
                  </a:lnTo>
                  <a:lnTo>
                    <a:pt x="138" y="713"/>
                  </a:lnTo>
                  <a:lnTo>
                    <a:pt x="134" y="702"/>
                  </a:lnTo>
                  <a:lnTo>
                    <a:pt x="130" y="694"/>
                  </a:lnTo>
                  <a:close/>
                  <a:moveTo>
                    <a:pt x="130" y="637"/>
                  </a:moveTo>
                  <a:lnTo>
                    <a:pt x="130" y="686"/>
                  </a:lnTo>
                  <a:lnTo>
                    <a:pt x="133" y="645"/>
                  </a:lnTo>
                  <a:lnTo>
                    <a:pt x="130" y="637"/>
                  </a:lnTo>
                  <a:close/>
                  <a:moveTo>
                    <a:pt x="475" y="629"/>
                  </a:moveTo>
                  <a:lnTo>
                    <a:pt x="467" y="632"/>
                  </a:lnTo>
                  <a:lnTo>
                    <a:pt x="467" y="637"/>
                  </a:lnTo>
                  <a:lnTo>
                    <a:pt x="470" y="634"/>
                  </a:lnTo>
                  <a:lnTo>
                    <a:pt x="473" y="633"/>
                  </a:lnTo>
                  <a:lnTo>
                    <a:pt x="474" y="632"/>
                  </a:lnTo>
                  <a:lnTo>
                    <a:pt x="474" y="631"/>
                  </a:lnTo>
                  <a:lnTo>
                    <a:pt x="475" y="630"/>
                  </a:lnTo>
                  <a:lnTo>
                    <a:pt x="475" y="629"/>
                  </a:lnTo>
                  <a:lnTo>
                    <a:pt x="475" y="629"/>
                  </a:lnTo>
                  <a:close/>
                  <a:moveTo>
                    <a:pt x="320" y="579"/>
                  </a:moveTo>
                  <a:lnTo>
                    <a:pt x="309" y="587"/>
                  </a:lnTo>
                  <a:lnTo>
                    <a:pt x="312" y="595"/>
                  </a:lnTo>
                  <a:lnTo>
                    <a:pt x="328" y="579"/>
                  </a:lnTo>
                  <a:lnTo>
                    <a:pt x="320" y="579"/>
                  </a:lnTo>
                  <a:close/>
                  <a:moveTo>
                    <a:pt x="146" y="549"/>
                  </a:moveTo>
                  <a:lnTo>
                    <a:pt x="142" y="550"/>
                  </a:lnTo>
                  <a:lnTo>
                    <a:pt x="139" y="556"/>
                  </a:lnTo>
                  <a:lnTo>
                    <a:pt x="135" y="563"/>
                  </a:lnTo>
                  <a:lnTo>
                    <a:pt x="133" y="570"/>
                  </a:lnTo>
                  <a:lnTo>
                    <a:pt x="131" y="574"/>
                  </a:lnTo>
                  <a:lnTo>
                    <a:pt x="126" y="581"/>
                  </a:lnTo>
                  <a:lnTo>
                    <a:pt x="121" y="587"/>
                  </a:lnTo>
                  <a:lnTo>
                    <a:pt x="116" y="593"/>
                  </a:lnTo>
                  <a:lnTo>
                    <a:pt x="111" y="596"/>
                  </a:lnTo>
                  <a:lnTo>
                    <a:pt x="110" y="597"/>
                  </a:lnTo>
                  <a:lnTo>
                    <a:pt x="120" y="608"/>
                  </a:lnTo>
                  <a:lnTo>
                    <a:pt x="131" y="600"/>
                  </a:lnTo>
                  <a:lnTo>
                    <a:pt x="138" y="585"/>
                  </a:lnTo>
                  <a:lnTo>
                    <a:pt x="139" y="582"/>
                  </a:lnTo>
                  <a:lnTo>
                    <a:pt x="142" y="578"/>
                  </a:lnTo>
                  <a:lnTo>
                    <a:pt x="146" y="571"/>
                  </a:lnTo>
                  <a:lnTo>
                    <a:pt x="148" y="564"/>
                  </a:lnTo>
                  <a:lnTo>
                    <a:pt x="148" y="560"/>
                  </a:lnTo>
                  <a:lnTo>
                    <a:pt x="149" y="556"/>
                  </a:lnTo>
                  <a:lnTo>
                    <a:pt x="148" y="554"/>
                  </a:lnTo>
                  <a:lnTo>
                    <a:pt x="148" y="551"/>
                  </a:lnTo>
                  <a:lnTo>
                    <a:pt x="147" y="549"/>
                  </a:lnTo>
                  <a:lnTo>
                    <a:pt x="146" y="549"/>
                  </a:lnTo>
                  <a:close/>
                  <a:moveTo>
                    <a:pt x="233" y="537"/>
                  </a:moveTo>
                  <a:lnTo>
                    <a:pt x="227" y="547"/>
                  </a:lnTo>
                  <a:lnTo>
                    <a:pt x="224" y="552"/>
                  </a:lnTo>
                  <a:lnTo>
                    <a:pt x="221" y="557"/>
                  </a:lnTo>
                  <a:lnTo>
                    <a:pt x="216" y="560"/>
                  </a:lnTo>
                  <a:lnTo>
                    <a:pt x="209" y="566"/>
                  </a:lnTo>
                  <a:lnTo>
                    <a:pt x="209" y="570"/>
                  </a:lnTo>
                  <a:lnTo>
                    <a:pt x="221" y="569"/>
                  </a:lnTo>
                  <a:lnTo>
                    <a:pt x="230" y="565"/>
                  </a:lnTo>
                  <a:lnTo>
                    <a:pt x="238" y="558"/>
                  </a:lnTo>
                  <a:lnTo>
                    <a:pt x="238" y="552"/>
                  </a:lnTo>
                  <a:lnTo>
                    <a:pt x="238" y="548"/>
                  </a:lnTo>
                  <a:lnTo>
                    <a:pt x="237" y="543"/>
                  </a:lnTo>
                  <a:lnTo>
                    <a:pt x="233" y="537"/>
                  </a:lnTo>
                  <a:close/>
                  <a:moveTo>
                    <a:pt x="246" y="512"/>
                  </a:moveTo>
                  <a:lnTo>
                    <a:pt x="249" y="525"/>
                  </a:lnTo>
                  <a:lnTo>
                    <a:pt x="254" y="525"/>
                  </a:lnTo>
                  <a:lnTo>
                    <a:pt x="253" y="521"/>
                  </a:lnTo>
                  <a:lnTo>
                    <a:pt x="252" y="519"/>
                  </a:lnTo>
                  <a:lnTo>
                    <a:pt x="252" y="518"/>
                  </a:lnTo>
                  <a:lnTo>
                    <a:pt x="252" y="517"/>
                  </a:lnTo>
                  <a:lnTo>
                    <a:pt x="250" y="517"/>
                  </a:lnTo>
                  <a:lnTo>
                    <a:pt x="250" y="517"/>
                  </a:lnTo>
                  <a:lnTo>
                    <a:pt x="249" y="515"/>
                  </a:lnTo>
                  <a:lnTo>
                    <a:pt x="248" y="514"/>
                  </a:lnTo>
                  <a:lnTo>
                    <a:pt x="246" y="512"/>
                  </a:lnTo>
                  <a:close/>
                  <a:moveTo>
                    <a:pt x="291" y="491"/>
                  </a:moveTo>
                  <a:lnTo>
                    <a:pt x="294" y="495"/>
                  </a:lnTo>
                  <a:lnTo>
                    <a:pt x="295" y="496"/>
                  </a:lnTo>
                  <a:lnTo>
                    <a:pt x="296" y="497"/>
                  </a:lnTo>
                  <a:lnTo>
                    <a:pt x="296" y="497"/>
                  </a:lnTo>
                  <a:lnTo>
                    <a:pt x="297" y="497"/>
                  </a:lnTo>
                  <a:lnTo>
                    <a:pt x="298" y="496"/>
                  </a:lnTo>
                  <a:lnTo>
                    <a:pt x="299" y="495"/>
                  </a:lnTo>
                  <a:lnTo>
                    <a:pt x="302" y="494"/>
                  </a:lnTo>
                  <a:lnTo>
                    <a:pt x="304" y="491"/>
                  </a:lnTo>
                  <a:lnTo>
                    <a:pt x="291" y="491"/>
                  </a:lnTo>
                  <a:close/>
                  <a:moveTo>
                    <a:pt x="367" y="360"/>
                  </a:moveTo>
                  <a:lnTo>
                    <a:pt x="354" y="380"/>
                  </a:lnTo>
                  <a:lnTo>
                    <a:pt x="362" y="375"/>
                  </a:lnTo>
                  <a:lnTo>
                    <a:pt x="369" y="369"/>
                  </a:lnTo>
                  <a:lnTo>
                    <a:pt x="375" y="360"/>
                  </a:lnTo>
                  <a:lnTo>
                    <a:pt x="367" y="360"/>
                  </a:lnTo>
                  <a:close/>
                  <a:moveTo>
                    <a:pt x="458" y="314"/>
                  </a:moveTo>
                  <a:lnTo>
                    <a:pt x="467" y="323"/>
                  </a:lnTo>
                  <a:lnTo>
                    <a:pt x="465" y="320"/>
                  </a:lnTo>
                  <a:lnTo>
                    <a:pt x="463" y="318"/>
                  </a:lnTo>
                  <a:lnTo>
                    <a:pt x="463" y="318"/>
                  </a:lnTo>
                  <a:lnTo>
                    <a:pt x="463" y="317"/>
                  </a:lnTo>
                  <a:lnTo>
                    <a:pt x="462" y="317"/>
                  </a:lnTo>
                  <a:lnTo>
                    <a:pt x="462" y="317"/>
                  </a:lnTo>
                  <a:lnTo>
                    <a:pt x="460" y="316"/>
                  </a:lnTo>
                  <a:lnTo>
                    <a:pt x="458" y="314"/>
                  </a:lnTo>
                  <a:close/>
                  <a:moveTo>
                    <a:pt x="449" y="252"/>
                  </a:moveTo>
                  <a:lnTo>
                    <a:pt x="452" y="255"/>
                  </a:lnTo>
                  <a:lnTo>
                    <a:pt x="453" y="256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4" y="258"/>
                  </a:lnTo>
                  <a:lnTo>
                    <a:pt x="455" y="258"/>
                  </a:lnTo>
                  <a:lnTo>
                    <a:pt x="458" y="260"/>
                  </a:lnTo>
                  <a:lnTo>
                    <a:pt x="449" y="252"/>
                  </a:lnTo>
                  <a:close/>
                  <a:moveTo>
                    <a:pt x="462" y="244"/>
                  </a:moveTo>
                  <a:lnTo>
                    <a:pt x="470" y="252"/>
                  </a:lnTo>
                  <a:lnTo>
                    <a:pt x="469" y="250"/>
                  </a:lnTo>
                  <a:lnTo>
                    <a:pt x="468" y="248"/>
                  </a:lnTo>
                  <a:lnTo>
                    <a:pt x="467" y="248"/>
                  </a:lnTo>
                  <a:lnTo>
                    <a:pt x="467" y="247"/>
                  </a:lnTo>
                  <a:lnTo>
                    <a:pt x="467" y="247"/>
                  </a:lnTo>
                  <a:lnTo>
                    <a:pt x="466" y="247"/>
                  </a:lnTo>
                  <a:lnTo>
                    <a:pt x="465" y="245"/>
                  </a:lnTo>
                  <a:lnTo>
                    <a:pt x="462" y="244"/>
                  </a:lnTo>
                  <a:close/>
                  <a:moveTo>
                    <a:pt x="487" y="240"/>
                  </a:moveTo>
                  <a:lnTo>
                    <a:pt x="487" y="252"/>
                  </a:lnTo>
                  <a:lnTo>
                    <a:pt x="499" y="248"/>
                  </a:lnTo>
                  <a:lnTo>
                    <a:pt x="499" y="240"/>
                  </a:lnTo>
                  <a:lnTo>
                    <a:pt x="487" y="240"/>
                  </a:lnTo>
                  <a:close/>
                  <a:moveTo>
                    <a:pt x="608" y="99"/>
                  </a:moveTo>
                  <a:lnTo>
                    <a:pt x="604" y="112"/>
                  </a:lnTo>
                  <a:lnTo>
                    <a:pt x="616" y="116"/>
                  </a:lnTo>
                  <a:lnTo>
                    <a:pt x="608" y="99"/>
                  </a:lnTo>
                  <a:close/>
                  <a:moveTo>
                    <a:pt x="804" y="0"/>
                  </a:moveTo>
                  <a:lnTo>
                    <a:pt x="817" y="9"/>
                  </a:lnTo>
                  <a:lnTo>
                    <a:pt x="829" y="19"/>
                  </a:lnTo>
                  <a:lnTo>
                    <a:pt x="839" y="33"/>
                  </a:lnTo>
                  <a:lnTo>
                    <a:pt x="846" y="49"/>
                  </a:lnTo>
                  <a:lnTo>
                    <a:pt x="848" y="65"/>
                  </a:lnTo>
                  <a:lnTo>
                    <a:pt x="845" y="83"/>
                  </a:lnTo>
                  <a:lnTo>
                    <a:pt x="838" y="106"/>
                  </a:lnTo>
                  <a:lnTo>
                    <a:pt x="824" y="128"/>
                  </a:lnTo>
                  <a:lnTo>
                    <a:pt x="808" y="149"/>
                  </a:lnTo>
                  <a:lnTo>
                    <a:pt x="787" y="167"/>
                  </a:lnTo>
                  <a:lnTo>
                    <a:pt x="766" y="184"/>
                  </a:lnTo>
                  <a:lnTo>
                    <a:pt x="744" y="200"/>
                  </a:lnTo>
                  <a:lnTo>
                    <a:pt x="723" y="217"/>
                  </a:lnTo>
                  <a:lnTo>
                    <a:pt x="703" y="230"/>
                  </a:lnTo>
                  <a:lnTo>
                    <a:pt x="687" y="244"/>
                  </a:lnTo>
                  <a:lnTo>
                    <a:pt x="696" y="242"/>
                  </a:lnTo>
                  <a:lnTo>
                    <a:pt x="702" y="240"/>
                  </a:lnTo>
                  <a:lnTo>
                    <a:pt x="706" y="239"/>
                  </a:lnTo>
                  <a:lnTo>
                    <a:pt x="709" y="240"/>
                  </a:lnTo>
                  <a:lnTo>
                    <a:pt x="711" y="242"/>
                  </a:lnTo>
                  <a:lnTo>
                    <a:pt x="716" y="248"/>
                  </a:lnTo>
                  <a:lnTo>
                    <a:pt x="695" y="248"/>
                  </a:lnTo>
                  <a:lnTo>
                    <a:pt x="699" y="269"/>
                  </a:lnTo>
                  <a:lnTo>
                    <a:pt x="690" y="269"/>
                  </a:lnTo>
                  <a:lnTo>
                    <a:pt x="684" y="271"/>
                  </a:lnTo>
                  <a:lnTo>
                    <a:pt x="677" y="273"/>
                  </a:lnTo>
                  <a:lnTo>
                    <a:pt x="666" y="277"/>
                  </a:lnTo>
                  <a:lnTo>
                    <a:pt x="658" y="260"/>
                  </a:lnTo>
                  <a:lnTo>
                    <a:pt x="654" y="269"/>
                  </a:lnTo>
                  <a:lnTo>
                    <a:pt x="654" y="277"/>
                  </a:lnTo>
                  <a:lnTo>
                    <a:pt x="675" y="281"/>
                  </a:lnTo>
                  <a:lnTo>
                    <a:pt x="669" y="293"/>
                  </a:lnTo>
                  <a:lnTo>
                    <a:pt x="663" y="307"/>
                  </a:lnTo>
                  <a:lnTo>
                    <a:pt x="656" y="323"/>
                  </a:lnTo>
                  <a:lnTo>
                    <a:pt x="647" y="339"/>
                  </a:lnTo>
                  <a:lnTo>
                    <a:pt x="633" y="355"/>
                  </a:lnTo>
                  <a:lnTo>
                    <a:pt x="632" y="353"/>
                  </a:lnTo>
                  <a:lnTo>
                    <a:pt x="631" y="350"/>
                  </a:lnTo>
                  <a:lnTo>
                    <a:pt x="630" y="349"/>
                  </a:lnTo>
                  <a:lnTo>
                    <a:pt x="630" y="350"/>
                  </a:lnTo>
                  <a:lnTo>
                    <a:pt x="629" y="350"/>
                  </a:lnTo>
                  <a:lnTo>
                    <a:pt x="627" y="352"/>
                  </a:lnTo>
                  <a:lnTo>
                    <a:pt x="626" y="353"/>
                  </a:lnTo>
                  <a:lnTo>
                    <a:pt x="624" y="354"/>
                  </a:lnTo>
                  <a:lnTo>
                    <a:pt x="620" y="355"/>
                  </a:lnTo>
                  <a:lnTo>
                    <a:pt x="613" y="385"/>
                  </a:lnTo>
                  <a:lnTo>
                    <a:pt x="603" y="410"/>
                  </a:lnTo>
                  <a:lnTo>
                    <a:pt x="590" y="432"/>
                  </a:lnTo>
                  <a:lnTo>
                    <a:pt x="577" y="452"/>
                  </a:lnTo>
                  <a:lnTo>
                    <a:pt x="562" y="472"/>
                  </a:lnTo>
                  <a:lnTo>
                    <a:pt x="546" y="494"/>
                  </a:lnTo>
                  <a:lnTo>
                    <a:pt x="529" y="517"/>
                  </a:lnTo>
                  <a:lnTo>
                    <a:pt x="554" y="520"/>
                  </a:lnTo>
                  <a:lnTo>
                    <a:pt x="542" y="542"/>
                  </a:lnTo>
                  <a:lnTo>
                    <a:pt x="533" y="562"/>
                  </a:lnTo>
                  <a:lnTo>
                    <a:pt x="527" y="579"/>
                  </a:lnTo>
                  <a:lnTo>
                    <a:pt x="520" y="596"/>
                  </a:lnTo>
                  <a:lnTo>
                    <a:pt x="512" y="615"/>
                  </a:lnTo>
                  <a:lnTo>
                    <a:pt x="499" y="637"/>
                  </a:lnTo>
                  <a:lnTo>
                    <a:pt x="446" y="682"/>
                  </a:lnTo>
                  <a:lnTo>
                    <a:pt x="446" y="686"/>
                  </a:lnTo>
                  <a:lnTo>
                    <a:pt x="456" y="686"/>
                  </a:lnTo>
                  <a:lnTo>
                    <a:pt x="461" y="687"/>
                  </a:lnTo>
                  <a:lnTo>
                    <a:pt x="463" y="689"/>
                  </a:lnTo>
                  <a:lnTo>
                    <a:pt x="463" y="690"/>
                  </a:lnTo>
                  <a:lnTo>
                    <a:pt x="467" y="692"/>
                  </a:lnTo>
                  <a:lnTo>
                    <a:pt x="475" y="694"/>
                  </a:lnTo>
                  <a:lnTo>
                    <a:pt x="733" y="608"/>
                  </a:lnTo>
                  <a:lnTo>
                    <a:pt x="747" y="600"/>
                  </a:lnTo>
                  <a:lnTo>
                    <a:pt x="763" y="589"/>
                  </a:lnTo>
                  <a:lnTo>
                    <a:pt x="780" y="578"/>
                  </a:lnTo>
                  <a:lnTo>
                    <a:pt x="796" y="567"/>
                  </a:lnTo>
                  <a:lnTo>
                    <a:pt x="812" y="558"/>
                  </a:lnTo>
                  <a:lnTo>
                    <a:pt x="827" y="551"/>
                  </a:lnTo>
                  <a:lnTo>
                    <a:pt x="841" y="550"/>
                  </a:lnTo>
                  <a:lnTo>
                    <a:pt x="818" y="588"/>
                  </a:lnTo>
                  <a:lnTo>
                    <a:pt x="791" y="623"/>
                  </a:lnTo>
                  <a:lnTo>
                    <a:pt x="762" y="654"/>
                  </a:lnTo>
                  <a:lnTo>
                    <a:pt x="732" y="683"/>
                  </a:lnTo>
                  <a:lnTo>
                    <a:pt x="699" y="709"/>
                  </a:lnTo>
                  <a:lnTo>
                    <a:pt x="666" y="736"/>
                  </a:lnTo>
                  <a:lnTo>
                    <a:pt x="632" y="762"/>
                  </a:lnTo>
                  <a:lnTo>
                    <a:pt x="599" y="789"/>
                  </a:lnTo>
                  <a:lnTo>
                    <a:pt x="566" y="818"/>
                  </a:lnTo>
                  <a:lnTo>
                    <a:pt x="535" y="849"/>
                  </a:lnTo>
                  <a:lnTo>
                    <a:pt x="508" y="880"/>
                  </a:lnTo>
                  <a:lnTo>
                    <a:pt x="480" y="912"/>
                  </a:lnTo>
                  <a:lnTo>
                    <a:pt x="452" y="945"/>
                  </a:lnTo>
                  <a:lnTo>
                    <a:pt x="423" y="976"/>
                  </a:lnTo>
                  <a:lnTo>
                    <a:pt x="390" y="1006"/>
                  </a:lnTo>
                  <a:lnTo>
                    <a:pt x="354" y="1032"/>
                  </a:lnTo>
                  <a:lnTo>
                    <a:pt x="339" y="1042"/>
                  </a:lnTo>
                  <a:lnTo>
                    <a:pt x="321" y="1051"/>
                  </a:lnTo>
                  <a:lnTo>
                    <a:pt x="301" y="1059"/>
                  </a:lnTo>
                  <a:lnTo>
                    <a:pt x="277" y="1066"/>
                  </a:lnTo>
                  <a:lnTo>
                    <a:pt x="253" y="1073"/>
                  </a:lnTo>
                  <a:lnTo>
                    <a:pt x="227" y="1077"/>
                  </a:lnTo>
                  <a:lnTo>
                    <a:pt x="202" y="1080"/>
                  </a:lnTo>
                  <a:lnTo>
                    <a:pt x="176" y="1080"/>
                  </a:lnTo>
                  <a:lnTo>
                    <a:pt x="153" y="1076"/>
                  </a:lnTo>
                  <a:lnTo>
                    <a:pt x="132" y="1069"/>
                  </a:lnTo>
                  <a:lnTo>
                    <a:pt x="112" y="1058"/>
                  </a:lnTo>
                  <a:lnTo>
                    <a:pt x="130" y="1045"/>
                  </a:lnTo>
                  <a:lnTo>
                    <a:pt x="117" y="1037"/>
                  </a:lnTo>
                  <a:lnTo>
                    <a:pt x="109" y="1041"/>
                  </a:lnTo>
                  <a:lnTo>
                    <a:pt x="99" y="1041"/>
                  </a:lnTo>
                  <a:lnTo>
                    <a:pt x="89" y="1038"/>
                  </a:lnTo>
                  <a:lnTo>
                    <a:pt x="76" y="1036"/>
                  </a:lnTo>
                  <a:lnTo>
                    <a:pt x="62" y="1032"/>
                  </a:lnTo>
                  <a:lnTo>
                    <a:pt x="60" y="1015"/>
                  </a:lnTo>
                  <a:lnTo>
                    <a:pt x="54" y="1000"/>
                  </a:lnTo>
                  <a:lnTo>
                    <a:pt x="47" y="989"/>
                  </a:lnTo>
                  <a:lnTo>
                    <a:pt x="40" y="977"/>
                  </a:lnTo>
                  <a:lnTo>
                    <a:pt x="32" y="964"/>
                  </a:lnTo>
                  <a:lnTo>
                    <a:pt x="24" y="950"/>
                  </a:lnTo>
                  <a:lnTo>
                    <a:pt x="17" y="933"/>
                  </a:lnTo>
                  <a:lnTo>
                    <a:pt x="11" y="911"/>
                  </a:lnTo>
                  <a:lnTo>
                    <a:pt x="7" y="886"/>
                  </a:lnTo>
                  <a:lnTo>
                    <a:pt x="5" y="860"/>
                  </a:lnTo>
                  <a:lnTo>
                    <a:pt x="4" y="835"/>
                  </a:lnTo>
                  <a:lnTo>
                    <a:pt x="3" y="812"/>
                  </a:lnTo>
                  <a:lnTo>
                    <a:pt x="0" y="794"/>
                  </a:lnTo>
                  <a:lnTo>
                    <a:pt x="3" y="790"/>
                  </a:lnTo>
                  <a:lnTo>
                    <a:pt x="6" y="782"/>
                  </a:lnTo>
                  <a:lnTo>
                    <a:pt x="11" y="769"/>
                  </a:lnTo>
                  <a:lnTo>
                    <a:pt x="17" y="755"/>
                  </a:lnTo>
                  <a:lnTo>
                    <a:pt x="22" y="739"/>
                  </a:lnTo>
                  <a:lnTo>
                    <a:pt x="28" y="721"/>
                  </a:lnTo>
                  <a:lnTo>
                    <a:pt x="35" y="704"/>
                  </a:lnTo>
                  <a:lnTo>
                    <a:pt x="39" y="707"/>
                  </a:lnTo>
                  <a:lnTo>
                    <a:pt x="40" y="710"/>
                  </a:lnTo>
                  <a:lnTo>
                    <a:pt x="40" y="714"/>
                  </a:lnTo>
                  <a:lnTo>
                    <a:pt x="41" y="723"/>
                  </a:lnTo>
                  <a:lnTo>
                    <a:pt x="54" y="719"/>
                  </a:lnTo>
                  <a:lnTo>
                    <a:pt x="79" y="640"/>
                  </a:lnTo>
                  <a:lnTo>
                    <a:pt x="75" y="639"/>
                  </a:lnTo>
                  <a:lnTo>
                    <a:pt x="71" y="639"/>
                  </a:lnTo>
                  <a:lnTo>
                    <a:pt x="70" y="638"/>
                  </a:lnTo>
                  <a:lnTo>
                    <a:pt x="68" y="639"/>
                  </a:lnTo>
                  <a:lnTo>
                    <a:pt x="67" y="639"/>
                  </a:lnTo>
                  <a:lnTo>
                    <a:pt x="67" y="639"/>
                  </a:lnTo>
                  <a:lnTo>
                    <a:pt x="66" y="638"/>
                  </a:lnTo>
                  <a:lnTo>
                    <a:pt x="66" y="637"/>
                  </a:lnTo>
                  <a:lnTo>
                    <a:pt x="64" y="635"/>
                  </a:lnTo>
                  <a:lnTo>
                    <a:pt x="64" y="632"/>
                  </a:lnTo>
                  <a:lnTo>
                    <a:pt x="62" y="629"/>
                  </a:lnTo>
                  <a:lnTo>
                    <a:pt x="83" y="629"/>
                  </a:lnTo>
                  <a:lnTo>
                    <a:pt x="88" y="566"/>
                  </a:lnTo>
                  <a:lnTo>
                    <a:pt x="106" y="560"/>
                  </a:lnTo>
                  <a:lnTo>
                    <a:pt x="125" y="549"/>
                  </a:lnTo>
                  <a:lnTo>
                    <a:pt x="141" y="535"/>
                  </a:lnTo>
                  <a:lnTo>
                    <a:pt x="156" y="518"/>
                  </a:lnTo>
                  <a:lnTo>
                    <a:pt x="169" y="500"/>
                  </a:lnTo>
                  <a:lnTo>
                    <a:pt x="181" y="484"/>
                  </a:lnTo>
                  <a:lnTo>
                    <a:pt x="189" y="470"/>
                  </a:lnTo>
                  <a:lnTo>
                    <a:pt x="196" y="462"/>
                  </a:lnTo>
                  <a:lnTo>
                    <a:pt x="212" y="475"/>
                  </a:lnTo>
                  <a:lnTo>
                    <a:pt x="216" y="461"/>
                  </a:lnTo>
                  <a:lnTo>
                    <a:pt x="220" y="447"/>
                  </a:lnTo>
                  <a:lnTo>
                    <a:pt x="226" y="432"/>
                  </a:lnTo>
                  <a:lnTo>
                    <a:pt x="234" y="420"/>
                  </a:lnTo>
                  <a:lnTo>
                    <a:pt x="245" y="408"/>
                  </a:lnTo>
                  <a:lnTo>
                    <a:pt x="259" y="399"/>
                  </a:lnTo>
                  <a:lnTo>
                    <a:pt x="275" y="393"/>
                  </a:lnTo>
                  <a:lnTo>
                    <a:pt x="275" y="400"/>
                  </a:lnTo>
                  <a:lnTo>
                    <a:pt x="275" y="405"/>
                  </a:lnTo>
                  <a:lnTo>
                    <a:pt x="275" y="407"/>
                  </a:lnTo>
                  <a:lnTo>
                    <a:pt x="276" y="410"/>
                  </a:lnTo>
                  <a:lnTo>
                    <a:pt x="278" y="417"/>
                  </a:lnTo>
                  <a:lnTo>
                    <a:pt x="283" y="417"/>
                  </a:lnTo>
                  <a:lnTo>
                    <a:pt x="283" y="389"/>
                  </a:lnTo>
                  <a:lnTo>
                    <a:pt x="291" y="387"/>
                  </a:lnTo>
                  <a:lnTo>
                    <a:pt x="301" y="383"/>
                  </a:lnTo>
                  <a:lnTo>
                    <a:pt x="312" y="374"/>
                  </a:lnTo>
                  <a:lnTo>
                    <a:pt x="324" y="363"/>
                  </a:lnTo>
                  <a:lnTo>
                    <a:pt x="337" y="350"/>
                  </a:lnTo>
                  <a:lnTo>
                    <a:pt x="348" y="337"/>
                  </a:lnTo>
                  <a:lnTo>
                    <a:pt x="359" y="324"/>
                  </a:lnTo>
                  <a:lnTo>
                    <a:pt x="368" y="311"/>
                  </a:lnTo>
                  <a:lnTo>
                    <a:pt x="375" y="302"/>
                  </a:lnTo>
                  <a:lnTo>
                    <a:pt x="370" y="297"/>
                  </a:lnTo>
                  <a:lnTo>
                    <a:pt x="349" y="305"/>
                  </a:lnTo>
                  <a:lnTo>
                    <a:pt x="358" y="294"/>
                  </a:lnTo>
                  <a:lnTo>
                    <a:pt x="384" y="281"/>
                  </a:lnTo>
                  <a:lnTo>
                    <a:pt x="409" y="265"/>
                  </a:lnTo>
                  <a:lnTo>
                    <a:pt x="431" y="245"/>
                  </a:lnTo>
                  <a:lnTo>
                    <a:pt x="453" y="225"/>
                  </a:lnTo>
                  <a:lnTo>
                    <a:pt x="472" y="204"/>
                  </a:lnTo>
                  <a:lnTo>
                    <a:pt x="490" y="184"/>
                  </a:lnTo>
                  <a:lnTo>
                    <a:pt x="506" y="168"/>
                  </a:lnTo>
                  <a:lnTo>
                    <a:pt x="520" y="157"/>
                  </a:lnTo>
                  <a:lnTo>
                    <a:pt x="526" y="154"/>
                  </a:lnTo>
                  <a:lnTo>
                    <a:pt x="535" y="150"/>
                  </a:lnTo>
                  <a:lnTo>
                    <a:pt x="547" y="143"/>
                  </a:lnTo>
                  <a:lnTo>
                    <a:pt x="559" y="136"/>
                  </a:lnTo>
                  <a:lnTo>
                    <a:pt x="572" y="129"/>
                  </a:lnTo>
                  <a:lnTo>
                    <a:pt x="584" y="121"/>
                  </a:lnTo>
                  <a:lnTo>
                    <a:pt x="594" y="113"/>
                  </a:lnTo>
                  <a:lnTo>
                    <a:pt x="601" y="106"/>
                  </a:lnTo>
                  <a:lnTo>
                    <a:pt x="603" y="100"/>
                  </a:lnTo>
                  <a:lnTo>
                    <a:pt x="599" y="95"/>
                  </a:lnTo>
                  <a:lnTo>
                    <a:pt x="608" y="91"/>
                  </a:lnTo>
                  <a:lnTo>
                    <a:pt x="612" y="90"/>
                  </a:lnTo>
                  <a:lnTo>
                    <a:pt x="622" y="87"/>
                  </a:lnTo>
                  <a:lnTo>
                    <a:pt x="633" y="84"/>
                  </a:lnTo>
                  <a:lnTo>
                    <a:pt x="647" y="80"/>
                  </a:lnTo>
                  <a:lnTo>
                    <a:pt x="661" y="77"/>
                  </a:lnTo>
                  <a:lnTo>
                    <a:pt x="675" y="72"/>
                  </a:lnTo>
                  <a:lnTo>
                    <a:pt x="687" y="68"/>
                  </a:lnTo>
                  <a:lnTo>
                    <a:pt x="696" y="63"/>
                  </a:lnTo>
                  <a:lnTo>
                    <a:pt x="702" y="59"/>
                  </a:lnTo>
                  <a:lnTo>
                    <a:pt x="702" y="54"/>
                  </a:lnTo>
                  <a:lnTo>
                    <a:pt x="695" y="49"/>
                  </a:lnTo>
                  <a:lnTo>
                    <a:pt x="709" y="44"/>
                  </a:lnTo>
                  <a:lnTo>
                    <a:pt x="725" y="38"/>
                  </a:lnTo>
                  <a:lnTo>
                    <a:pt x="741" y="33"/>
                  </a:lnTo>
                  <a:lnTo>
                    <a:pt x="759" y="29"/>
                  </a:lnTo>
                  <a:lnTo>
                    <a:pt x="774" y="24"/>
                  </a:lnTo>
                  <a:lnTo>
                    <a:pt x="788" y="17"/>
                  </a:lnTo>
                  <a:lnTo>
                    <a:pt x="798" y="10"/>
                  </a:lnTo>
                  <a:lnTo>
                    <a:pt x="80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6" name="Freeform 10"/>
            <p:cNvSpPr>
              <a:spLocks/>
            </p:cNvSpPr>
            <p:nvPr userDrawn="1"/>
          </p:nvSpPr>
          <p:spPr bwMode="auto">
            <a:xfrm>
              <a:off x="11282363" y="5027613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5 h 8"/>
                <a:gd name="T14" fmla="*/ 3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5"/>
                  </a:lnTo>
                  <a:lnTo>
                    <a:pt x="3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7" name="Freeform 11"/>
            <p:cNvSpPr>
              <a:spLocks/>
            </p:cNvSpPr>
            <p:nvPr userDrawn="1"/>
          </p:nvSpPr>
          <p:spPr bwMode="auto">
            <a:xfrm>
              <a:off x="11202988" y="5084763"/>
              <a:ext cx="3175" cy="4763"/>
            </a:xfrm>
            <a:custGeom>
              <a:avLst/>
              <a:gdLst>
                <a:gd name="T0" fmla="*/ 0 w 8"/>
                <a:gd name="T1" fmla="*/ 0 h 9"/>
                <a:gd name="T2" fmla="*/ 8 w 8"/>
                <a:gd name="T3" fmla="*/ 0 h 9"/>
                <a:gd name="T4" fmla="*/ 7 w 8"/>
                <a:gd name="T5" fmla="*/ 2 h 9"/>
                <a:gd name="T6" fmla="*/ 6 w 8"/>
                <a:gd name="T7" fmla="*/ 4 h 9"/>
                <a:gd name="T8" fmla="*/ 6 w 8"/>
                <a:gd name="T9" fmla="*/ 4 h 9"/>
                <a:gd name="T10" fmla="*/ 5 w 8"/>
                <a:gd name="T11" fmla="*/ 6 h 9"/>
                <a:gd name="T12" fmla="*/ 5 w 8"/>
                <a:gd name="T13" fmla="*/ 6 h 9"/>
                <a:gd name="T14" fmla="*/ 5 w 8"/>
                <a:gd name="T15" fmla="*/ 6 h 9"/>
                <a:gd name="T16" fmla="*/ 3 w 8"/>
                <a:gd name="T17" fmla="*/ 7 h 9"/>
                <a:gd name="T18" fmla="*/ 0 w 8"/>
                <a:gd name="T19" fmla="*/ 9 h 9"/>
                <a:gd name="T20" fmla="*/ 0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0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8" name="Freeform 12"/>
            <p:cNvSpPr>
              <a:spLocks/>
            </p:cNvSpPr>
            <p:nvPr userDrawn="1"/>
          </p:nvSpPr>
          <p:spPr bwMode="auto">
            <a:xfrm>
              <a:off x="11215688" y="5091113"/>
              <a:ext cx="1588" cy="3175"/>
            </a:xfrm>
            <a:custGeom>
              <a:avLst/>
              <a:gdLst>
                <a:gd name="T0" fmla="*/ 4 w 6"/>
                <a:gd name="T1" fmla="*/ 0 h 8"/>
                <a:gd name="T2" fmla="*/ 5 w 6"/>
                <a:gd name="T3" fmla="*/ 2 h 8"/>
                <a:gd name="T4" fmla="*/ 6 w 6"/>
                <a:gd name="T5" fmla="*/ 4 h 8"/>
                <a:gd name="T6" fmla="*/ 6 w 6"/>
                <a:gd name="T7" fmla="*/ 5 h 8"/>
                <a:gd name="T8" fmla="*/ 6 w 6"/>
                <a:gd name="T9" fmla="*/ 5 h 8"/>
                <a:gd name="T10" fmla="*/ 5 w 6"/>
                <a:gd name="T11" fmla="*/ 5 h 8"/>
                <a:gd name="T12" fmla="*/ 4 w 6"/>
                <a:gd name="T13" fmla="*/ 5 h 8"/>
                <a:gd name="T14" fmla="*/ 2 w 6"/>
                <a:gd name="T15" fmla="*/ 6 h 8"/>
                <a:gd name="T16" fmla="*/ 0 w 6"/>
                <a:gd name="T17" fmla="*/ 8 h 8"/>
                <a:gd name="T18" fmla="*/ 4 w 6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5" y="2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9" name="Freeform 13"/>
            <p:cNvSpPr>
              <a:spLocks noEditPoints="1"/>
            </p:cNvSpPr>
            <p:nvPr userDrawn="1"/>
          </p:nvSpPr>
          <p:spPr bwMode="auto">
            <a:xfrm>
              <a:off x="11079163" y="5097463"/>
              <a:ext cx="582613" cy="715963"/>
            </a:xfrm>
            <a:custGeom>
              <a:avLst/>
              <a:gdLst>
                <a:gd name="T0" fmla="*/ 248 w 1469"/>
                <a:gd name="T1" fmla="*/ 1424 h 1803"/>
                <a:gd name="T2" fmla="*/ 394 w 1469"/>
                <a:gd name="T3" fmla="*/ 1418 h 1803"/>
                <a:gd name="T4" fmla="*/ 87 w 1469"/>
                <a:gd name="T5" fmla="*/ 1343 h 1803"/>
                <a:gd name="T6" fmla="*/ 299 w 1469"/>
                <a:gd name="T7" fmla="*/ 1350 h 1803"/>
                <a:gd name="T8" fmla="*/ 195 w 1469"/>
                <a:gd name="T9" fmla="*/ 1281 h 1803"/>
                <a:gd name="T10" fmla="*/ 395 w 1469"/>
                <a:gd name="T11" fmla="*/ 1260 h 1803"/>
                <a:gd name="T12" fmla="*/ 578 w 1469"/>
                <a:gd name="T13" fmla="*/ 1244 h 1803"/>
                <a:gd name="T14" fmla="*/ 351 w 1469"/>
                <a:gd name="T15" fmla="*/ 1465 h 1803"/>
                <a:gd name="T16" fmla="*/ 578 w 1469"/>
                <a:gd name="T17" fmla="*/ 1244 h 1803"/>
                <a:gd name="T18" fmla="*/ 437 w 1469"/>
                <a:gd name="T19" fmla="*/ 1227 h 1803"/>
                <a:gd name="T20" fmla="*/ 190 w 1469"/>
                <a:gd name="T21" fmla="*/ 1202 h 1803"/>
                <a:gd name="T22" fmla="*/ 553 w 1469"/>
                <a:gd name="T23" fmla="*/ 1186 h 1803"/>
                <a:gd name="T24" fmla="*/ 416 w 1469"/>
                <a:gd name="T25" fmla="*/ 1146 h 1803"/>
                <a:gd name="T26" fmla="*/ 763 w 1469"/>
                <a:gd name="T27" fmla="*/ 1134 h 1803"/>
                <a:gd name="T28" fmla="*/ 449 w 1469"/>
                <a:gd name="T29" fmla="*/ 1111 h 1803"/>
                <a:gd name="T30" fmla="*/ 542 w 1469"/>
                <a:gd name="T31" fmla="*/ 1136 h 1803"/>
                <a:gd name="T32" fmla="*/ 261 w 1469"/>
                <a:gd name="T33" fmla="*/ 1487 h 1803"/>
                <a:gd name="T34" fmla="*/ 413 w 1469"/>
                <a:gd name="T35" fmla="*/ 1322 h 1803"/>
                <a:gd name="T36" fmla="*/ 616 w 1469"/>
                <a:gd name="T37" fmla="*/ 1082 h 1803"/>
                <a:gd name="T38" fmla="*/ 309 w 1469"/>
                <a:gd name="T39" fmla="*/ 1056 h 1803"/>
                <a:gd name="T40" fmla="*/ 361 w 1469"/>
                <a:gd name="T41" fmla="*/ 996 h 1803"/>
                <a:gd name="T42" fmla="*/ 375 w 1469"/>
                <a:gd name="T43" fmla="*/ 985 h 1803"/>
                <a:gd name="T44" fmla="*/ 451 w 1469"/>
                <a:gd name="T45" fmla="*/ 907 h 1803"/>
                <a:gd name="T46" fmla="*/ 483 w 1469"/>
                <a:gd name="T47" fmla="*/ 877 h 1803"/>
                <a:gd name="T48" fmla="*/ 694 w 1469"/>
                <a:gd name="T49" fmla="*/ 864 h 1803"/>
                <a:gd name="T50" fmla="*/ 736 w 1469"/>
                <a:gd name="T51" fmla="*/ 847 h 1803"/>
                <a:gd name="T52" fmla="*/ 745 w 1469"/>
                <a:gd name="T53" fmla="*/ 814 h 1803"/>
                <a:gd name="T54" fmla="*/ 923 w 1469"/>
                <a:gd name="T55" fmla="*/ 744 h 1803"/>
                <a:gd name="T56" fmla="*/ 855 w 1469"/>
                <a:gd name="T57" fmla="*/ 634 h 1803"/>
                <a:gd name="T58" fmla="*/ 828 w 1469"/>
                <a:gd name="T59" fmla="*/ 674 h 1803"/>
                <a:gd name="T60" fmla="*/ 734 w 1469"/>
                <a:gd name="T61" fmla="*/ 720 h 1803"/>
                <a:gd name="T62" fmla="*/ 608 w 1469"/>
                <a:gd name="T63" fmla="*/ 840 h 1803"/>
                <a:gd name="T64" fmla="*/ 318 w 1469"/>
                <a:gd name="T65" fmla="*/ 1120 h 1803"/>
                <a:gd name="T66" fmla="*/ 397 w 1469"/>
                <a:gd name="T67" fmla="*/ 1079 h 1803"/>
                <a:gd name="T68" fmla="*/ 590 w 1469"/>
                <a:gd name="T69" fmla="*/ 896 h 1803"/>
                <a:gd name="T70" fmla="*/ 642 w 1469"/>
                <a:gd name="T71" fmla="*/ 851 h 1803"/>
                <a:gd name="T72" fmla="*/ 737 w 1469"/>
                <a:gd name="T73" fmla="*/ 764 h 1803"/>
                <a:gd name="T74" fmla="*/ 808 w 1469"/>
                <a:gd name="T75" fmla="*/ 701 h 1803"/>
                <a:gd name="T76" fmla="*/ 1066 w 1469"/>
                <a:gd name="T77" fmla="*/ 623 h 1803"/>
                <a:gd name="T78" fmla="*/ 914 w 1469"/>
                <a:gd name="T79" fmla="*/ 609 h 1803"/>
                <a:gd name="T80" fmla="*/ 827 w 1469"/>
                <a:gd name="T81" fmla="*/ 124 h 1803"/>
                <a:gd name="T82" fmla="*/ 1452 w 1469"/>
                <a:gd name="T83" fmla="*/ 203 h 1803"/>
                <a:gd name="T84" fmla="*/ 1228 w 1469"/>
                <a:gd name="T85" fmla="*/ 685 h 1803"/>
                <a:gd name="T86" fmla="*/ 1065 w 1469"/>
                <a:gd name="T87" fmla="*/ 888 h 1803"/>
                <a:gd name="T88" fmla="*/ 765 w 1469"/>
                <a:gd name="T89" fmla="*/ 1181 h 1803"/>
                <a:gd name="T90" fmla="*/ 709 w 1469"/>
                <a:gd name="T91" fmla="*/ 1187 h 1803"/>
                <a:gd name="T92" fmla="*/ 678 w 1469"/>
                <a:gd name="T93" fmla="*/ 1210 h 1803"/>
                <a:gd name="T94" fmla="*/ 565 w 1469"/>
                <a:gd name="T95" fmla="*/ 1326 h 1803"/>
                <a:gd name="T96" fmla="*/ 878 w 1469"/>
                <a:gd name="T97" fmla="*/ 1351 h 1803"/>
                <a:gd name="T98" fmla="*/ 174 w 1469"/>
                <a:gd name="T99" fmla="*/ 1802 h 1803"/>
                <a:gd name="T100" fmla="*/ 61 w 1469"/>
                <a:gd name="T101" fmla="*/ 1714 h 1803"/>
                <a:gd name="T102" fmla="*/ 18 w 1469"/>
                <a:gd name="T103" fmla="*/ 1551 h 1803"/>
                <a:gd name="T104" fmla="*/ 11 w 1469"/>
                <a:gd name="T105" fmla="*/ 1466 h 1803"/>
                <a:gd name="T106" fmla="*/ 74 w 1469"/>
                <a:gd name="T107" fmla="*/ 1380 h 1803"/>
                <a:gd name="T108" fmla="*/ 158 w 1469"/>
                <a:gd name="T109" fmla="*/ 1215 h 1803"/>
                <a:gd name="T110" fmla="*/ 253 w 1469"/>
                <a:gd name="T111" fmla="*/ 1066 h 1803"/>
                <a:gd name="T112" fmla="*/ 424 w 1469"/>
                <a:gd name="T113" fmla="*/ 914 h 1803"/>
                <a:gd name="T114" fmla="*/ 687 w 1469"/>
                <a:gd name="T115" fmla="*/ 648 h 1803"/>
                <a:gd name="T116" fmla="*/ 965 w 1469"/>
                <a:gd name="T117" fmla="*/ 417 h 1803"/>
                <a:gd name="T118" fmla="*/ 1201 w 1469"/>
                <a:gd name="T119" fmla="*/ 218 h 1803"/>
                <a:gd name="T120" fmla="*/ 791 w 1469"/>
                <a:gd name="T121" fmla="*/ 187 h 1803"/>
                <a:gd name="T122" fmla="*/ 749 w 1469"/>
                <a:gd name="T123" fmla="*/ 83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69" h="1803">
                  <a:moveTo>
                    <a:pt x="195" y="1748"/>
                  </a:moveTo>
                  <a:lnTo>
                    <a:pt x="187" y="1759"/>
                  </a:lnTo>
                  <a:lnTo>
                    <a:pt x="190" y="1769"/>
                  </a:lnTo>
                  <a:lnTo>
                    <a:pt x="203" y="1756"/>
                  </a:lnTo>
                  <a:lnTo>
                    <a:pt x="195" y="1748"/>
                  </a:lnTo>
                  <a:close/>
                  <a:moveTo>
                    <a:pt x="50" y="1562"/>
                  </a:moveTo>
                  <a:lnTo>
                    <a:pt x="45" y="1591"/>
                  </a:lnTo>
                  <a:lnTo>
                    <a:pt x="58" y="1591"/>
                  </a:lnTo>
                  <a:lnTo>
                    <a:pt x="50" y="1562"/>
                  </a:lnTo>
                  <a:close/>
                  <a:moveTo>
                    <a:pt x="237" y="1434"/>
                  </a:moveTo>
                  <a:lnTo>
                    <a:pt x="229" y="1463"/>
                  </a:lnTo>
                  <a:lnTo>
                    <a:pt x="240" y="1455"/>
                  </a:lnTo>
                  <a:lnTo>
                    <a:pt x="240" y="1447"/>
                  </a:lnTo>
                  <a:lnTo>
                    <a:pt x="242" y="1443"/>
                  </a:lnTo>
                  <a:lnTo>
                    <a:pt x="242" y="1441"/>
                  </a:lnTo>
                  <a:lnTo>
                    <a:pt x="240" y="1439"/>
                  </a:lnTo>
                  <a:lnTo>
                    <a:pt x="237" y="1434"/>
                  </a:lnTo>
                  <a:close/>
                  <a:moveTo>
                    <a:pt x="250" y="1409"/>
                  </a:moveTo>
                  <a:lnTo>
                    <a:pt x="245" y="1425"/>
                  </a:lnTo>
                  <a:lnTo>
                    <a:pt x="248" y="1424"/>
                  </a:lnTo>
                  <a:lnTo>
                    <a:pt x="251" y="1422"/>
                  </a:lnTo>
                  <a:lnTo>
                    <a:pt x="252" y="1421"/>
                  </a:lnTo>
                  <a:lnTo>
                    <a:pt x="253" y="1420"/>
                  </a:lnTo>
                  <a:lnTo>
                    <a:pt x="254" y="1420"/>
                  </a:lnTo>
                  <a:lnTo>
                    <a:pt x="254" y="1419"/>
                  </a:lnTo>
                  <a:lnTo>
                    <a:pt x="254" y="1418"/>
                  </a:lnTo>
                  <a:lnTo>
                    <a:pt x="255" y="1416"/>
                  </a:lnTo>
                  <a:lnTo>
                    <a:pt x="255" y="1413"/>
                  </a:lnTo>
                  <a:lnTo>
                    <a:pt x="258" y="1409"/>
                  </a:lnTo>
                  <a:lnTo>
                    <a:pt x="250" y="1409"/>
                  </a:lnTo>
                  <a:close/>
                  <a:moveTo>
                    <a:pt x="399" y="1401"/>
                  </a:moveTo>
                  <a:lnTo>
                    <a:pt x="389" y="1410"/>
                  </a:lnTo>
                  <a:lnTo>
                    <a:pt x="380" y="1419"/>
                  </a:lnTo>
                  <a:lnTo>
                    <a:pt x="372" y="1429"/>
                  </a:lnTo>
                  <a:lnTo>
                    <a:pt x="366" y="1442"/>
                  </a:lnTo>
                  <a:lnTo>
                    <a:pt x="369" y="1442"/>
                  </a:lnTo>
                  <a:lnTo>
                    <a:pt x="374" y="1437"/>
                  </a:lnTo>
                  <a:lnTo>
                    <a:pt x="380" y="1432"/>
                  </a:lnTo>
                  <a:lnTo>
                    <a:pt x="387" y="1425"/>
                  </a:lnTo>
                  <a:lnTo>
                    <a:pt x="394" y="1418"/>
                  </a:lnTo>
                  <a:lnTo>
                    <a:pt x="399" y="1411"/>
                  </a:lnTo>
                  <a:lnTo>
                    <a:pt x="401" y="1405"/>
                  </a:lnTo>
                  <a:lnTo>
                    <a:pt x="399" y="1401"/>
                  </a:lnTo>
                  <a:close/>
                  <a:moveTo>
                    <a:pt x="303" y="1388"/>
                  </a:moveTo>
                  <a:lnTo>
                    <a:pt x="295" y="1405"/>
                  </a:lnTo>
                  <a:lnTo>
                    <a:pt x="299" y="1402"/>
                  </a:lnTo>
                  <a:lnTo>
                    <a:pt x="301" y="1401"/>
                  </a:lnTo>
                  <a:lnTo>
                    <a:pt x="303" y="1399"/>
                  </a:lnTo>
                  <a:lnTo>
                    <a:pt x="304" y="1398"/>
                  </a:lnTo>
                  <a:lnTo>
                    <a:pt x="305" y="1398"/>
                  </a:lnTo>
                  <a:lnTo>
                    <a:pt x="305" y="1397"/>
                  </a:lnTo>
                  <a:lnTo>
                    <a:pt x="304" y="1395"/>
                  </a:lnTo>
                  <a:lnTo>
                    <a:pt x="304" y="1392"/>
                  </a:lnTo>
                  <a:lnTo>
                    <a:pt x="303" y="1388"/>
                  </a:lnTo>
                  <a:close/>
                  <a:moveTo>
                    <a:pt x="416" y="1322"/>
                  </a:moveTo>
                  <a:lnTo>
                    <a:pt x="411" y="1338"/>
                  </a:lnTo>
                  <a:lnTo>
                    <a:pt x="428" y="1327"/>
                  </a:lnTo>
                  <a:lnTo>
                    <a:pt x="416" y="1322"/>
                  </a:lnTo>
                  <a:close/>
                  <a:moveTo>
                    <a:pt x="95" y="1314"/>
                  </a:moveTo>
                  <a:lnTo>
                    <a:pt x="87" y="1343"/>
                  </a:lnTo>
                  <a:lnTo>
                    <a:pt x="90" y="1343"/>
                  </a:lnTo>
                  <a:lnTo>
                    <a:pt x="94" y="1339"/>
                  </a:lnTo>
                  <a:lnTo>
                    <a:pt x="97" y="1337"/>
                  </a:lnTo>
                  <a:lnTo>
                    <a:pt x="101" y="1335"/>
                  </a:lnTo>
                  <a:lnTo>
                    <a:pt x="103" y="1332"/>
                  </a:lnTo>
                  <a:lnTo>
                    <a:pt x="108" y="1330"/>
                  </a:lnTo>
                  <a:lnTo>
                    <a:pt x="95" y="1330"/>
                  </a:lnTo>
                  <a:lnTo>
                    <a:pt x="96" y="1327"/>
                  </a:lnTo>
                  <a:lnTo>
                    <a:pt x="97" y="1323"/>
                  </a:lnTo>
                  <a:lnTo>
                    <a:pt x="98" y="1321"/>
                  </a:lnTo>
                  <a:lnTo>
                    <a:pt x="100" y="1320"/>
                  </a:lnTo>
                  <a:lnTo>
                    <a:pt x="101" y="1319"/>
                  </a:lnTo>
                  <a:lnTo>
                    <a:pt x="101" y="1319"/>
                  </a:lnTo>
                  <a:lnTo>
                    <a:pt x="101" y="1317"/>
                  </a:lnTo>
                  <a:lnTo>
                    <a:pt x="100" y="1316"/>
                  </a:lnTo>
                  <a:lnTo>
                    <a:pt x="98" y="1315"/>
                  </a:lnTo>
                  <a:lnTo>
                    <a:pt x="95" y="1314"/>
                  </a:lnTo>
                  <a:close/>
                  <a:moveTo>
                    <a:pt x="329" y="1306"/>
                  </a:moveTo>
                  <a:lnTo>
                    <a:pt x="282" y="1359"/>
                  </a:lnTo>
                  <a:lnTo>
                    <a:pt x="299" y="1350"/>
                  </a:lnTo>
                  <a:lnTo>
                    <a:pt x="312" y="1338"/>
                  </a:lnTo>
                  <a:lnTo>
                    <a:pt x="325" y="1323"/>
                  </a:lnTo>
                  <a:lnTo>
                    <a:pt x="337" y="1306"/>
                  </a:lnTo>
                  <a:lnTo>
                    <a:pt x="329" y="1306"/>
                  </a:lnTo>
                  <a:close/>
                  <a:moveTo>
                    <a:pt x="100" y="1298"/>
                  </a:moveTo>
                  <a:lnTo>
                    <a:pt x="100" y="1309"/>
                  </a:lnTo>
                  <a:lnTo>
                    <a:pt x="111" y="1309"/>
                  </a:lnTo>
                  <a:lnTo>
                    <a:pt x="111" y="1306"/>
                  </a:lnTo>
                  <a:lnTo>
                    <a:pt x="100" y="1298"/>
                  </a:lnTo>
                  <a:close/>
                  <a:moveTo>
                    <a:pt x="195" y="1281"/>
                  </a:moveTo>
                  <a:lnTo>
                    <a:pt x="187" y="1298"/>
                  </a:lnTo>
                  <a:lnTo>
                    <a:pt x="190" y="1294"/>
                  </a:lnTo>
                  <a:lnTo>
                    <a:pt x="193" y="1293"/>
                  </a:lnTo>
                  <a:lnTo>
                    <a:pt x="195" y="1292"/>
                  </a:lnTo>
                  <a:lnTo>
                    <a:pt x="196" y="1291"/>
                  </a:lnTo>
                  <a:lnTo>
                    <a:pt x="197" y="1291"/>
                  </a:lnTo>
                  <a:lnTo>
                    <a:pt x="197" y="1289"/>
                  </a:lnTo>
                  <a:lnTo>
                    <a:pt x="196" y="1287"/>
                  </a:lnTo>
                  <a:lnTo>
                    <a:pt x="196" y="1285"/>
                  </a:lnTo>
                  <a:lnTo>
                    <a:pt x="195" y="1281"/>
                  </a:lnTo>
                  <a:close/>
                  <a:moveTo>
                    <a:pt x="458" y="1277"/>
                  </a:moveTo>
                  <a:lnTo>
                    <a:pt x="440" y="1289"/>
                  </a:lnTo>
                  <a:lnTo>
                    <a:pt x="449" y="1298"/>
                  </a:lnTo>
                  <a:lnTo>
                    <a:pt x="454" y="1292"/>
                  </a:lnTo>
                  <a:lnTo>
                    <a:pt x="458" y="1289"/>
                  </a:lnTo>
                  <a:lnTo>
                    <a:pt x="459" y="1284"/>
                  </a:lnTo>
                  <a:lnTo>
                    <a:pt x="458" y="1277"/>
                  </a:lnTo>
                  <a:close/>
                  <a:moveTo>
                    <a:pt x="382" y="1260"/>
                  </a:moveTo>
                  <a:lnTo>
                    <a:pt x="375" y="1266"/>
                  </a:lnTo>
                  <a:lnTo>
                    <a:pt x="367" y="1269"/>
                  </a:lnTo>
                  <a:lnTo>
                    <a:pt x="360" y="1272"/>
                  </a:lnTo>
                  <a:lnTo>
                    <a:pt x="352" y="1277"/>
                  </a:lnTo>
                  <a:lnTo>
                    <a:pt x="346" y="1285"/>
                  </a:lnTo>
                  <a:lnTo>
                    <a:pt x="340" y="1298"/>
                  </a:lnTo>
                  <a:lnTo>
                    <a:pt x="352" y="1294"/>
                  </a:lnTo>
                  <a:lnTo>
                    <a:pt x="364" y="1291"/>
                  </a:lnTo>
                  <a:lnTo>
                    <a:pt x="373" y="1287"/>
                  </a:lnTo>
                  <a:lnTo>
                    <a:pt x="382" y="1282"/>
                  </a:lnTo>
                  <a:lnTo>
                    <a:pt x="389" y="1274"/>
                  </a:lnTo>
                  <a:lnTo>
                    <a:pt x="395" y="1260"/>
                  </a:lnTo>
                  <a:lnTo>
                    <a:pt x="382" y="1260"/>
                  </a:lnTo>
                  <a:close/>
                  <a:moveTo>
                    <a:pt x="540" y="1252"/>
                  </a:moveTo>
                  <a:lnTo>
                    <a:pt x="524" y="1272"/>
                  </a:lnTo>
                  <a:lnTo>
                    <a:pt x="531" y="1268"/>
                  </a:lnTo>
                  <a:lnTo>
                    <a:pt x="538" y="1263"/>
                  </a:lnTo>
                  <a:lnTo>
                    <a:pt x="542" y="1257"/>
                  </a:lnTo>
                  <a:lnTo>
                    <a:pt x="540" y="1252"/>
                  </a:lnTo>
                  <a:close/>
                  <a:moveTo>
                    <a:pt x="411" y="1248"/>
                  </a:moveTo>
                  <a:lnTo>
                    <a:pt x="399" y="1260"/>
                  </a:lnTo>
                  <a:lnTo>
                    <a:pt x="403" y="1259"/>
                  </a:lnTo>
                  <a:lnTo>
                    <a:pt x="406" y="1257"/>
                  </a:lnTo>
                  <a:lnTo>
                    <a:pt x="408" y="1256"/>
                  </a:lnTo>
                  <a:lnTo>
                    <a:pt x="409" y="1256"/>
                  </a:lnTo>
                  <a:lnTo>
                    <a:pt x="409" y="1256"/>
                  </a:lnTo>
                  <a:lnTo>
                    <a:pt x="410" y="1256"/>
                  </a:lnTo>
                  <a:lnTo>
                    <a:pt x="410" y="1255"/>
                  </a:lnTo>
                  <a:lnTo>
                    <a:pt x="410" y="1254"/>
                  </a:lnTo>
                  <a:lnTo>
                    <a:pt x="411" y="1252"/>
                  </a:lnTo>
                  <a:lnTo>
                    <a:pt x="411" y="1248"/>
                  </a:lnTo>
                  <a:close/>
                  <a:moveTo>
                    <a:pt x="578" y="1244"/>
                  </a:moveTo>
                  <a:lnTo>
                    <a:pt x="560" y="1259"/>
                  </a:lnTo>
                  <a:lnTo>
                    <a:pt x="543" y="1268"/>
                  </a:lnTo>
                  <a:lnTo>
                    <a:pt x="527" y="1276"/>
                  </a:lnTo>
                  <a:lnTo>
                    <a:pt x="510" y="1284"/>
                  </a:lnTo>
                  <a:lnTo>
                    <a:pt x="494" y="1294"/>
                  </a:lnTo>
                  <a:lnTo>
                    <a:pt x="478" y="1309"/>
                  </a:lnTo>
                  <a:lnTo>
                    <a:pt x="459" y="1335"/>
                  </a:lnTo>
                  <a:lnTo>
                    <a:pt x="442" y="1361"/>
                  </a:lnTo>
                  <a:lnTo>
                    <a:pt x="425" y="1388"/>
                  </a:lnTo>
                  <a:lnTo>
                    <a:pt x="407" y="1414"/>
                  </a:lnTo>
                  <a:lnTo>
                    <a:pt x="387" y="1437"/>
                  </a:lnTo>
                  <a:lnTo>
                    <a:pt x="378" y="1444"/>
                  </a:lnTo>
                  <a:lnTo>
                    <a:pt x="371" y="1447"/>
                  </a:lnTo>
                  <a:lnTo>
                    <a:pt x="364" y="1448"/>
                  </a:lnTo>
                  <a:lnTo>
                    <a:pt x="358" y="1448"/>
                  </a:lnTo>
                  <a:lnTo>
                    <a:pt x="351" y="1449"/>
                  </a:lnTo>
                  <a:lnTo>
                    <a:pt x="344" y="1454"/>
                  </a:lnTo>
                  <a:lnTo>
                    <a:pt x="337" y="1463"/>
                  </a:lnTo>
                  <a:lnTo>
                    <a:pt x="340" y="1466"/>
                  </a:lnTo>
                  <a:lnTo>
                    <a:pt x="351" y="1465"/>
                  </a:lnTo>
                  <a:lnTo>
                    <a:pt x="360" y="1465"/>
                  </a:lnTo>
                  <a:lnTo>
                    <a:pt x="371" y="1465"/>
                  </a:lnTo>
                  <a:lnTo>
                    <a:pt x="381" y="1464"/>
                  </a:lnTo>
                  <a:lnTo>
                    <a:pt x="390" y="1458"/>
                  </a:lnTo>
                  <a:lnTo>
                    <a:pt x="396" y="1452"/>
                  </a:lnTo>
                  <a:lnTo>
                    <a:pt x="406" y="1444"/>
                  </a:lnTo>
                  <a:lnTo>
                    <a:pt x="416" y="1433"/>
                  </a:lnTo>
                  <a:lnTo>
                    <a:pt x="429" y="1418"/>
                  </a:lnTo>
                  <a:lnTo>
                    <a:pt x="444" y="1402"/>
                  </a:lnTo>
                  <a:lnTo>
                    <a:pt x="459" y="1384"/>
                  </a:lnTo>
                  <a:lnTo>
                    <a:pt x="476" y="1366"/>
                  </a:lnTo>
                  <a:lnTo>
                    <a:pt x="493" y="1346"/>
                  </a:lnTo>
                  <a:lnTo>
                    <a:pt x="509" y="1328"/>
                  </a:lnTo>
                  <a:lnTo>
                    <a:pt x="524" y="1309"/>
                  </a:lnTo>
                  <a:lnTo>
                    <a:pt x="539" y="1292"/>
                  </a:lnTo>
                  <a:lnTo>
                    <a:pt x="552" y="1277"/>
                  </a:lnTo>
                  <a:lnTo>
                    <a:pt x="563" y="1264"/>
                  </a:lnTo>
                  <a:lnTo>
                    <a:pt x="571" y="1254"/>
                  </a:lnTo>
                  <a:lnTo>
                    <a:pt x="577" y="1247"/>
                  </a:lnTo>
                  <a:lnTo>
                    <a:pt x="578" y="1244"/>
                  </a:lnTo>
                  <a:close/>
                  <a:moveTo>
                    <a:pt x="495" y="1239"/>
                  </a:moveTo>
                  <a:lnTo>
                    <a:pt x="490" y="1252"/>
                  </a:lnTo>
                  <a:lnTo>
                    <a:pt x="493" y="1249"/>
                  </a:lnTo>
                  <a:lnTo>
                    <a:pt x="494" y="1247"/>
                  </a:lnTo>
                  <a:lnTo>
                    <a:pt x="495" y="1247"/>
                  </a:lnTo>
                  <a:lnTo>
                    <a:pt x="496" y="1246"/>
                  </a:lnTo>
                  <a:lnTo>
                    <a:pt x="496" y="1246"/>
                  </a:lnTo>
                  <a:lnTo>
                    <a:pt x="496" y="1245"/>
                  </a:lnTo>
                  <a:lnTo>
                    <a:pt x="496" y="1242"/>
                  </a:lnTo>
                  <a:lnTo>
                    <a:pt x="495" y="1239"/>
                  </a:lnTo>
                  <a:close/>
                  <a:moveTo>
                    <a:pt x="240" y="1236"/>
                  </a:moveTo>
                  <a:lnTo>
                    <a:pt x="237" y="1244"/>
                  </a:lnTo>
                  <a:lnTo>
                    <a:pt x="245" y="1236"/>
                  </a:lnTo>
                  <a:lnTo>
                    <a:pt x="240" y="1236"/>
                  </a:lnTo>
                  <a:close/>
                  <a:moveTo>
                    <a:pt x="557" y="1231"/>
                  </a:moveTo>
                  <a:lnTo>
                    <a:pt x="553" y="1244"/>
                  </a:lnTo>
                  <a:lnTo>
                    <a:pt x="561" y="1231"/>
                  </a:lnTo>
                  <a:lnTo>
                    <a:pt x="557" y="1231"/>
                  </a:lnTo>
                  <a:close/>
                  <a:moveTo>
                    <a:pt x="428" y="1219"/>
                  </a:moveTo>
                  <a:lnTo>
                    <a:pt x="437" y="1227"/>
                  </a:lnTo>
                  <a:lnTo>
                    <a:pt x="435" y="1225"/>
                  </a:lnTo>
                  <a:lnTo>
                    <a:pt x="433" y="1223"/>
                  </a:lnTo>
                  <a:lnTo>
                    <a:pt x="433" y="1223"/>
                  </a:lnTo>
                  <a:lnTo>
                    <a:pt x="433" y="1222"/>
                  </a:lnTo>
                  <a:lnTo>
                    <a:pt x="432" y="1222"/>
                  </a:lnTo>
                  <a:lnTo>
                    <a:pt x="432" y="1222"/>
                  </a:lnTo>
                  <a:lnTo>
                    <a:pt x="431" y="1221"/>
                  </a:lnTo>
                  <a:lnTo>
                    <a:pt x="428" y="1219"/>
                  </a:lnTo>
                  <a:close/>
                  <a:moveTo>
                    <a:pt x="332" y="1199"/>
                  </a:moveTo>
                  <a:lnTo>
                    <a:pt x="332" y="1207"/>
                  </a:lnTo>
                  <a:lnTo>
                    <a:pt x="333" y="1204"/>
                  </a:lnTo>
                  <a:lnTo>
                    <a:pt x="335" y="1203"/>
                  </a:lnTo>
                  <a:lnTo>
                    <a:pt x="336" y="1202"/>
                  </a:lnTo>
                  <a:lnTo>
                    <a:pt x="336" y="1202"/>
                  </a:lnTo>
                  <a:lnTo>
                    <a:pt x="335" y="1202"/>
                  </a:lnTo>
                  <a:lnTo>
                    <a:pt x="333" y="1201"/>
                  </a:lnTo>
                  <a:lnTo>
                    <a:pt x="332" y="1199"/>
                  </a:lnTo>
                  <a:close/>
                  <a:moveTo>
                    <a:pt x="187" y="1194"/>
                  </a:moveTo>
                  <a:lnTo>
                    <a:pt x="182" y="1202"/>
                  </a:lnTo>
                  <a:lnTo>
                    <a:pt x="190" y="1202"/>
                  </a:lnTo>
                  <a:lnTo>
                    <a:pt x="187" y="1194"/>
                  </a:lnTo>
                  <a:close/>
                  <a:moveTo>
                    <a:pt x="449" y="1189"/>
                  </a:moveTo>
                  <a:lnTo>
                    <a:pt x="428" y="1215"/>
                  </a:lnTo>
                  <a:lnTo>
                    <a:pt x="437" y="1209"/>
                  </a:lnTo>
                  <a:lnTo>
                    <a:pt x="443" y="1203"/>
                  </a:lnTo>
                  <a:lnTo>
                    <a:pt x="449" y="1194"/>
                  </a:lnTo>
                  <a:lnTo>
                    <a:pt x="451" y="1194"/>
                  </a:lnTo>
                  <a:lnTo>
                    <a:pt x="451" y="1193"/>
                  </a:lnTo>
                  <a:lnTo>
                    <a:pt x="451" y="1193"/>
                  </a:lnTo>
                  <a:lnTo>
                    <a:pt x="450" y="1192"/>
                  </a:lnTo>
                  <a:lnTo>
                    <a:pt x="449" y="1189"/>
                  </a:lnTo>
                  <a:close/>
                  <a:moveTo>
                    <a:pt x="553" y="1186"/>
                  </a:moveTo>
                  <a:lnTo>
                    <a:pt x="553" y="1194"/>
                  </a:lnTo>
                  <a:lnTo>
                    <a:pt x="554" y="1192"/>
                  </a:lnTo>
                  <a:lnTo>
                    <a:pt x="556" y="1191"/>
                  </a:lnTo>
                  <a:lnTo>
                    <a:pt x="556" y="1191"/>
                  </a:lnTo>
                  <a:lnTo>
                    <a:pt x="556" y="1189"/>
                  </a:lnTo>
                  <a:lnTo>
                    <a:pt x="556" y="1189"/>
                  </a:lnTo>
                  <a:lnTo>
                    <a:pt x="554" y="1188"/>
                  </a:lnTo>
                  <a:lnTo>
                    <a:pt x="553" y="1186"/>
                  </a:lnTo>
                  <a:close/>
                  <a:moveTo>
                    <a:pt x="720" y="1165"/>
                  </a:moveTo>
                  <a:lnTo>
                    <a:pt x="711" y="1178"/>
                  </a:lnTo>
                  <a:lnTo>
                    <a:pt x="715" y="1176"/>
                  </a:lnTo>
                  <a:lnTo>
                    <a:pt x="718" y="1174"/>
                  </a:lnTo>
                  <a:lnTo>
                    <a:pt x="721" y="1174"/>
                  </a:lnTo>
                  <a:lnTo>
                    <a:pt x="722" y="1173"/>
                  </a:lnTo>
                  <a:lnTo>
                    <a:pt x="723" y="1172"/>
                  </a:lnTo>
                  <a:lnTo>
                    <a:pt x="724" y="1171"/>
                  </a:lnTo>
                  <a:lnTo>
                    <a:pt x="725" y="1169"/>
                  </a:lnTo>
                  <a:lnTo>
                    <a:pt x="728" y="1165"/>
                  </a:lnTo>
                  <a:lnTo>
                    <a:pt x="720" y="1165"/>
                  </a:lnTo>
                  <a:close/>
                  <a:moveTo>
                    <a:pt x="416" y="1144"/>
                  </a:moveTo>
                  <a:lnTo>
                    <a:pt x="408" y="1148"/>
                  </a:lnTo>
                  <a:lnTo>
                    <a:pt x="408" y="1152"/>
                  </a:lnTo>
                  <a:lnTo>
                    <a:pt x="411" y="1151"/>
                  </a:lnTo>
                  <a:lnTo>
                    <a:pt x="414" y="1149"/>
                  </a:lnTo>
                  <a:lnTo>
                    <a:pt x="415" y="1148"/>
                  </a:lnTo>
                  <a:lnTo>
                    <a:pt x="415" y="1147"/>
                  </a:lnTo>
                  <a:lnTo>
                    <a:pt x="416" y="1146"/>
                  </a:lnTo>
                  <a:lnTo>
                    <a:pt x="416" y="1146"/>
                  </a:lnTo>
                  <a:lnTo>
                    <a:pt x="416" y="1144"/>
                  </a:lnTo>
                  <a:close/>
                  <a:moveTo>
                    <a:pt x="661" y="1132"/>
                  </a:moveTo>
                  <a:lnTo>
                    <a:pt x="566" y="1227"/>
                  </a:lnTo>
                  <a:lnTo>
                    <a:pt x="580" y="1221"/>
                  </a:lnTo>
                  <a:lnTo>
                    <a:pt x="595" y="1211"/>
                  </a:lnTo>
                  <a:lnTo>
                    <a:pt x="611" y="1200"/>
                  </a:lnTo>
                  <a:lnTo>
                    <a:pt x="627" y="1187"/>
                  </a:lnTo>
                  <a:lnTo>
                    <a:pt x="639" y="1173"/>
                  </a:lnTo>
                  <a:lnTo>
                    <a:pt x="651" y="1158"/>
                  </a:lnTo>
                  <a:lnTo>
                    <a:pt x="658" y="1144"/>
                  </a:lnTo>
                  <a:lnTo>
                    <a:pt x="661" y="1132"/>
                  </a:lnTo>
                  <a:close/>
                  <a:moveTo>
                    <a:pt x="761" y="1128"/>
                  </a:moveTo>
                  <a:lnTo>
                    <a:pt x="753" y="1132"/>
                  </a:lnTo>
                  <a:lnTo>
                    <a:pt x="757" y="1144"/>
                  </a:lnTo>
                  <a:lnTo>
                    <a:pt x="759" y="1141"/>
                  </a:lnTo>
                  <a:lnTo>
                    <a:pt x="761" y="1140"/>
                  </a:lnTo>
                  <a:lnTo>
                    <a:pt x="763" y="1139"/>
                  </a:lnTo>
                  <a:lnTo>
                    <a:pt x="763" y="1137"/>
                  </a:lnTo>
                  <a:lnTo>
                    <a:pt x="763" y="1135"/>
                  </a:lnTo>
                  <a:lnTo>
                    <a:pt x="763" y="1134"/>
                  </a:lnTo>
                  <a:lnTo>
                    <a:pt x="763" y="1132"/>
                  </a:lnTo>
                  <a:lnTo>
                    <a:pt x="761" y="1128"/>
                  </a:lnTo>
                  <a:close/>
                  <a:moveTo>
                    <a:pt x="229" y="1120"/>
                  </a:moveTo>
                  <a:lnTo>
                    <a:pt x="208" y="1140"/>
                  </a:lnTo>
                  <a:lnTo>
                    <a:pt x="219" y="1144"/>
                  </a:lnTo>
                  <a:lnTo>
                    <a:pt x="223" y="1140"/>
                  </a:lnTo>
                  <a:lnTo>
                    <a:pt x="224" y="1137"/>
                  </a:lnTo>
                  <a:lnTo>
                    <a:pt x="225" y="1135"/>
                  </a:lnTo>
                  <a:lnTo>
                    <a:pt x="226" y="1134"/>
                  </a:lnTo>
                  <a:lnTo>
                    <a:pt x="226" y="1134"/>
                  </a:lnTo>
                  <a:lnTo>
                    <a:pt x="228" y="1134"/>
                  </a:lnTo>
                  <a:lnTo>
                    <a:pt x="229" y="1134"/>
                  </a:lnTo>
                  <a:lnTo>
                    <a:pt x="231" y="1135"/>
                  </a:lnTo>
                  <a:lnTo>
                    <a:pt x="233" y="1135"/>
                  </a:lnTo>
                  <a:lnTo>
                    <a:pt x="237" y="1136"/>
                  </a:lnTo>
                  <a:lnTo>
                    <a:pt x="229" y="1120"/>
                  </a:lnTo>
                  <a:close/>
                  <a:moveTo>
                    <a:pt x="449" y="1111"/>
                  </a:moveTo>
                  <a:lnTo>
                    <a:pt x="445" y="1120"/>
                  </a:lnTo>
                  <a:lnTo>
                    <a:pt x="453" y="1120"/>
                  </a:lnTo>
                  <a:lnTo>
                    <a:pt x="449" y="1111"/>
                  </a:lnTo>
                  <a:close/>
                  <a:moveTo>
                    <a:pt x="240" y="1107"/>
                  </a:moveTo>
                  <a:lnTo>
                    <a:pt x="237" y="1120"/>
                  </a:lnTo>
                  <a:lnTo>
                    <a:pt x="238" y="1117"/>
                  </a:lnTo>
                  <a:lnTo>
                    <a:pt x="240" y="1116"/>
                  </a:lnTo>
                  <a:lnTo>
                    <a:pt x="242" y="1114"/>
                  </a:lnTo>
                  <a:lnTo>
                    <a:pt x="243" y="1114"/>
                  </a:lnTo>
                  <a:lnTo>
                    <a:pt x="243" y="1113"/>
                  </a:lnTo>
                  <a:lnTo>
                    <a:pt x="243" y="1112"/>
                  </a:lnTo>
                  <a:lnTo>
                    <a:pt x="242" y="1111"/>
                  </a:lnTo>
                  <a:lnTo>
                    <a:pt x="240" y="1107"/>
                  </a:lnTo>
                  <a:close/>
                  <a:moveTo>
                    <a:pt x="461" y="1091"/>
                  </a:moveTo>
                  <a:lnTo>
                    <a:pt x="458" y="1103"/>
                  </a:lnTo>
                  <a:lnTo>
                    <a:pt x="461" y="1107"/>
                  </a:lnTo>
                  <a:lnTo>
                    <a:pt x="478" y="1099"/>
                  </a:lnTo>
                  <a:lnTo>
                    <a:pt x="474" y="1091"/>
                  </a:lnTo>
                  <a:lnTo>
                    <a:pt x="461" y="1091"/>
                  </a:lnTo>
                  <a:close/>
                  <a:moveTo>
                    <a:pt x="616" y="1082"/>
                  </a:moveTo>
                  <a:lnTo>
                    <a:pt x="592" y="1103"/>
                  </a:lnTo>
                  <a:lnTo>
                    <a:pt x="567" y="1120"/>
                  </a:lnTo>
                  <a:lnTo>
                    <a:pt x="542" y="1136"/>
                  </a:lnTo>
                  <a:lnTo>
                    <a:pt x="520" y="1152"/>
                  </a:lnTo>
                  <a:lnTo>
                    <a:pt x="507" y="1165"/>
                  </a:lnTo>
                  <a:lnTo>
                    <a:pt x="496" y="1181"/>
                  </a:lnTo>
                  <a:lnTo>
                    <a:pt x="486" y="1199"/>
                  </a:lnTo>
                  <a:lnTo>
                    <a:pt x="476" y="1216"/>
                  </a:lnTo>
                  <a:lnTo>
                    <a:pt x="466" y="1231"/>
                  </a:lnTo>
                  <a:lnTo>
                    <a:pt x="449" y="1251"/>
                  </a:lnTo>
                  <a:lnTo>
                    <a:pt x="428" y="1268"/>
                  </a:lnTo>
                  <a:lnTo>
                    <a:pt x="406" y="1284"/>
                  </a:lnTo>
                  <a:lnTo>
                    <a:pt x="385" y="1300"/>
                  </a:lnTo>
                  <a:lnTo>
                    <a:pt x="366" y="1317"/>
                  </a:lnTo>
                  <a:lnTo>
                    <a:pt x="347" y="1341"/>
                  </a:lnTo>
                  <a:lnTo>
                    <a:pt x="332" y="1365"/>
                  </a:lnTo>
                  <a:lnTo>
                    <a:pt x="318" y="1391"/>
                  </a:lnTo>
                  <a:lnTo>
                    <a:pt x="303" y="1417"/>
                  </a:lnTo>
                  <a:lnTo>
                    <a:pt x="288" y="1441"/>
                  </a:lnTo>
                  <a:lnTo>
                    <a:pt x="272" y="1462"/>
                  </a:lnTo>
                  <a:lnTo>
                    <a:pt x="253" y="1479"/>
                  </a:lnTo>
                  <a:lnTo>
                    <a:pt x="258" y="1487"/>
                  </a:lnTo>
                  <a:lnTo>
                    <a:pt x="261" y="1487"/>
                  </a:lnTo>
                  <a:lnTo>
                    <a:pt x="287" y="1479"/>
                  </a:lnTo>
                  <a:lnTo>
                    <a:pt x="305" y="1461"/>
                  </a:lnTo>
                  <a:lnTo>
                    <a:pt x="325" y="1439"/>
                  </a:lnTo>
                  <a:lnTo>
                    <a:pt x="345" y="1413"/>
                  </a:lnTo>
                  <a:lnTo>
                    <a:pt x="364" y="1387"/>
                  </a:lnTo>
                  <a:lnTo>
                    <a:pt x="380" y="1361"/>
                  </a:lnTo>
                  <a:lnTo>
                    <a:pt x="395" y="1338"/>
                  </a:lnTo>
                  <a:lnTo>
                    <a:pt x="397" y="1342"/>
                  </a:lnTo>
                  <a:lnTo>
                    <a:pt x="400" y="1343"/>
                  </a:lnTo>
                  <a:lnTo>
                    <a:pt x="400" y="1344"/>
                  </a:lnTo>
                  <a:lnTo>
                    <a:pt x="401" y="1345"/>
                  </a:lnTo>
                  <a:lnTo>
                    <a:pt x="401" y="1345"/>
                  </a:lnTo>
                  <a:lnTo>
                    <a:pt x="402" y="1345"/>
                  </a:lnTo>
                  <a:lnTo>
                    <a:pt x="402" y="1345"/>
                  </a:lnTo>
                  <a:lnTo>
                    <a:pt x="403" y="1346"/>
                  </a:lnTo>
                  <a:lnTo>
                    <a:pt x="404" y="1346"/>
                  </a:lnTo>
                  <a:lnTo>
                    <a:pt x="408" y="1346"/>
                  </a:lnTo>
                  <a:lnTo>
                    <a:pt x="407" y="1336"/>
                  </a:lnTo>
                  <a:lnTo>
                    <a:pt x="409" y="1328"/>
                  </a:lnTo>
                  <a:lnTo>
                    <a:pt x="413" y="1322"/>
                  </a:lnTo>
                  <a:lnTo>
                    <a:pt x="417" y="1317"/>
                  </a:lnTo>
                  <a:lnTo>
                    <a:pt x="423" y="1311"/>
                  </a:lnTo>
                  <a:lnTo>
                    <a:pt x="428" y="1301"/>
                  </a:lnTo>
                  <a:lnTo>
                    <a:pt x="395" y="1322"/>
                  </a:lnTo>
                  <a:lnTo>
                    <a:pt x="411" y="1301"/>
                  </a:lnTo>
                  <a:lnTo>
                    <a:pt x="417" y="1291"/>
                  </a:lnTo>
                  <a:lnTo>
                    <a:pt x="428" y="1278"/>
                  </a:lnTo>
                  <a:lnTo>
                    <a:pt x="440" y="1263"/>
                  </a:lnTo>
                  <a:lnTo>
                    <a:pt x="457" y="1247"/>
                  </a:lnTo>
                  <a:lnTo>
                    <a:pt x="474" y="1230"/>
                  </a:lnTo>
                  <a:lnTo>
                    <a:pt x="493" y="1211"/>
                  </a:lnTo>
                  <a:lnTo>
                    <a:pt x="513" y="1193"/>
                  </a:lnTo>
                  <a:lnTo>
                    <a:pt x="532" y="1174"/>
                  </a:lnTo>
                  <a:lnTo>
                    <a:pt x="552" y="1157"/>
                  </a:lnTo>
                  <a:lnTo>
                    <a:pt x="570" y="1140"/>
                  </a:lnTo>
                  <a:lnTo>
                    <a:pt x="585" y="1124"/>
                  </a:lnTo>
                  <a:lnTo>
                    <a:pt x="599" y="1110"/>
                  </a:lnTo>
                  <a:lnTo>
                    <a:pt x="608" y="1098"/>
                  </a:lnTo>
                  <a:lnTo>
                    <a:pt x="614" y="1089"/>
                  </a:lnTo>
                  <a:lnTo>
                    <a:pt x="616" y="1082"/>
                  </a:lnTo>
                  <a:close/>
                  <a:moveTo>
                    <a:pt x="487" y="1082"/>
                  </a:moveTo>
                  <a:lnTo>
                    <a:pt x="482" y="1095"/>
                  </a:lnTo>
                  <a:lnTo>
                    <a:pt x="495" y="1082"/>
                  </a:lnTo>
                  <a:lnTo>
                    <a:pt x="487" y="1082"/>
                  </a:lnTo>
                  <a:close/>
                  <a:moveTo>
                    <a:pt x="258" y="1074"/>
                  </a:moveTo>
                  <a:lnTo>
                    <a:pt x="253" y="1082"/>
                  </a:lnTo>
                  <a:lnTo>
                    <a:pt x="261" y="1074"/>
                  </a:lnTo>
                  <a:lnTo>
                    <a:pt x="258" y="1074"/>
                  </a:lnTo>
                  <a:close/>
                  <a:moveTo>
                    <a:pt x="732" y="1061"/>
                  </a:moveTo>
                  <a:lnTo>
                    <a:pt x="674" y="1124"/>
                  </a:lnTo>
                  <a:lnTo>
                    <a:pt x="741" y="1071"/>
                  </a:lnTo>
                  <a:lnTo>
                    <a:pt x="732" y="1061"/>
                  </a:lnTo>
                  <a:close/>
                  <a:moveTo>
                    <a:pt x="308" y="1053"/>
                  </a:moveTo>
                  <a:lnTo>
                    <a:pt x="308" y="1061"/>
                  </a:lnTo>
                  <a:lnTo>
                    <a:pt x="309" y="1059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7"/>
                  </a:lnTo>
                  <a:lnTo>
                    <a:pt x="309" y="1056"/>
                  </a:lnTo>
                  <a:lnTo>
                    <a:pt x="308" y="1053"/>
                  </a:lnTo>
                  <a:close/>
                  <a:moveTo>
                    <a:pt x="332" y="1029"/>
                  </a:moveTo>
                  <a:lnTo>
                    <a:pt x="324" y="1032"/>
                  </a:lnTo>
                  <a:lnTo>
                    <a:pt x="329" y="1042"/>
                  </a:lnTo>
                  <a:lnTo>
                    <a:pt x="340" y="1029"/>
                  </a:lnTo>
                  <a:lnTo>
                    <a:pt x="332" y="1029"/>
                  </a:lnTo>
                  <a:close/>
                  <a:moveTo>
                    <a:pt x="361" y="996"/>
                  </a:moveTo>
                  <a:lnTo>
                    <a:pt x="353" y="1000"/>
                  </a:lnTo>
                  <a:lnTo>
                    <a:pt x="353" y="1016"/>
                  </a:lnTo>
                  <a:lnTo>
                    <a:pt x="358" y="1016"/>
                  </a:lnTo>
                  <a:lnTo>
                    <a:pt x="361" y="1008"/>
                  </a:lnTo>
                  <a:lnTo>
                    <a:pt x="362" y="1005"/>
                  </a:lnTo>
                  <a:lnTo>
                    <a:pt x="365" y="1002"/>
                  </a:lnTo>
                  <a:lnTo>
                    <a:pt x="366" y="1001"/>
                  </a:lnTo>
                  <a:lnTo>
                    <a:pt x="367" y="1000"/>
                  </a:lnTo>
                  <a:lnTo>
                    <a:pt x="367" y="1000"/>
                  </a:lnTo>
                  <a:lnTo>
                    <a:pt x="367" y="999"/>
                  </a:lnTo>
                  <a:lnTo>
                    <a:pt x="366" y="999"/>
                  </a:lnTo>
                  <a:lnTo>
                    <a:pt x="365" y="998"/>
                  </a:lnTo>
                  <a:lnTo>
                    <a:pt x="361" y="996"/>
                  </a:lnTo>
                  <a:close/>
                  <a:moveTo>
                    <a:pt x="587" y="987"/>
                  </a:moveTo>
                  <a:lnTo>
                    <a:pt x="571" y="1002"/>
                  </a:lnTo>
                  <a:lnTo>
                    <a:pt x="553" y="1017"/>
                  </a:lnTo>
                  <a:lnTo>
                    <a:pt x="537" y="1034"/>
                  </a:lnTo>
                  <a:lnTo>
                    <a:pt x="521" y="1050"/>
                  </a:lnTo>
                  <a:lnTo>
                    <a:pt x="508" y="1067"/>
                  </a:lnTo>
                  <a:lnTo>
                    <a:pt x="499" y="1082"/>
                  </a:lnTo>
                  <a:lnTo>
                    <a:pt x="503" y="1082"/>
                  </a:lnTo>
                  <a:lnTo>
                    <a:pt x="599" y="992"/>
                  </a:lnTo>
                  <a:lnTo>
                    <a:pt x="587" y="987"/>
                  </a:lnTo>
                  <a:close/>
                  <a:moveTo>
                    <a:pt x="603" y="979"/>
                  </a:moveTo>
                  <a:lnTo>
                    <a:pt x="607" y="987"/>
                  </a:lnTo>
                  <a:lnTo>
                    <a:pt x="611" y="979"/>
                  </a:lnTo>
                  <a:lnTo>
                    <a:pt x="603" y="979"/>
                  </a:lnTo>
                  <a:close/>
                  <a:moveTo>
                    <a:pt x="374" y="979"/>
                  </a:moveTo>
                  <a:lnTo>
                    <a:pt x="369" y="987"/>
                  </a:lnTo>
                  <a:lnTo>
                    <a:pt x="372" y="986"/>
                  </a:lnTo>
                  <a:lnTo>
                    <a:pt x="374" y="985"/>
                  </a:lnTo>
                  <a:lnTo>
                    <a:pt x="375" y="985"/>
                  </a:lnTo>
                  <a:lnTo>
                    <a:pt x="375" y="985"/>
                  </a:lnTo>
                  <a:lnTo>
                    <a:pt x="375" y="984"/>
                  </a:lnTo>
                  <a:lnTo>
                    <a:pt x="375" y="984"/>
                  </a:lnTo>
                  <a:lnTo>
                    <a:pt x="375" y="982"/>
                  </a:lnTo>
                  <a:lnTo>
                    <a:pt x="374" y="979"/>
                  </a:lnTo>
                  <a:close/>
                  <a:moveTo>
                    <a:pt x="661" y="951"/>
                  </a:moveTo>
                  <a:lnTo>
                    <a:pt x="661" y="959"/>
                  </a:lnTo>
                  <a:lnTo>
                    <a:pt x="663" y="956"/>
                  </a:lnTo>
                  <a:lnTo>
                    <a:pt x="664" y="955"/>
                  </a:lnTo>
                  <a:lnTo>
                    <a:pt x="664" y="955"/>
                  </a:lnTo>
                  <a:lnTo>
                    <a:pt x="664" y="954"/>
                  </a:lnTo>
                  <a:lnTo>
                    <a:pt x="664" y="954"/>
                  </a:lnTo>
                  <a:lnTo>
                    <a:pt x="663" y="953"/>
                  </a:lnTo>
                  <a:lnTo>
                    <a:pt x="661" y="951"/>
                  </a:lnTo>
                  <a:close/>
                  <a:moveTo>
                    <a:pt x="732" y="914"/>
                  </a:moveTo>
                  <a:lnTo>
                    <a:pt x="720" y="930"/>
                  </a:lnTo>
                  <a:lnTo>
                    <a:pt x="724" y="930"/>
                  </a:lnTo>
                  <a:lnTo>
                    <a:pt x="732" y="914"/>
                  </a:lnTo>
                  <a:close/>
                  <a:moveTo>
                    <a:pt x="449" y="901"/>
                  </a:moveTo>
                  <a:lnTo>
                    <a:pt x="449" y="909"/>
                  </a:lnTo>
                  <a:lnTo>
                    <a:pt x="451" y="907"/>
                  </a:lnTo>
                  <a:lnTo>
                    <a:pt x="451" y="906"/>
                  </a:lnTo>
                  <a:lnTo>
                    <a:pt x="452" y="906"/>
                  </a:lnTo>
                  <a:lnTo>
                    <a:pt x="452" y="904"/>
                  </a:lnTo>
                  <a:lnTo>
                    <a:pt x="451" y="904"/>
                  </a:lnTo>
                  <a:lnTo>
                    <a:pt x="451" y="903"/>
                  </a:lnTo>
                  <a:lnTo>
                    <a:pt x="449" y="901"/>
                  </a:lnTo>
                  <a:close/>
                  <a:moveTo>
                    <a:pt x="470" y="880"/>
                  </a:moveTo>
                  <a:lnTo>
                    <a:pt x="461" y="885"/>
                  </a:lnTo>
                  <a:lnTo>
                    <a:pt x="466" y="904"/>
                  </a:lnTo>
                  <a:lnTo>
                    <a:pt x="478" y="901"/>
                  </a:lnTo>
                  <a:lnTo>
                    <a:pt x="476" y="893"/>
                  </a:lnTo>
                  <a:lnTo>
                    <a:pt x="475" y="888"/>
                  </a:lnTo>
                  <a:lnTo>
                    <a:pt x="473" y="885"/>
                  </a:lnTo>
                  <a:lnTo>
                    <a:pt x="470" y="880"/>
                  </a:lnTo>
                  <a:close/>
                  <a:moveTo>
                    <a:pt x="478" y="872"/>
                  </a:moveTo>
                  <a:lnTo>
                    <a:pt x="482" y="885"/>
                  </a:lnTo>
                  <a:lnTo>
                    <a:pt x="487" y="885"/>
                  </a:lnTo>
                  <a:lnTo>
                    <a:pt x="485" y="881"/>
                  </a:lnTo>
                  <a:lnTo>
                    <a:pt x="485" y="879"/>
                  </a:lnTo>
                  <a:lnTo>
                    <a:pt x="483" y="877"/>
                  </a:lnTo>
                  <a:lnTo>
                    <a:pt x="483" y="877"/>
                  </a:lnTo>
                  <a:lnTo>
                    <a:pt x="483" y="876"/>
                  </a:lnTo>
                  <a:lnTo>
                    <a:pt x="483" y="876"/>
                  </a:lnTo>
                  <a:lnTo>
                    <a:pt x="482" y="874"/>
                  </a:lnTo>
                  <a:lnTo>
                    <a:pt x="480" y="873"/>
                  </a:lnTo>
                  <a:lnTo>
                    <a:pt x="478" y="872"/>
                  </a:lnTo>
                  <a:close/>
                  <a:moveTo>
                    <a:pt x="899" y="867"/>
                  </a:moveTo>
                  <a:lnTo>
                    <a:pt x="894" y="876"/>
                  </a:lnTo>
                  <a:lnTo>
                    <a:pt x="896" y="874"/>
                  </a:lnTo>
                  <a:lnTo>
                    <a:pt x="899" y="873"/>
                  </a:lnTo>
                  <a:lnTo>
                    <a:pt x="899" y="873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0"/>
                  </a:lnTo>
                  <a:lnTo>
                    <a:pt x="899" y="867"/>
                  </a:lnTo>
                  <a:close/>
                  <a:moveTo>
                    <a:pt x="695" y="855"/>
                  </a:moveTo>
                  <a:lnTo>
                    <a:pt x="691" y="867"/>
                  </a:lnTo>
                  <a:lnTo>
                    <a:pt x="693" y="865"/>
                  </a:lnTo>
                  <a:lnTo>
                    <a:pt x="694" y="864"/>
                  </a:lnTo>
                  <a:lnTo>
                    <a:pt x="695" y="863"/>
                  </a:lnTo>
                  <a:lnTo>
                    <a:pt x="696" y="862"/>
                  </a:lnTo>
                  <a:lnTo>
                    <a:pt x="696" y="862"/>
                  </a:lnTo>
                  <a:lnTo>
                    <a:pt x="696" y="861"/>
                  </a:lnTo>
                  <a:lnTo>
                    <a:pt x="695" y="858"/>
                  </a:lnTo>
                  <a:lnTo>
                    <a:pt x="695" y="855"/>
                  </a:lnTo>
                  <a:close/>
                  <a:moveTo>
                    <a:pt x="770" y="839"/>
                  </a:moveTo>
                  <a:lnTo>
                    <a:pt x="767" y="849"/>
                  </a:lnTo>
                  <a:lnTo>
                    <a:pt x="765" y="857"/>
                  </a:lnTo>
                  <a:lnTo>
                    <a:pt x="759" y="865"/>
                  </a:lnTo>
                  <a:lnTo>
                    <a:pt x="753" y="876"/>
                  </a:lnTo>
                  <a:lnTo>
                    <a:pt x="765" y="876"/>
                  </a:lnTo>
                  <a:lnTo>
                    <a:pt x="770" y="865"/>
                  </a:lnTo>
                  <a:lnTo>
                    <a:pt x="773" y="858"/>
                  </a:lnTo>
                  <a:lnTo>
                    <a:pt x="779" y="854"/>
                  </a:lnTo>
                  <a:lnTo>
                    <a:pt x="786" y="847"/>
                  </a:lnTo>
                  <a:lnTo>
                    <a:pt x="786" y="843"/>
                  </a:lnTo>
                  <a:lnTo>
                    <a:pt x="770" y="839"/>
                  </a:lnTo>
                  <a:close/>
                  <a:moveTo>
                    <a:pt x="753" y="826"/>
                  </a:moveTo>
                  <a:lnTo>
                    <a:pt x="736" y="847"/>
                  </a:lnTo>
                  <a:lnTo>
                    <a:pt x="717" y="864"/>
                  </a:lnTo>
                  <a:lnTo>
                    <a:pt x="699" y="879"/>
                  </a:lnTo>
                  <a:lnTo>
                    <a:pt x="681" y="894"/>
                  </a:lnTo>
                  <a:lnTo>
                    <a:pt x="664" y="909"/>
                  </a:lnTo>
                  <a:lnTo>
                    <a:pt x="649" y="926"/>
                  </a:lnTo>
                  <a:lnTo>
                    <a:pt x="636" y="946"/>
                  </a:lnTo>
                  <a:lnTo>
                    <a:pt x="703" y="904"/>
                  </a:lnTo>
                  <a:lnTo>
                    <a:pt x="701" y="896"/>
                  </a:lnTo>
                  <a:lnTo>
                    <a:pt x="702" y="888"/>
                  </a:lnTo>
                  <a:lnTo>
                    <a:pt x="706" y="881"/>
                  </a:lnTo>
                  <a:lnTo>
                    <a:pt x="715" y="876"/>
                  </a:lnTo>
                  <a:lnTo>
                    <a:pt x="728" y="872"/>
                  </a:lnTo>
                  <a:lnTo>
                    <a:pt x="737" y="863"/>
                  </a:lnTo>
                  <a:lnTo>
                    <a:pt x="745" y="854"/>
                  </a:lnTo>
                  <a:lnTo>
                    <a:pt x="752" y="844"/>
                  </a:lnTo>
                  <a:lnTo>
                    <a:pt x="756" y="835"/>
                  </a:lnTo>
                  <a:lnTo>
                    <a:pt x="753" y="826"/>
                  </a:lnTo>
                  <a:close/>
                  <a:moveTo>
                    <a:pt x="736" y="810"/>
                  </a:moveTo>
                  <a:lnTo>
                    <a:pt x="736" y="822"/>
                  </a:lnTo>
                  <a:lnTo>
                    <a:pt x="745" y="814"/>
                  </a:lnTo>
                  <a:lnTo>
                    <a:pt x="736" y="810"/>
                  </a:lnTo>
                  <a:close/>
                  <a:moveTo>
                    <a:pt x="836" y="802"/>
                  </a:moveTo>
                  <a:lnTo>
                    <a:pt x="803" y="831"/>
                  </a:lnTo>
                  <a:lnTo>
                    <a:pt x="815" y="835"/>
                  </a:lnTo>
                  <a:lnTo>
                    <a:pt x="822" y="824"/>
                  </a:lnTo>
                  <a:lnTo>
                    <a:pt x="829" y="817"/>
                  </a:lnTo>
                  <a:lnTo>
                    <a:pt x="836" y="810"/>
                  </a:lnTo>
                  <a:lnTo>
                    <a:pt x="844" y="802"/>
                  </a:lnTo>
                  <a:lnTo>
                    <a:pt x="836" y="802"/>
                  </a:lnTo>
                  <a:close/>
                  <a:moveTo>
                    <a:pt x="587" y="776"/>
                  </a:moveTo>
                  <a:lnTo>
                    <a:pt x="582" y="786"/>
                  </a:lnTo>
                  <a:lnTo>
                    <a:pt x="590" y="776"/>
                  </a:lnTo>
                  <a:lnTo>
                    <a:pt x="587" y="776"/>
                  </a:lnTo>
                  <a:close/>
                  <a:moveTo>
                    <a:pt x="923" y="744"/>
                  </a:moveTo>
                  <a:lnTo>
                    <a:pt x="923" y="765"/>
                  </a:lnTo>
                  <a:lnTo>
                    <a:pt x="929" y="760"/>
                  </a:lnTo>
                  <a:lnTo>
                    <a:pt x="931" y="757"/>
                  </a:lnTo>
                  <a:lnTo>
                    <a:pt x="934" y="752"/>
                  </a:lnTo>
                  <a:lnTo>
                    <a:pt x="936" y="744"/>
                  </a:lnTo>
                  <a:lnTo>
                    <a:pt x="923" y="744"/>
                  </a:lnTo>
                  <a:close/>
                  <a:moveTo>
                    <a:pt x="661" y="711"/>
                  </a:moveTo>
                  <a:lnTo>
                    <a:pt x="661" y="723"/>
                  </a:lnTo>
                  <a:lnTo>
                    <a:pt x="674" y="715"/>
                  </a:lnTo>
                  <a:lnTo>
                    <a:pt x="661" y="711"/>
                  </a:lnTo>
                  <a:close/>
                  <a:moveTo>
                    <a:pt x="1162" y="698"/>
                  </a:moveTo>
                  <a:lnTo>
                    <a:pt x="1162" y="707"/>
                  </a:lnTo>
                  <a:lnTo>
                    <a:pt x="1163" y="705"/>
                  </a:lnTo>
                  <a:lnTo>
                    <a:pt x="1164" y="704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3" y="701"/>
                  </a:lnTo>
                  <a:lnTo>
                    <a:pt x="1162" y="698"/>
                  </a:lnTo>
                  <a:close/>
                  <a:moveTo>
                    <a:pt x="678" y="694"/>
                  </a:moveTo>
                  <a:lnTo>
                    <a:pt x="670" y="698"/>
                  </a:lnTo>
                  <a:lnTo>
                    <a:pt x="678" y="711"/>
                  </a:lnTo>
                  <a:lnTo>
                    <a:pt x="686" y="694"/>
                  </a:lnTo>
                  <a:lnTo>
                    <a:pt x="678" y="694"/>
                  </a:lnTo>
                  <a:close/>
                  <a:moveTo>
                    <a:pt x="857" y="632"/>
                  </a:moveTo>
                  <a:lnTo>
                    <a:pt x="855" y="634"/>
                  </a:lnTo>
                  <a:lnTo>
                    <a:pt x="853" y="635"/>
                  </a:lnTo>
                  <a:lnTo>
                    <a:pt x="853" y="637"/>
                  </a:lnTo>
                  <a:lnTo>
                    <a:pt x="853" y="638"/>
                  </a:lnTo>
                  <a:lnTo>
                    <a:pt x="852" y="638"/>
                  </a:lnTo>
                  <a:lnTo>
                    <a:pt x="852" y="638"/>
                  </a:lnTo>
                  <a:lnTo>
                    <a:pt x="850" y="638"/>
                  </a:lnTo>
                  <a:lnTo>
                    <a:pt x="848" y="639"/>
                  </a:lnTo>
                  <a:lnTo>
                    <a:pt x="844" y="640"/>
                  </a:lnTo>
                  <a:lnTo>
                    <a:pt x="848" y="644"/>
                  </a:lnTo>
                  <a:lnTo>
                    <a:pt x="851" y="645"/>
                  </a:lnTo>
                  <a:lnTo>
                    <a:pt x="852" y="646"/>
                  </a:lnTo>
                  <a:lnTo>
                    <a:pt x="855" y="646"/>
                  </a:lnTo>
                  <a:lnTo>
                    <a:pt x="855" y="646"/>
                  </a:lnTo>
                  <a:lnTo>
                    <a:pt x="856" y="646"/>
                  </a:lnTo>
                  <a:lnTo>
                    <a:pt x="856" y="647"/>
                  </a:lnTo>
                  <a:lnTo>
                    <a:pt x="855" y="648"/>
                  </a:lnTo>
                  <a:lnTo>
                    <a:pt x="855" y="649"/>
                  </a:lnTo>
                  <a:lnTo>
                    <a:pt x="853" y="653"/>
                  </a:lnTo>
                  <a:lnTo>
                    <a:pt x="853" y="657"/>
                  </a:lnTo>
                  <a:lnTo>
                    <a:pt x="828" y="674"/>
                  </a:lnTo>
                  <a:lnTo>
                    <a:pt x="818" y="665"/>
                  </a:lnTo>
                  <a:lnTo>
                    <a:pt x="809" y="663"/>
                  </a:lnTo>
                  <a:lnTo>
                    <a:pt x="801" y="665"/>
                  </a:lnTo>
                  <a:lnTo>
                    <a:pt x="792" y="670"/>
                  </a:lnTo>
                  <a:lnTo>
                    <a:pt x="784" y="677"/>
                  </a:lnTo>
                  <a:lnTo>
                    <a:pt x="774" y="684"/>
                  </a:lnTo>
                  <a:lnTo>
                    <a:pt x="765" y="690"/>
                  </a:lnTo>
                  <a:lnTo>
                    <a:pt x="765" y="686"/>
                  </a:lnTo>
                  <a:lnTo>
                    <a:pt x="765" y="685"/>
                  </a:lnTo>
                  <a:lnTo>
                    <a:pt x="765" y="684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2"/>
                  </a:lnTo>
                  <a:lnTo>
                    <a:pt x="765" y="682"/>
                  </a:lnTo>
                  <a:lnTo>
                    <a:pt x="764" y="681"/>
                  </a:lnTo>
                  <a:lnTo>
                    <a:pt x="761" y="678"/>
                  </a:lnTo>
                  <a:lnTo>
                    <a:pt x="754" y="692"/>
                  </a:lnTo>
                  <a:lnTo>
                    <a:pt x="744" y="706"/>
                  </a:lnTo>
                  <a:lnTo>
                    <a:pt x="734" y="720"/>
                  </a:lnTo>
                  <a:lnTo>
                    <a:pt x="723" y="732"/>
                  </a:lnTo>
                  <a:lnTo>
                    <a:pt x="717" y="745"/>
                  </a:lnTo>
                  <a:lnTo>
                    <a:pt x="716" y="757"/>
                  </a:lnTo>
                  <a:lnTo>
                    <a:pt x="702" y="757"/>
                  </a:lnTo>
                  <a:lnTo>
                    <a:pt x="693" y="757"/>
                  </a:lnTo>
                  <a:lnTo>
                    <a:pt x="686" y="759"/>
                  </a:lnTo>
                  <a:lnTo>
                    <a:pt x="680" y="762"/>
                  </a:lnTo>
                  <a:lnTo>
                    <a:pt x="674" y="768"/>
                  </a:lnTo>
                  <a:lnTo>
                    <a:pt x="678" y="797"/>
                  </a:lnTo>
                  <a:lnTo>
                    <a:pt x="653" y="810"/>
                  </a:lnTo>
                  <a:lnTo>
                    <a:pt x="657" y="797"/>
                  </a:lnTo>
                  <a:lnTo>
                    <a:pt x="620" y="814"/>
                  </a:lnTo>
                  <a:lnTo>
                    <a:pt x="629" y="813"/>
                  </a:lnTo>
                  <a:lnTo>
                    <a:pt x="635" y="813"/>
                  </a:lnTo>
                  <a:lnTo>
                    <a:pt x="637" y="813"/>
                  </a:lnTo>
                  <a:lnTo>
                    <a:pt x="640" y="814"/>
                  </a:lnTo>
                  <a:lnTo>
                    <a:pt x="645" y="818"/>
                  </a:lnTo>
                  <a:lnTo>
                    <a:pt x="636" y="821"/>
                  </a:lnTo>
                  <a:lnTo>
                    <a:pt x="623" y="829"/>
                  </a:lnTo>
                  <a:lnTo>
                    <a:pt x="608" y="840"/>
                  </a:lnTo>
                  <a:lnTo>
                    <a:pt x="589" y="854"/>
                  </a:lnTo>
                  <a:lnTo>
                    <a:pt x="568" y="870"/>
                  </a:lnTo>
                  <a:lnTo>
                    <a:pt x="547" y="888"/>
                  </a:lnTo>
                  <a:lnTo>
                    <a:pt x="524" y="908"/>
                  </a:lnTo>
                  <a:lnTo>
                    <a:pt x="502" y="927"/>
                  </a:lnTo>
                  <a:lnTo>
                    <a:pt x="479" y="948"/>
                  </a:lnTo>
                  <a:lnTo>
                    <a:pt x="457" y="968"/>
                  </a:lnTo>
                  <a:lnTo>
                    <a:pt x="436" y="986"/>
                  </a:lnTo>
                  <a:lnTo>
                    <a:pt x="417" y="1004"/>
                  </a:lnTo>
                  <a:lnTo>
                    <a:pt x="401" y="1020"/>
                  </a:lnTo>
                  <a:lnTo>
                    <a:pt x="388" y="1031"/>
                  </a:lnTo>
                  <a:lnTo>
                    <a:pt x="379" y="1042"/>
                  </a:lnTo>
                  <a:lnTo>
                    <a:pt x="371" y="1062"/>
                  </a:lnTo>
                  <a:lnTo>
                    <a:pt x="359" y="1082"/>
                  </a:lnTo>
                  <a:lnTo>
                    <a:pt x="343" y="1099"/>
                  </a:lnTo>
                  <a:lnTo>
                    <a:pt x="324" y="1111"/>
                  </a:lnTo>
                  <a:lnTo>
                    <a:pt x="337" y="1124"/>
                  </a:lnTo>
                  <a:lnTo>
                    <a:pt x="326" y="1122"/>
                  </a:lnTo>
                  <a:lnTo>
                    <a:pt x="322" y="1120"/>
                  </a:lnTo>
                  <a:lnTo>
                    <a:pt x="318" y="1120"/>
                  </a:lnTo>
                  <a:lnTo>
                    <a:pt x="315" y="1121"/>
                  </a:lnTo>
                  <a:lnTo>
                    <a:pt x="308" y="1124"/>
                  </a:lnTo>
                  <a:lnTo>
                    <a:pt x="307" y="1137"/>
                  </a:lnTo>
                  <a:lnTo>
                    <a:pt x="304" y="1146"/>
                  </a:lnTo>
                  <a:lnTo>
                    <a:pt x="302" y="1151"/>
                  </a:lnTo>
                  <a:lnTo>
                    <a:pt x="299" y="1155"/>
                  </a:lnTo>
                  <a:lnTo>
                    <a:pt x="294" y="1156"/>
                  </a:lnTo>
                  <a:lnTo>
                    <a:pt x="290" y="1158"/>
                  </a:lnTo>
                  <a:lnTo>
                    <a:pt x="286" y="1162"/>
                  </a:lnTo>
                  <a:lnTo>
                    <a:pt x="282" y="1167"/>
                  </a:lnTo>
                  <a:lnTo>
                    <a:pt x="279" y="1178"/>
                  </a:lnTo>
                  <a:lnTo>
                    <a:pt x="290" y="1181"/>
                  </a:lnTo>
                  <a:lnTo>
                    <a:pt x="303" y="1173"/>
                  </a:lnTo>
                  <a:lnTo>
                    <a:pt x="316" y="1152"/>
                  </a:lnTo>
                  <a:lnTo>
                    <a:pt x="331" y="1135"/>
                  </a:lnTo>
                  <a:lnTo>
                    <a:pt x="349" y="1120"/>
                  </a:lnTo>
                  <a:lnTo>
                    <a:pt x="366" y="1106"/>
                  </a:lnTo>
                  <a:lnTo>
                    <a:pt x="383" y="1094"/>
                  </a:lnTo>
                  <a:lnTo>
                    <a:pt x="399" y="1082"/>
                  </a:lnTo>
                  <a:lnTo>
                    <a:pt x="397" y="1079"/>
                  </a:lnTo>
                  <a:lnTo>
                    <a:pt x="396" y="1076"/>
                  </a:lnTo>
                  <a:lnTo>
                    <a:pt x="396" y="1075"/>
                  </a:lnTo>
                  <a:lnTo>
                    <a:pt x="395" y="1074"/>
                  </a:lnTo>
                  <a:lnTo>
                    <a:pt x="395" y="1073"/>
                  </a:lnTo>
                  <a:lnTo>
                    <a:pt x="395" y="1072"/>
                  </a:lnTo>
                  <a:lnTo>
                    <a:pt x="395" y="1069"/>
                  </a:lnTo>
                  <a:lnTo>
                    <a:pt x="395" y="1066"/>
                  </a:lnTo>
                  <a:lnTo>
                    <a:pt x="424" y="1046"/>
                  </a:lnTo>
                  <a:lnTo>
                    <a:pt x="452" y="1024"/>
                  </a:lnTo>
                  <a:lnTo>
                    <a:pt x="479" y="1001"/>
                  </a:lnTo>
                  <a:lnTo>
                    <a:pt x="504" y="979"/>
                  </a:lnTo>
                  <a:lnTo>
                    <a:pt x="529" y="961"/>
                  </a:lnTo>
                  <a:lnTo>
                    <a:pt x="553" y="946"/>
                  </a:lnTo>
                  <a:lnTo>
                    <a:pt x="545" y="925"/>
                  </a:lnTo>
                  <a:lnTo>
                    <a:pt x="557" y="922"/>
                  </a:lnTo>
                  <a:lnTo>
                    <a:pt x="565" y="918"/>
                  </a:lnTo>
                  <a:lnTo>
                    <a:pt x="571" y="914"/>
                  </a:lnTo>
                  <a:lnTo>
                    <a:pt x="575" y="908"/>
                  </a:lnTo>
                  <a:lnTo>
                    <a:pt x="581" y="902"/>
                  </a:lnTo>
                  <a:lnTo>
                    <a:pt x="590" y="896"/>
                  </a:lnTo>
                  <a:lnTo>
                    <a:pt x="574" y="925"/>
                  </a:lnTo>
                  <a:lnTo>
                    <a:pt x="587" y="922"/>
                  </a:lnTo>
                  <a:lnTo>
                    <a:pt x="603" y="914"/>
                  </a:lnTo>
                  <a:lnTo>
                    <a:pt x="618" y="904"/>
                  </a:lnTo>
                  <a:lnTo>
                    <a:pt x="634" y="894"/>
                  </a:lnTo>
                  <a:lnTo>
                    <a:pt x="645" y="882"/>
                  </a:lnTo>
                  <a:lnTo>
                    <a:pt x="653" y="872"/>
                  </a:lnTo>
                  <a:lnTo>
                    <a:pt x="638" y="881"/>
                  </a:lnTo>
                  <a:lnTo>
                    <a:pt x="623" y="889"/>
                  </a:lnTo>
                  <a:lnTo>
                    <a:pt x="607" y="894"/>
                  </a:lnTo>
                  <a:lnTo>
                    <a:pt x="590" y="896"/>
                  </a:lnTo>
                  <a:lnTo>
                    <a:pt x="603" y="880"/>
                  </a:lnTo>
                  <a:lnTo>
                    <a:pt x="623" y="876"/>
                  </a:lnTo>
                  <a:lnTo>
                    <a:pt x="638" y="869"/>
                  </a:lnTo>
                  <a:lnTo>
                    <a:pt x="653" y="862"/>
                  </a:lnTo>
                  <a:lnTo>
                    <a:pt x="670" y="855"/>
                  </a:lnTo>
                  <a:lnTo>
                    <a:pt x="670" y="851"/>
                  </a:lnTo>
                  <a:lnTo>
                    <a:pt x="657" y="850"/>
                  </a:lnTo>
                  <a:lnTo>
                    <a:pt x="649" y="851"/>
                  </a:lnTo>
                  <a:lnTo>
                    <a:pt x="642" y="851"/>
                  </a:lnTo>
                  <a:lnTo>
                    <a:pt x="635" y="852"/>
                  </a:lnTo>
                  <a:lnTo>
                    <a:pt x="624" y="855"/>
                  </a:lnTo>
                  <a:lnTo>
                    <a:pt x="645" y="839"/>
                  </a:lnTo>
                  <a:lnTo>
                    <a:pt x="666" y="843"/>
                  </a:lnTo>
                  <a:lnTo>
                    <a:pt x="661" y="835"/>
                  </a:lnTo>
                  <a:lnTo>
                    <a:pt x="659" y="831"/>
                  </a:lnTo>
                  <a:lnTo>
                    <a:pt x="660" y="828"/>
                  </a:lnTo>
                  <a:lnTo>
                    <a:pt x="664" y="826"/>
                  </a:lnTo>
                  <a:lnTo>
                    <a:pt x="674" y="822"/>
                  </a:lnTo>
                  <a:lnTo>
                    <a:pt x="679" y="814"/>
                  </a:lnTo>
                  <a:lnTo>
                    <a:pt x="682" y="809"/>
                  </a:lnTo>
                  <a:lnTo>
                    <a:pt x="689" y="805"/>
                  </a:lnTo>
                  <a:lnTo>
                    <a:pt x="699" y="802"/>
                  </a:lnTo>
                  <a:lnTo>
                    <a:pt x="678" y="826"/>
                  </a:lnTo>
                  <a:lnTo>
                    <a:pt x="682" y="826"/>
                  </a:lnTo>
                  <a:lnTo>
                    <a:pt x="703" y="818"/>
                  </a:lnTo>
                  <a:lnTo>
                    <a:pt x="708" y="804"/>
                  </a:lnTo>
                  <a:lnTo>
                    <a:pt x="716" y="789"/>
                  </a:lnTo>
                  <a:lnTo>
                    <a:pt x="725" y="775"/>
                  </a:lnTo>
                  <a:lnTo>
                    <a:pt x="737" y="764"/>
                  </a:lnTo>
                  <a:lnTo>
                    <a:pt x="749" y="757"/>
                  </a:lnTo>
                  <a:lnTo>
                    <a:pt x="741" y="747"/>
                  </a:lnTo>
                  <a:lnTo>
                    <a:pt x="728" y="760"/>
                  </a:lnTo>
                  <a:lnTo>
                    <a:pt x="728" y="744"/>
                  </a:lnTo>
                  <a:lnTo>
                    <a:pt x="741" y="739"/>
                  </a:lnTo>
                  <a:lnTo>
                    <a:pt x="748" y="745"/>
                  </a:lnTo>
                  <a:lnTo>
                    <a:pt x="752" y="750"/>
                  </a:lnTo>
                  <a:lnTo>
                    <a:pt x="756" y="752"/>
                  </a:lnTo>
                  <a:lnTo>
                    <a:pt x="759" y="751"/>
                  </a:lnTo>
                  <a:lnTo>
                    <a:pt x="765" y="747"/>
                  </a:lnTo>
                  <a:lnTo>
                    <a:pt x="782" y="744"/>
                  </a:lnTo>
                  <a:lnTo>
                    <a:pt x="770" y="727"/>
                  </a:lnTo>
                  <a:lnTo>
                    <a:pt x="785" y="728"/>
                  </a:lnTo>
                  <a:lnTo>
                    <a:pt x="798" y="727"/>
                  </a:lnTo>
                  <a:lnTo>
                    <a:pt x="809" y="723"/>
                  </a:lnTo>
                  <a:lnTo>
                    <a:pt x="820" y="715"/>
                  </a:lnTo>
                  <a:lnTo>
                    <a:pt x="811" y="707"/>
                  </a:lnTo>
                  <a:lnTo>
                    <a:pt x="782" y="715"/>
                  </a:lnTo>
                  <a:lnTo>
                    <a:pt x="786" y="707"/>
                  </a:lnTo>
                  <a:lnTo>
                    <a:pt x="808" y="701"/>
                  </a:lnTo>
                  <a:lnTo>
                    <a:pt x="827" y="694"/>
                  </a:lnTo>
                  <a:lnTo>
                    <a:pt x="843" y="686"/>
                  </a:lnTo>
                  <a:lnTo>
                    <a:pt x="859" y="676"/>
                  </a:lnTo>
                  <a:lnTo>
                    <a:pt x="875" y="667"/>
                  </a:lnTo>
                  <a:lnTo>
                    <a:pt x="894" y="657"/>
                  </a:lnTo>
                  <a:lnTo>
                    <a:pt x="886" y="645"/>
                  </a:lnTo>
                  <a:lnTo>
                    <a:pt x="878" y="646"/>
                  </a:lnTo>
                  <a:lnTo>
                    <a:pt x="873" y="646"/>
                  </a:lnTo>
                  <a:lnTo>
                    <a:pt x="870" y="645"/>
                  </a:lnTo>
                  <a:lnTo>
                    <a:pt x="864" y="640"/>
                  </a:lnTo>
                  <a:lnTo>
                    <a:pt x="857" y="632"/>
                  </a:lnTo>
                  <a:close/>
                  <a:moveTo>
                    <a:pt x="1065" y="619"/>
                  </a:moveTo>
                  <a:lnTo>
                    <a:pt x="1062" y="629"/>
                  </a:lnTo>
                  <a:lnTo>
                    <a:pt x="1063" y="626"/>
                  </a:lnTo>
                  <a:lnTo>
                    <a:pt x="1065" y="625"/>
                  </a:lnTo>
                  <a:lnTo>
                    <a:pt x="1066" y="625"/>
                  </a:lnTo>
                  <a:lnTo>
                    <a:pt x="1066" y="625"/>
                  </a:lnTo>
                  <a:lnTo>
                    <a:pt x="1066" y="624"/>
                  </a:lnTo>
                  <a:lnTo>
                    <a:pt x="1066" y="624"/>
                  </a:lnTo>
                  <a:lnTo>
                    <a:pt x="1066" y="623"/>
                  </a:lnTo>
                  <a:lnTo>
                    <a:pt x="1065" y="619"/>
                  </a:lnTo>
                  <a:close/>
                  <a:moveTo>
                    <a:pt x="912" y="608"/>
                  </a:moveTo>
                  <a:lnTo>
                    <a:pt x="907" y="632"/>
                  </a:lnTo>
                  <a:lnTo>
                    <a:pt x="912" y="632"/>
                  </a:lnTo>
                  <a:lnTo>
                    <a:pt x="913" y="627"/>
                  </a:lnTo>
                  <a:lnTo>
                    <a:pt x="913" y="625"/>
                  </a:lnTo>
                  <a:lnTo>
                    <a:pt x="913" y="623"/>
                  </a:lnTo>
                  <a:lnTo>
                    <a:pt x="914" y="622"/>
                  </a:lnTo>
                  <a:lnTo>
                    <a:pt x="914" y="620"/>
                  </a:lnTo>
                  <a:lnTo>
                    <a:pt x="915" y="620"/>
                  </a:lnTo>
                  <a:lnTo>
                    <a:pt x="915" y="619"/>
                  </a:lnTo>
                  <a:lnTo>
                    <a:pt x="917" y="618"/>
                  </a:lnTo>
                  <a:lnTo>
                    <a:pt x="920" y="616"/>
                  </a:lnTo>
                  <a:lnTo>
                    <a:pt x="917" y="614"/>
                  </a:lnTo>
                  <a:lnTo>
                    <a:pt x="917" y="612"/>
                  </a:lnTo>
                  <a:lnTo>
                    <a:pt x="916" y="611"/>
                  </a:lnTo>
                  <a:lnTo>
                    <a:pt x="916" y="611"/>
                  </a:lnTo>
                  <a:lnTo>
                    <a:pt x="916" y="610"/>
                  </a:lnTo>
                  <a:lnTo>
                    <a:pt x="915" y="610"/>
                  </a:lnTo>
                  <a:lnTo>
                    <a:pt x="914" y="609"/>
                  </a:lnTo>
                  <a:lnTo>
                    <a:pt x="912" y="608"/>
                  </a:lnTo>
                  <a:close/>
                  <a:moveTo>
                    <a:pt x="986" y="603"/>
                  </a:moveTo>
                  <a:lnTo>
                    <a:pt x="991" y="611"/>
                  </a:lnTo>
                  <a:lnTo>
                    <a:pt x="989" y="610"/>
                  </a:lnTo>
                  <a:lnTo>
                    <a:pt x="989" y="609"/>
                  </a:lnTo>
                  <a:lnTo>
                    <a:pt x="991" y="609"/>
                  </a:lnTo>
                  <a:lnTo>
                    <a:pt x="991" y="608"/>
                  </a:lnTo>
                  <a:lnTo>
                    <a:pt x="991" y="608"/>
                  </a:lnTo>
                  <a:lnTo>
                    <a:pt x="989" y="607"/>
                  </a:lnTo>
                  <a:lnTo>
                    <a:pt x="988" y="605"/>
                  </a:lnTo>
                  <a:lnTo>
                    <a:pt x="986" y="603"/>
                  </a:lnTo>
                  <a:close/>
                  <a:moveTo>
                    <a:pt x="1123" y="574"/>
                  </a:moveTo>
                  <a:lnTo>
                    <a:pt x="1120" y="590"/>
                  </a:lnTo>
                  <a:lnTo>
                    <a:pt x="1123" y="590"/>
                  </a:lnTo>
                  <a:lnTo>
                    <a:pt x="1131" y="582"/>
                  </a:lnTo>
                  <a:lnTo>
                    <a:pt x="1123" y="574"/>
                  </a:lnTo>
                  <a:close/>
                  <a:moveTo>
                    <a:pt x="811" y="120"/>
                  </a:moveTo>
                  <a:lnTo>
                    <a:pt x="818" y="123"/>
                  </a:lnTo>
                  <a:lnTo>
                    <a:pt x="823" y="125"/>
                  </a:lnTo>
                  <a:lnTo>
                    <a:pt x="827" y="124"/>
                  </a:lnTo>
                  <a:lnTo>
                    <a:pt x="832" y="120"/>
                  </a:lnTo>
                  <a:lnTo>
                    <a:pt x="811" y="120"/>
                  </a:lnTo>
                  <a:close/>
                  <a:moveTo>
                    <a:pt x="1049" y="0"/>
                  </a:moveTo>
                  <a:lnTo>
                    <a:pt x="1085" y="1"/>
                  </a:lnTo>
                  <a:lnTo>
                    <a:pt x="1122" y="3"/>
                  </a:lnTo>
                  <a:lnTo>
                    <a:pt x="1159" y="9"/>
                  </a:lnTo>
                  <a:lnTo>
                    <a:pt x="1198" y="17"/>
                  </a:lnTo>
                  <a:lnTo>
                    <a:pt x="1236" y="27"/>
                  </a:lnTo>
                  <a:lnTo>
                    <a:pt x="1272" y="39"/>
                  </a:lnTo>
                  <a:lnTo>
                    <a:pt x="1307" y="53"/>
                  </a:lnTo>
                  <a:lnTo>
                    <a:pt x="1340" y="69"/>
                  </a:lnTo>
                  <a:lnTo>
                    <a:pt x="1369" y="86"/>
                  </a:lnTo>
                  <a:lnTo>
                    <a:pt x="1394" y="106"/>
                  </a:lnTo>
                  <a:lnTo>
                    <a:pt x="1415" y="127"/>
                  </a:lnTo>
                  <a:lnTo>
                    <a:pt x="1430" y="149"/>
                  </a:lnTo>
                  <a:lnTo>
                    <a:pt x="1441" y="173"/>
                  </a:lnTo>
                  <a:lnTo>
                    <a:pt x="1444" y="197"/>
                  </a:lnTo>
                  <a:lnTo>
                    <a:pt x="1440" y="224"/>
                  </a:lnTo>
                  <a:lnTo>
                    <a:pt x="1452" y="224"/>
                  </a:lnTo>
                  <a:lnTo>
                    <a:pt x="1452" y="203"/>
                  </a:lnTo>
                  <a:lnTo>
                    <a:pt x="1457" y="203"/>
                  </a:lnTo>
                  <a:lnTo>
                    <a:pt x="1469" y="372"/>
                  </a:lnTo>
                  <a:lnTo>
                    <a:pt x="1464" y="389"/>
                  </a:lnTo>
                  <a:lnTo>
                    <a:pt x="1454" y="408"/>
                  </a:lnTo>
                  <a:lnTo>
                    <a:pt x="1441" y="430"/>
                  </a:lnTo>
                  <a:lnTo>
                    <a:pt x="1426" y="454"/>
                  </a:lnTo>
                  <a:lnTo>
                    <a:pt x="1408" y="480"/>
                  </a:lnTo>
                  <a:lnTo>
                    <a:pt x="1391" y="506"/>
                  </a:lnTo>
                  <a:lnTo>
                    <a:pt x="1371" y="532"/>
                  </a:lnTo>
                  <a:lnTo>
                    <a:pt x="1352" y="556"/>
                  </a:lnTo>
                  <a:lnTo>
                    <a:pt x="1335" y="578"/>
                  </a:lnTo>
                  <a:lnTo>
                    <a:pt x="1319" y="596"/>
                  </a:lnTo>
                  <a:lnTo>
                    <a:pt x="1305" y="612"/>
                  </a:lnTo>
                  <a:lnTo>
                    <a:pt x="1294" y="624"/>
                  </a:lnTo>
                  <a:lnTo>
                    <a:pt x="1278" y="638"/>
                  </a:lnTo>
                  <a:lnTo>
                    <a:pt x="1263" y="648"/>
                  </a:lnTo>
                  <a:lnTo>
                    <a:pt x="1248" y="659"/>
                  </a:lnTo>
                  <a:lnTo>
                    <a:pt x="1234" y="670"/>
                  </a:lnTo>
                  <a:lnTo>
                    <a:pt x="1220" y="686"/>
                  </a:lnTo>
                  <a:lnTo>
                    <a:pt x="1228" y="685"/>
                  </a:lnTo>
                  <a:lnTo>
                    <a:pt x="1233" y="683"/>
                  </a:lnTo>
                  <a:lnTo>
                    <a:pt x="1235" y="682"/>
                  </a:lnTo>
                  <a:lnTo>
                    <a:pt x="1236" y="683"/>
                  </a:lnTo>
                  <a:lnTo>
                    <a:pt x="1237" y="686"/>
                  </a:lnTo>
                  <a:lnTo>
                    <a:pt x="1241" y="694"/>
                  </a:lnTo>
                  <a:lnTo>
                    <a:pt x="1231" y="690"/>
                  </a:lnTo>
                  <a:lnTo>
                    <a:pt x="1223" y="704"/>
                  </a:lnTo>
                  <a:lnTo>
                    <a:pt x="1212" y="720"/>
                  </a:lnTo>
                  <a:lnTo>
                    <a:pt x="1197" y="738"/>
                  </a:lnTo>
                  <a:lnTo>
                    <a:pt x="1179" y="759"/>
                  </a:lnTo>
                  <a:lnTo>
                    <a:pt x="1159" y="780"/>
                  </a:lnTo>
                  <a:lnTo>
                    <a:pt x="1140" y="802"/>
                  </a:lnTo>
                  <a:lnTo>
                    <a:pt x="1119" y="824"/>
                  </a:lnTo>
                  <a:lnTo>
                    <a:pt x="1098" y="843"/>
                  </a:lnTo>
                  <a:lnTo>
                    <a:pt x="1078" y="862"/>
                  </a:lnTo>
                  <a:lnTo>
                    <a:pt x="1058" y="877"/>
                  </a:lnTo>
                  <a:lnTo>
                    <a:pt x="1042" y="888"/>
                  </a:lnTo>
                  <a:lnTo>
                    <a:pt x="1028" y="896"/>
                  </a:lnTo>
                  <a:lnTo>
                    <a:pt x="1028" y="901"/>
                  </a:lnTo>
                  <a:lnTo>
                    <a:pt x="1065" y="888"/>
                  </a:lnTo>
                  <a:lnTo>
                    <a:pt x="1028" y="931"/>
                  </a:lnTo>
                  <a:lnTo>
                    <a:pt x="988" y="969"/>
                  </a:lnTo>
                  <a:lnTo>
                    <a:pt x="948" y="1006"/>
                  </a:lnTo>
                  <a:lnTo>
                    <a:pt x="905" y="1043"/>
                  </a:lnTo>
                  <a:lnTo>
                    <a:pt x="862" y="1080"/>
                  </a:lnTo>
                  <a:lnTo>
                    <a:pt x="817" y="1119"/>
                  </a:lnTo>
                  <a:lnTo>
                    <a:pt x="774" y="1161"/>
                  </a:lnTo>
                  <a:lnTo>
                    <a:pt x="745" y="1148"/>
                  </a:lnTo>
                  <a:lnTo>
                    <a:pt x="745" y="1165"/>
                  </a:lnTo>
                  <a:lnTo>
                    <a:pt x="748" y="1167"/>
                  </a:lnTo>
                  <a:lnTo>
                    <a:pt x="749" y="1169"/>
                  </a:lnTo>
                  <a:lnTo>
                    <a:pt x="750" y="1169"/>
                  </a:lnTo>
                  <a:lnTo>
                    <a:pt x="750" y="1170"/>
                  </a:lnTo>
                  <a:lnTo>
                    <a:pt x="750" y="1170"/>
                  </a:lnTo>
                  <a:lnTo>
                    <a:pt x="750" y="1171"/>
                  </a:lnTo>
                  <a:lnTo>
                    <a:pt x="751" y="1172"/>
                  </a:lnTo>
                  <a:lnTo>
                    <a:pt x="751" y="1174"/>
                  </a:lnTo>
                  <a:lnTo>
                    <a:pt x="753" y="1178"/>
                  </a:lnTo>
                  <a:lnTo>
                    <a:pt x="774" y="1173"/>
                  </a:lnTo>
                  <a:lnTo>
                    <a:pt x="765" y="1181"/>
                  </a:lnTo>
                  <a:lnTo>
                    <a:pt x="754" y="1185"/>
                  </a:lnTo>
                  <a:lnTo>
                    <a:pt x="744" y="1188"/>
                  </a:lnTo>
                  <a:lnTo>
                    <a:pt x="732" y="1194"/>
                  </a:lnTo>
                  <a:lnTo>
                    <a:pt x="724" y="1203"/>
                  </a:lnTo>
                  <a:lnTo>
                    <a:pt x="715" y="1216"/>
                  </a:lnTo>
                  <a:lnTo>
                    <a:pt x="704" y="1232"/>
                  </a:lnTo>
                  <a:lnTo>
                    <a:pt x="693" y="1248"/>
                  </a:lnTo>
                  <a:lnTo>
                    <a:pt x="678" y="1264"/>
                  </a:lnTo>
                  <a:lnTo>
                    <a:pt x="661" y="1277"/>
                  </a:lnTo>
                  <a:lnTo>
                    <a:pt x="649" y="1277"/>
                  </a:lnTo>
                  <a:lnTo>
                    <a:pt x="657" y="1260"/>
                  </a:lnTo>
                  <a:lnTo>
                    <a:pt x="707" y="1223"/>
                  </a:lnTo>
                  <a:lnTo>
                    <a:pt x="699" y="1223"/>
                  </a:lnTo>
                  <a:lnTo>
                    <a:pt x="695" y="1224"/>
                  </a:lnTo>
                  <a:lnTo>
                    <a:pt x="693" y="1224"/>
                  </a:lnTo>
                  <a:lnTo>
                    <a:pt x="692" y="1223"/>
                  </a:lnTo>
                  <a:lnTo>
                    <a:pt x="686" y="1219"/>
                  </a:lnTo>
                  <a:lnTo>
                    <a:pt x="716" y="1186"/>
                  </a:lnTo>
                  <a:lnTo>
                    <a:pt x="711" y="1187"/>
                  </a:lnTo>
                  <a:lnTo>
                    <a:pt x="709" y="1187"/>
                  </a:lnTo>
                  <a:lnTo>
                    <a:pt x="707" y="1187"/>
                  </a:lnTo>
                  <a:lnTo>
                    <a:pt x="706" y="1187"/>
                  </a:lnTo>
                  <a:lnTo>
                    <a:pt x="704" y="1186"/>
                  </a:lnTo>
                  <a:lnTo>
                    <a:pt x="704" y="1186"/>
                  </a:lnTo>
                  <a:lnTo>
                    <a:pt x="703" y="1186"/>
                  </a:lnTo>
                  <a:lnTo>
                    <a:pt x="703" y="1186"/>
                  </a:lnTo>
                  <a:lnTo>
                    <a:pt x="702" y="1187"/>
                  </a:lnTo>
                  <a:lnTo>
                    <a:pt x="701" y="1188"/>
                  </a:lnTo>
                  <a:lnTo>
                    <a:pt x="699" y="1189"/>
                  </a:lnTo>
                  <a:lnTo>
                    <a:pt x="697" y="1192"/>
                  </a:lnTo>
                  <a:lnTo>
                    <a:pt x="697" y="1193"/>
                  </a:lnTo>
                  <a:lnTo>
                    <a:pt x="696" y="1194"/>
                  </a:lnTo>
                  <a:lnTo>
                    <a:pt x="697" y="1195"/>
                  </a:lnTo>
                  <a:lnTo>
                    <a:pt x="697" y="1195"/>
                  </a:lnTo>
                  <a:lnTo>
                    <a:pt x="699" y="1194"/>
                  </a:lnTo>
                  <a:lnTo>
                    <a:pt x="694" y="1201"/>
                  </a:lnTo>
                  <a:lnTo>
                    <a:pt x="691" y="1204"/>
                  </a:lnTo>
                  <a:lnTo>
                    <a:pt x="687" y="1204"/>
                  </a:lnTo>
                  <a:lnTo>
                    <a:pt x="684" y="1207"/>
                  </a:lnTo>
                  <a:lnTo>
                    <a:pt x="678" y="1210"/>
                  </a:lnTo>
                  <a:lnTo>
                    <a:pt x="680" y="1216"/>
                  </a:lnTo>
                  <a:lnTo>
                    <a:pt x="681" y="1219"/>
                  </a:lnTo>
                  <a:lnTo>
                    <a:pt x="681" y="1222"/>
                  </a:lnTo>
                  <a:lnTo>
                    <a:pt x="680" y="1226"/>
                  </a:lnTo>
                  <a:lnTo>
                    <a:pt x="678" y="1236"/>
                  </a:lnTo>
                  <a:lnTo>
                    <a:pt x="675" y="1233"/>
                  </a:lnTo>
                  <a:lnTo>
                    <a:pt x="673" y="1231"/>
                  </a:lnTo>
                  <a:lnTo>
                    <a:pt x="672" y="1229"/>
                  </a:lnTo>
                  <a:lnTo>
                    <a:pt x="672" y="1227"/>
                  </a:lnTo>
                  <a:lnTo>
                    <a:pt x="672" y="1226"/>
                  </a:lnTo>
                  <a:lnTo>
                    <a:pt x="671" y="1225"/>
                  </a:lnTo>
                  <a:lnTo>
                    <a:pt x="670" y="1224"/>
                  </a:lnTo>
                  <a:lnTo>
                    <a:pt x="668" y="1223"/>
                  </a:lnTo>
                  <a:lnTo>
                    <a:pt x="665" y="1221"/>
                  </a:lnTo>
                  <a:lnTo>
                    <a:pt x="661" y="1219"/>
                  </a:lnTo>
                  <a:lnTo>
                    <a:pt x="650" y="1244"/>
                  </a:lnTo>
                  <a:lnTo>
                    <a:pt x="632" y="1267"/>
                  </a:lnTo>
                  <a:lnTo>
                    <a:pt x="613" y="1287"/>
                  </a:lnTo>
                  <a:lnTo>
                    <a:pt x="589" y="1307"/>
                  </a:lnTo>
                  <a:lnTo>
                    <a:pt x="565" y="1326"/>
                  </a:lnTo>
                  <a:lnTo>
                    <a:pt x="540" y="1344"/>
                  </a:lnTo>
                  <a:lnTo>
                    <a:pt x="517" y="1362"/>
                  </a:lnTo>
                  <a:lnTo>
                    <a:pt x="495" y="1383"/>
                  </a:lnTo>
                  <a:lnTo>
                    <a:pt x="476" y="1405"/>
                  </a:lnTo>
                  <a:lnTo>
                    <a:pt x="461" y="1429"/>
                  </a:lnTo>
                  <a:lnTo>
                    <a:pt x="586" y="1383"/>
                  </a:lnTo>
                  <a:lnTo>
                    <a:pt x="704" y="1335"/>
                  </a:lnTo>
                  <a:lnTo>
                    <a:pt x="818" y="1286"/>
                  </a:lnTo>
                  <a:lnTo>
                    <a:pt x="928" y="1236"/>
                  </a:lnTo>
                  <a:lnTo>
                    <a:pt x="1086" y="1140"/>
                  </a:lnTo>
                  <a:lnTo>
                    <a:pt x="1063" y="1173"/>
                  </a:lnTo>
                  <a:lnTo>
                    <a:pt x="1036" y="1204"/>
                  </a:lnTo>
                  <a:lnTo>
                    <a:pt x="1008" y="1232"/>
                  </a:lnTo>
                  <a:lnTo>
                    <a:pt x="979" y="1259"/>
                  </a:lnTo>
                  <a:lnTo>
                    <a:pt x="949" y="1285"/>
                  </a:lnTo>
                  <a:lnTo>
                    <a:pt x="920" y="1311"/>
                  </a:lnTo>
                  <a:lnTo>
                    <a:pt x="891" y="1338"/>
                  </a:lnTo>
                  <a:lnTo>
                    <a:pt x="888" y="1342"/>
                  </a:lnTo>
                  <a:lnTo>
                    <a:pt x="884" y="1346"/>
                  </a:lnTo>
                  <a:lnTo>
                    <a:pt x="878" y="1351"/>
                  </a:lnTo>
                  <a:lnTo>
                    <a:pt x="872" y="1356"/>
                  </a:lnTo>
                  <a:lnTo>
                    <a:pt x="865" y="1359"/>
                  </a:lnTo>
                  <a:lnTo>
                    <a:pt x="860" y="1359"/>
                  </a:lnTo>
                  <a:lnTo>
                    <a:pt x="857" y="1356"/>
                  </a:lnTo>
                  <a:lnTo>
                    <a:pt x="811" y="1412"/>
                  </a:lnTo>
                  <a:lnTo>
                    <a:pt x="759" y="1467"/>
                  </a:lnTo>
                  <a:lnTo>
                    <a:pt x="702" y="1522"/>
                  </a:lnTo>
                  <a:lnTo>
                    <a:pt x="642" y="1575"/>
                  </a:lnTo>
                  <a:lnTo>
                    <a:pt x="579" y="1624"/>
                  </a:lnTo>
                  <a:lnTo>
                    <a:pt x="514" y="1673"/>
                  </a:lnTo>
                  <a:lnTo>
                    <a:pt x="447" y="1717"/>
                  </a:lnTo>
                  <a:lnTo>
                    <a:pt x="383" y="1757"/>
                  </a:lnTo>
                  <a:lnTo>
                    <a:pt x="319" y="1793"/>
                  </a:lnTo>
                  <a:lnTo>
                    <a:pt x="308" y="1798"/>
                  </a:lnTo>
                  <a:lnTo>
                    <a:pt x="292" y="1800"/>
                  </a:lnTo>
                  <a:lnTo>
                    <a:pt x="271" y="1802"/>
                  </a:lnTo>
                  <a:lnTo>
                    <a:pt x="246" y="1802"/>
                  </a:lnTo>
                  <a:lnTo>
                    <a:pt x="222" y="1803"/>
                  </a:lnTo>
                  <a:lnTo>
                    <a:pt x="197" y="1803"/>
                  </a:lnTo>
                  <a:lnTo>
                    <a:pt x="174" y="1802"/>
                  </a:lnTo>
                  <a:lnTo>
                    <a:pt x="153" y="1802"/>
                  </a:lnTo>
                  <a:lnTo>
                    <a:pt x="136" y="1801"/>
                  </a:lnTo>
                  <a:lnTo>
                    <a:pt x="124" y="1801"/>
                  </a:lnTo>
                  <a:lnTo>
                    <a:pt x="124" y="1772"/>
                  </a:lnTo>
                  <a:lnTo>
                    <a:pt x="116" y="1789"/>
                  </a:lnTo>
                  <a:lnTo>
                    <a:pt x="109" y="1785"/>
                  </a:lnTo>
                  <a:lnTo>
                    <a:pt x="105" y="1784"/>
                  </a:lnTo>
                  <a:lnTo>
                    <a:pt x="103" y="1783"/>
                  </a:lnTo>
                  <a:lnTo>
                    <a:pt x="102" y="1784"/>
                  </a:lnTo>
                  <a:lnTo>
                    <a:pt x="100" y="1785"/>
                  </a:lnTo>
                  <a:lnTo>
                    <a:pt x="95" y="1785"/>
                  </a:lnTo>
                  <a:lnTo>
                    <a:pt x="87" y="1785"/>
                  </a:lnTo>
                  <a:lnTo>
                    <a:pt x="95" y="1723"/>
                  </a:lnTo>
                  <a:lnTo>
                    <a:pt x="82" y="1719"/>
                  </a:lnTo>
                  <a:lnTo>
                    <a:pt x="76" y="1725"/>
                  </a:lnTo>
                  <a:lnTo>
                    <a:pt x="74" y="1729"/>
                  </a:lnTo>
                  <a:lnTo>
                    <a:pt x="72" y="1732"/>
                  </a:lnTo>
                  <a:lnTo>
                    <a:pt x="68" y="1731"/>
                  </a:lnTo>
                  <a:lnTo>
                    <a:pt x="61" y="1727"/>
                  </a:lnTo>
                  <a:lnTo>
                    <a:pt x="61" y="1714"/>
                  </a:lnTo>
                  <a:lnTo>
                    <a:pt x="55" y="1701"/>
                  </a:lnTo>
                  <a:lnTo>
                    <a:pt x="46" y="1686"/>
                  </a:lnTo>
                  <a:lnTo>
                    <a:pt x="36" y="1671"/>
                  </a:lnTo>
                  <a:lnTo>
                    <a:pt x="26" y="1654"/>
                  </a:lnTo>
                  <a:lnTo>
                    <a:pt x="17" y="1638"/>
                  </a:lnTo>
                  <a:lnTo>
                    <a:pt x="12" y="1621"/>
                  </a:lnTo>
                  <a:lnTo>
                    <a:pt x="12" y="1604"/>
                  </a:lnTo>
                  <a:lnTo>
                    <a:pt x="20" y="1586"/>
                  </a:lnTo>
                  <a:lnTo>
                    <a:pt x="20" y="1594"/>
                  </a:lnTo>
                  <a:lnTo>
                    <a:pt x="29" y="1612"/>
                  </a:lnTo>
                  <a:lnTo>
                    <a:pt x="29" y="1602"/>
                  </a:lnTo>
                  <a:lnTo>
                    <a:pt x="32" y="1598"/>
                  </a:lnTo>
                  <a:lnTo>
                    <a:pt x="34" y="1596"/>
                  </a:lnTo>
                  <a:lnTo>
                    <a:pt x="36" y="1591"/>
                  </a:lnTo>
                  <a:lnTo>
                    <a:pt x="37" y="1583"/>
                  </a:lnTo>
                  <a:lnTo>
                    <a:pt x="24" y="1537"/>
                  </a:lnTo>
                  <a:lnTo>
                    <a:pt x="16" y="1541"/>
                  </a:lnTo>
                  <a:lnTo>
                    <a:pt x="8" y="1537"/>
                  </a:lnTo>
                  <a:lnTo>
                    <a:pt x="14" y="1545"/>
                  </a:lnTo>
                  <a:lnTo>
                    <a:pt x="18" y="1551"/>
                  </a:lnTo>
                  <a:lnTo>
                    <a:pt x="20" y="1555"/>
                  </a:lnTo>
                  <a:lnTo>
                    <a:pt x="22" y="1561"/>
                  </a:lnTo>
                  <a:lnTo>
                    <a:pt x="22" y="1569"/>
                  </a:lnTo>
                  <a:lnTo>
                    <a:pt x="20" y="1583"/>
                  </a:lnTo>
                  <a:lnTo>
                    <a:pt x="11" y="1586"/>
                  </a:lnTo>
                  <a:lnTo>
                    <a:pt x="0" y="1591"/>
                  </a:lnTo>
                  <a:lnTo>
                    <a:pt x="16" y="1553"/>
                  </a:lnTo>
                  <a:lnTo>
                    <a:pt x="0" y="1562"/>
                  </a:lnTo>
                  <a:lnTo>
                    <a:pt x="3" y="1549"/>
                  </a:lnTo>
                  <a:lnTo>
                    <a:pt x="1" y="1541"/>
                  </a:lnTo>
                  <a:lnTo>
                    <a:pt x="0" y="1532"/>
                  </a:lnTo>
                  <a:lnTo>
                    <a:pt x="0" y="1524"/>
                  </a:lnTo>
                  <a:lnTo>
                    <a:pt x="3" y="1517"/>
                  </a:lnTo>
                  <a:lnTo>
                    <a:pt x="9" y="1511"/>
                  </a:lnTo>
                  <a:lnTo>
                    <a:pt x="20" y="1508"/>
                  </a:lnTo>
                  <a:lnTo>
                    <a:pt x="24" y="1533"/>
                  </a:lnTo>
                  <a:lnTo>
                    <a:pt x="24" y="1495"/>
                  </a:lnTo>
                  <a:lnTo>
                    <a:pt x="20" y="1495"/>
                  </a:lnTo>
                  <a:lnTo>
                    <a:pt x="8" y="1504"/>
                  </a:lnTo>
                  <a:lnTo>
                    <a:pt x="11" y="1466"/>
                  </a:lnTo>
                  <a:lnTo>
                    <a:pt x="45" y="1495"/>
                  </a:lnTo>
                  <a:lnTo>
                    <a:pt x="45" y="1484"/>
                  </a:lnTo>
                  <a:lnTo>
                    <a:pt x="43" y="1478"/>
                  </a:lnTo>
                  <a:lnTo>
                    <a:pt x="41" y="1469"/>
                  </a:lnTo>
                  <a:lnTo>
                    <a:pt x="43" y="1456"/>
                  </a:lnTo>
                  <a:lnTo>
                    <a:pt x="44" y="1441"/>
                  </a:lnTo>
                  <a:lnTo>
                    <a:pt x="46" y="1425"/>
                  </a:lnTo>
                  <a:lnTo>
                    <a:pt x="48" y="1410"/>
                  </a:lnTo>
                  <a:lnTo>
                    <a:pt x="51" y="1396"/>
                  </a:lnTo>
                  <a:lnTo>
                    <a:pt x="53" y="1386"/>
                  </a:lnTo>
                  <a:lnTo>
                    <a:pt x="53" y="1380"/>
                  </a:lnTo>
                  <a:lnTo>
                    <a:pt x="55" y="1379"/>
                  </a:lnTo>
                  <a:lnTo>
                    <a:pt x="58" y="1377"/>
                  </a:lnTo>
                  <a:lnTo>
                    <a:pt x="58" y="1376"/>
                  </a:lnTo>
                  <a:lnTo>
                    <a:pt x="59" y="1376"/>
                  </a:lnTo>
                  <a:lnTo>
                    <a:pt x="59" y="1376"/>
                  </a:lnTo>
                  <a:lnTo>
                    <a:pt x="59" y="1375"/>
                  </a:lnTo>
                  <a:lnTo>
                    <a:pt x="60" y="1374"/>
                  </a:lnTo>
                  <a:lnTo>
                    <a:pt x="61" y="1372"/>
                  </a:lnTo>
                  <a:lnTo>
                    <a:pt x="74" y="1380"/>
                  </a:lnTo>
                  <a:lnTo>
                    <a:pt x="74" y="1343"/>
                  </a:lnTo>
                  <a:lnTo>
                    <a:pt x="61" y="1346"/>
                  </a:lnTo>
                  <a:lnTo>
                    <a:pt x="83" y="1315"/>
                  </a:lnTo>
                  <a:lnTo>
                    <a:pt x="104" y="1284"/>
                  </a:lnTo>
                  <a:lnTo>
                    <a:pt x="125" y="1253"/>
                  </a:lnTo>
                  <a:lnTo>
                    <a:pt x="150" y="1223"/>
                  </a:lnTo>
                  <a:lnTo>
                    <a:pt x="150" y="1237"/>
                  </a:lnTo>
                  <a:lnTo>
                    <a:pt x="150" y="1246"/>
                  </a:lnTo>
                  <a:lnTo>
                    <a:pt x="152" y="1255"/>
                  </a:lnTo>
                  <a:lnTo>
                    <a:pt x="158" y="1264"/>
                  </a:lnTo>
                  <a:lnTo>
                    <a:pt x="161" y="1264"/>
                  </a:lnTo>
                  <a:lnTo>
                    <a:pt x="158" y="1252"/>
                  </a:lnTo>
                  <a:lnTo>
                    <a:pt x="161" y="1248"/>
                  </a:lnTo>
                  <a:lnTo>
                    <a:pt x="162" y="1242"/>
                  </a:lnTo>
                  <a:lnTo>
                    <a:pt x="164" y="1234"/>
                  </a:lnTo>
                  <a:lnTo>
                    <a:pt x="166" y="1225"/>
                  </a:lnTo>
                  <a:lnTo>
                    <a:pt x="171" y="1215"/>
                  </a:lnTo>
                  <a:lnTo>
                    <a:pt x="162" y="1215"/>
                  </a:lnTo>
                  <a:lnTo>
                    <a:pt x="159" y="1215"/>
                  </a:lnTo>
                  <a:lnTo>
                    <a:pt x="158" y="1215"/>
                  </a:lnTo>
                  <a:lnTo>
                    <a:pt x="154" y="1214"/>
                  </a:lnTo>
                  <a:lnTo>
                    <a:pt x="150" y="1210"/>
                  </a:lnTo>
                  <a:lnTo>
                    <a:pt x="166" y="1181"/>
                  </a:lnTo>
                  <a:lnTo>
                    <a:pt x="173" y="1187"/>
                  </a:lnTo>
                  <a:lnTo>
                    <a:pt x="176" y="1189"/>
                  </a:lnTo>
                  <a:lnTo>
                    <a:pt x="181" y="1189"/>
                  </a:lnTo>
                  <a:lnTo>
                    <a:pt x="187" y="1189"/>
                  </a:lnTo>
                  <a:lnTo>
                    <a:pt x="195" y="1189"/>
                  </a:lnTo>
                  <a:lnTo>
                    <a:pt x="189" y="1186"/>
                  </a:lnTo>
                  <a:lnTo>
                    <a:pt x="182" y="1184"/>
                  </a:lnTo>
                  <a:lnTo>
                    <a:pt x="176" y="1181"/>
                  </a:lnTo>
                  <a:lnTo>
                    <a:pt x="173" y="1178"/>
                  </a:lnTo>
                  <a:lnTo>
                    <a:pt x="174" y="1173"/>
                  </a:lnTo>
                  <a:lnTo>
                    <a:pt x="211" y="1173"/>
                  </a:lnTo>
                  <a:lnTo>
                    <a:pt x="187" y="1161"/>
                  </a:lnTo>
                  <a:lnTo>
                    <a:pt x="200" y="1144"/>
                  </a:lnTo>
                  <a:lnTo>
                    <a:pt x="214" y="1127"/>
                  </a:lnTo>
                  <a:lnTo>
                    <a:pt x="229" y="1109"/>
                  </a:lnTo>
                  <a:lnTo>
                    <a:pt x="243" y="1089"/>
                  </a:lnTo>
                  <a:lnTo>
                    <a:pt x="253" y="1066"/>
                  </a:lnTo>
                  <a:lnTo>
                    <a:pt x="260" y="1066"/>
                  </a:lnTo>
                  <a:lnTo>
                    <a:pt x="264" y="1066"/>
                  </a:lnTo>
                  <a:lnTo>
                    <a:pt x="267" y="1065"/>
                  </a:lnTo>
                  <a:lnTo>
                    <a:pt x="271" y="1064"/>
                  </a:lnTo>
                  <a:lnTo>
                    <a:pt x="279" y="1061"/>
                  </a:lnTo>
                  <a:lnTo>
                    <a:pt x="261" y="1099"/>
                  </a:lnTo>
                  <a:lnTo>
                    <a:pt x="282" y="1082"/>
                  </a:lnTo>
                  <a:lnTo>
                    <a:pt x="289" y="1068"/>
                  </a:lnTo>
                  <a:lnTo>
                    <a:pt x="299" y="1056"/>
                  </a:lnTo>
                  <a:lnTo>
                    <a:pt x="309" y="1042"/>
                  </a:lnTo>
                  <a:lnTo>
                    <a:pt x="321" y="1028"/>
                  </a:lnTo>
                  <a:lnTo>
                    <a:pt x="331" y="1014"/>
                  </a:lnTo>
                  <a:lnTo>
                    <a:pt x="340" y="998"/>
                  </a:lnTo>
                  <a:lnTo>
                    <a:pt x="347" y="982"/>
                  </a:lnTo>
                  <a:lnTo>
                    <a:pt x="349" y="963"/>
                  </a:lnTo>
                  <a:lnTo>
                    <a:pt x="360" y="961"/>
                  </a:lnTo>
                  <a:lnTo>
                    <a:pt x="373" y="954"/>
                  </a:lnTo>
                  <a:lnTo>
                    <a:pt x="389" y="944"/>
                  </a:lnTo>
                  <a:lnTo>
                    <a:pt x="406" y="930"/>
                  </a:lnTo>
                  <a:lnTo>
                    <a:pt x="424" y="914"/>
                  </a:lnTo>
                  <a:lnTo>
                    <a:pt x="443" y="896"/>
                  </a:lnTo>
                  <a:lnTo>
                    <a:pt x="461" y="879"/>
                  </a:lnTo>
                  <a:lnTo>
                    <a:pt x="480" y="861"/>
                  </a:lnTo>
                  <a:lnTo>
                    <a:pt x="497" y="843"/>
                  </a:lnTo>
                  <a:lnTo>
                    <a:pt x="513" y="826"/>
                  </a:lnTo>
                  <a:lnTo>
                    <a:pt x="528" y="812"/>
                  </a:lnTo>
                  <a:lnTo>
                    <a:pt x="539" y="801"/>
                  </a:lnTo>
                  <a:lnTo>
                    <a:pt x="549" y="794"/>
                  </a:lnTo>
                  <a:lnTo>
                    <a:pt x="532" y="781"/>
                  </a:lnTo>
                  <a:lnTo>
                    <a:pt x="552" y="774"/>
                  </a:lnTo>
                  <a:lnTo>
                    <a:pt x="574" y="762"/>
                  </a:lnTo>
                  <a:lnTo>
                    <a:pt x="596" y="749"/>
                  </a:lnTo>
                  <a:lnTo>
                    <a:pt x="618" y="731"/>
                  </a:lnTo>
                  <a:lnTo>
                    <a:pt x="640" y="714"/>
                  </a:lnTo>
                  <a:lnTo>
                    <a:pt x="659" y="696"/>
                  </a:lnTo>
                  <a:lnTo>
                    <a:pt x="677" y="677"/>
                  </a:lnTo>
                  <a:lnTo>
                    <a:pt x="691" y="661"/>
                  </a:lnTo>
                  <a:lnTo>
                    <a:pt x="688" y="654"/>
                  </a:lnTo>
                  <a:lnTo>
                    <a:pt x="687" y="650"/>
                  </a:lnTo>
                  <a:lnTo>
                    <a:pt x="687" y="648"/>
                  </a:lnTo>
                  <a:lnTo>
                    <a:pt x="688" y="645"/>
                  </a:lnTo>
                  <a:lnTo>
                    <a:pt x="693" y="641"/>
                  </a:lnTo>
                  <a:lnTo>
                    <a:pt x="699" y="637"/>
                  </a:lnTo>
                  <a:lnTo>
                    <a:pt x="701" y="634"/>
                  </a:lnTo>
                  <a:lnTo>
                    <a:pt x="708" y="629"/>
                  </a:lnTo>
                  <a:lnTo>
                    <a:pt x="718" y="620"/>
                  </a:lnTo>
                  <a:lnTo>
                    <a:pt x="731" y="610"/>
                  </a:lnTo>
                  <a:lnTo>
                    <a:pt x="748" y="596"/>
                  </a:lnTo>
                  <a:lnTo>
                    <a:pt x="766" y="581"/>
                  </a:lnTo>
                  <a:lnTo>
                    <a:pt x="786" y="565"/>
                  </a:lnTo>
                  <a:lnTo>
                    <a:pt x="807" y="548"/>
                  </a:lnTo>
                  <a:lnTo>
                    <a:pt x="829" y="530"/>
                  </a:lnTo>
                  <a:lnTo>
                    <a:pt x="851" y="512"/>
                  </a:lnTo>
                  <a:lnTo>
                    <a:pt x="873" y="495"/>
                  </a:lnTo>
                  <a:lnTo>
                    <a:pt x="893" y="477"/>
                  </a:lnTo>
                  <a:lnTo>
                    <a:pt x="913" y="461"/>
                  </a:lnTo>
                  <a:lnTo>
                    <a:pt x="930" y="447"/>
                  </a:lnTo>
                  <a:lnTo>
                    <a:pt x="945" y="435"/>
                  </a:lnTo>
                  <a:lnTo>
                    <a:pt x="957" y="424"/>
                  </a:lnTo>
                  <a:lnTo>
                    <a:pt x="965" y="417"/>
                  </a:lnTo>
                  <a:lnTo>
                    <a:pt x="970" y="413"/>
                  </a:lnTo>
                  <a:lnTo>
                    <a:pt x="966" y="412"/>
                  </a:lnTo>
                  <a:lnTo>
                    <a:pt x="965" y="410"/>
                  </a:lnTo>
                  <a:lnTo>
                    <a:pt x="964" y="410"/>
                  </a:lnTo>
                  <a:lnTo>
                    <a:pt x="964" y="409"/>
                  </a:lnTo>
                  <a:lnTo>
                    <a:pt x="965" y="409"/>
                  </a:lnTo>
                  <a:lnTo>
                    <a:pt x="966" y="408"/>
                  </a:lnTo>
                  <a:lnTo>
                    <a:pt x="967" y="406"/>
                  </a:lnTo>
                  <a:lnTo>
                    <a:pt x="969" y="404"/>
                  </a:lnTo>
                  <a:lnTo>
                    <a:pt x="970" y="401"/>
                  </a:lnTo>
                  <a:lnTo>
                    <a:pt x="986" y="393"/>
                  </a:lnTo>
                  <a:lnTo>
                    <a:pt x="1006" y="380"/>
                  </a:lnTo>
                  <a:lnTo>
                    <a:pt x="1028" y="365"/>
                  </a:lnTo>
                  <a:lnTo>
                    <a:pt x="1052" y="347"/>
                  </a:lnTo>
                  <a:lnTo>
                    <a:pt x="1079" y="327"/>
                  </a:lnTo>
                  <a:lnTo>
                    <a:pt x="1105" y="307"/>
                  </a:lnTo>
                  <a:lnTo>
                    <a:pt x="1131" y="284"/>
                  </a:lnTo>
                  <a:lnTo>
                    <a:pt x="1157" y="262"/>
                  </a:lnTo>
                  <a:lnTo>
                    <a:pt x="1180" y="240"/>
                  </a:lnTo>
                  <a:lnTo>
                    <a:pt x="1201" y="218"/>
                  </a:lnTo>
                  <a:lnTo>
                    <a:pt x="1219" y="198"/>
                  </a:lnTo>
                  <a:lnTo>
                    <a:pt x="1231" y="181"/>
                  </a:lnTo>
                  <a:lnTo>
                    <a:pt x="1241" y="166"/>
                  </a:lnTo>
                  <a:lnTo>
                    <a:pt x="1209" y="159"/>
                  </a:lnTo>
                  <a:lnTo>
                    <a:pt x="1178" y="157"/>
                  </a:lnTo>
                  <a:lnTo>
                    <a:pt x="1145" y="158"/>
                  </a:lnTo>
                  <a:lnTo>
                    <a:pt x="1112" y="162"/>
                  </a:lnTo>
                  <a:lnTo>
                    <a:pt x="1079" y="168"/>
                  </a:lnTo>
                  <a:lnTo>
                    <a:pt x="1046" y="176"/>
                  </a:lnTo>
                  <a:lnTo>
                    <a:pt x="1014" y="185"/>
                  </a:lnTo>
                  <a:lnTo>
                    <a:pt x="982" y="195"/>
                  </a:lnTo>
                  <a:lnTo>
                    <a:pt x="951" y="203"/>
                  </a:lnTo>
                  <a:lnTo>
                    <a:pt x="922" y="210"/>
                  </a:lnTo>
                  <a:lnTo>
                    <a:pt x="895" y="215"/>
                  </a:lnTo>
                  <a:lnTo>
                    <a:pt x="870" y="219"/>
                  </a:lnTo>
                  <a:lnTo>
                    <a:pt x="846" y="219"/>
                  </a:lnTo>
                  <a:lnTo>
                    <a:pt x="825" y="215"/>
                  </a:lnTo>
                  <a:lnTo>
                    <a:pt x="807" y="206"/>
                  </a:lnTo>
                  <a:lnTo>
                    <a:pt x="799" y="169"/>
                  </a:lnTo>
                  <a:lnTo>
                    <a:pt x="791" y="187"/>
                  </a:lnTo>
                  <a:lnTo>
                    <a:pt x="786" y="177"/>
                  </a:lnTo>
                  <a:lnTo>
                    <a:pt x="770" y="140"/>
                  </a:lnTo>
                  <a:lnTo>
                    <a:pt x="782" y="137"/>
                  </a:lnTo>
                  <a:lnTo>
                    <a:pt x="792" y="134"/>
                  </a:lnTo>
                  <a:lnTo>
                    <a:pt x="800" y="129"/>
                  </a:lnTo>
                  <a:lnTo>
                    <a:pt x="807" y="120"/>
                  </a:lnTo>
                  <a:lnTo>
                    <a:pt x="796" y="125"/>
                  </a:lnTo>
                  <a:lnTo>
                    <a:pt x="786" y="129"/>
                  </a:lnTo>
                  <a:lnTo>
                    <a:pt x="773" y="131"/>
                  </a:lnTo>
                  <a:lnTo>
                    <a:pt x="757" y="132"/>
                  </a:lnTo>
                  <a:lnTo>
                    <a:pt x="753" y="112"/>
                  </a:lnTo>
                  <a:lnTo>
                    <a:pt x="778" y="104"/>
                  </a:lnTo>
                  <a:lnTo>
                    <a:pt x="757" y="75"/>
                  </a:lnTo>
                  <a:lnTo>
                    <a:pt x="754" y="77"/>
                  </a:lnTo>
                  <a:lnTo>
                    <a:pt x="752" y="79"/>
                  </a:lnTo>
                  <a:lnTo>
                    <a:pt x="751" y="80"/>
                  </a:lnTo>
                  <a:lnTo>
                    <a:pt x="750" y="82"/>
                  </a:lnTo>
                  <a:lnTo>
                    <a:pt x="750" y="83"/>
                  </a:lnTo>
                  <a:lnTo>
                    <a:pt x="750" y="83"/>
                  </a:lnTo>
                  <a:lnTo>
                    <a:pt x="749" y="83"/>
                  </a:lnTo>
                  <a:lnTo>
                    <a:pt x="748" y="83"/>
                  </a:lnTo>
                  <a:lnTo>
                    <a:pt x="744" y="83"/>
                  </a:lnTo>
                  <a:lnTo>
                    <a:pt x="741" y="83"/>
                  </a:lnTo>
                  <a:lnTo>
                    <a:pt x="741" y="75"/>
                  </a:lnTo>
                  <a:lnTo>
                    <a:pt x="753" y="67"/>
                  </a:lnTo>
                  <a:lnTo>
                    <a:pt x="781" y="53"/>
                  </a:lnTo>
                  <a:lnTo>
                    <a:pt x="813" y="44"/>
                  </a:lnTo>
                  <a:lnTo>
                    <a:pt x="845" y="37"/>
                  </a:lnTo>
                  <a:lnTo>
                    <a:pt x="878" y="33"/>
                  </a:lnTo>
                  <a:lnTo>
                    <a:pt x="913" y="29"/>
                  </a:lnTo>
                  <a:lnTo>
                    <a:pt x="946" y="25"/>
                  </a:lnTo>
                  <a:lnTo>
                    <a:pt x="981" y="19"/>
                  </a:lnTo>
                  <a:lnTo>
                    <a:pt x="1015" y="11"/>
                  </a:lnTo>
                  <a:lnTo>
                    <a:pt x="10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0" name="Freeform 14"/>
            <p:cNvSpPr>
              <a:spLocks/>
            </p:cNvSpPr>
            <p:nvPr userDrawn="1"/>
          </p:nvSpPr>
          <p:spPr bwMode="auto">
            <a:xfrm>
              <a:off x="11179176" y="5121275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5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1" name="Freeform 15"/>
            <p:cNvSpPr>
              <a:spLocks/>
            </p:cNvSpPr>
            <p:nvPr userDrawn="1"/>
          </p:nvSpPr>
          <p:spPr bwMode="auto">
            <a:xfrm>
              <a:off x="11172826" y="5124450"/>
              <a:ext cx="3175" cy="7938"/>
            </a:xfrm>
            <a:custGeom>
              <a:avLst/>
              <a:gdLst>
                <a:gd name="T0" fmla="*/ 8 w 8"/>
                <a:gd name="T1" fmla="*/ 0 h 17"/>
                <a:gd name="T2" fmla="*/ 8 w 8"/>
                <a:gd name="T3" fmla="*/ 17 h 17"/>
                <a:gd name="T4" fmla="*/ 0 w 8"/>
                <a:gd name="T5" fmla="*/ 13 h 17"/>
                <a:gd name="T6" fmla="*/ 8 w 8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7">
                  <a:moveTo>
                    <a:pt x="8" y="0"/>
                  </a:moveTo>
                  <a:lnTo>
                    <a:pt x="8" y="17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2" name="Freeform 16"/>
            <p:cNvSpPr>
              <a:spLocks/>
            </p:cNvSpPr>
            <p:nvPr userDrawn="1"/>
          </p:nvSpPr>
          <p:spPr bwMode="auto">
            <a:xfrm>
              <a:off x="11303001" y="5124450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6 w 8"/>
                <a:gd name="T5" fmla="*/ 2 h 8"/>
                <a:gd name="T6" fmla="*/ 6 w 8"/>
                <a:gd name="T7" fmla="*/ 5 h 8"/>
                <a:gd name="T8" fmla="*/ 5 w 8"/>
                <a:gd name="T9" fmla="*/ 5 h 8"/>
                <a:gd name="T10" fmla="*/ 5 w 8"/>
                <a:gd name="T11" fmla="*/ 6 h 8"/>
                <a:gd name="T12" fmla="*/ 5 w 8"/>
                <a:gd name="T13" fmla="*/ 6 h 8"/>
                <a:gd name="T14" fmla="*/ 4 w 8"/>
                <a:gd name="T15" fmla="*/ 6 h 8"/>
                <a:gd name="T16" fmla="*/ 2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3" name="Freeform 17"/>
            <p:cNvSpPr>
              <a:spLocks/>
            </p:cNvSpPr>
            <p:nvPr userDrawn="1"/>
          </p:nvSpPr>
          <p:spPr bwMode="auto">
            <a:xfrm>
              <a:off x="11241088" y="5251450"/>
              <a:ext cx="4763" cy="3175"/>
            </a:xfrm>
            <a:custGeom>
              <a:avLst/>
              <a:gdLst>
                <a:gd name="T0" fmla="*/ 3 w 11"/>
                <a:gd name="T1" fmla="*/ 0 h 8"/>
                <a:gd name="T2" fmla="*/ 11 w 11"/>
                <a:gd name="T3" fmla="*/ 0 h 8"/>
                <a:gd name="T4" fmla="*/ 0 w 11"/>
                <a:gd name="T5" fmla="*/ 8 h 8"/>
                <a:gd name="T6" fmla="*/ 3 w 11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8">
                  <a:moveTo>
                    <a:pt x="3" y="0"/>
                  </a:moveTo>
                  <a:lnTo>
                    <a:pt x="11" y="0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4" name="Freeform 18"/>
            <p:cNvSpPr>
              <a:spLocks/>
            </p:cNvSpPr>
            <p:nvPr userDrawn="1"/>
          </p:nvSpPr>
          <p:spPr bwMode="auto">
            <a:xfrm>
              <a:off x="11404601" y="5303838"/>
              <a:ext cx="3175" cy="1588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0 h 4"/>
                <a:gd name="T4" fmla="*/ 5 w 8"/>
                <a:gd name="T5" fmla="*/ 2 h 4"/>
                <a:gd name="T6" fmla="*/ 4 w 8"/>
                <a:gd name="T7" fmla="*/ 4 h 4"/>
                <a:gd name="T8" fmla="*/ 4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2 w 8"/>
                <a:gd name="T15" fmla="*/ 2 h 4"/>
                <a:gd name="T16" fmla="*/ 0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5" name="Freeform 19"/>
            <p:cNvSpPr>
              <a:spLocks/>
            </p:cNvSpPr>
            <p:nvPr userDrawn="1"/>
          </p:nvSpPr>
          <p:spPr bwMode="auto">
            <a:xfrm>
              <a:off x="11147426" y="5613400"/>
              <a:ext cx="3175" cy="11113"/>
            </a:xfrm>
            <a:custGeom>
              <a:avLst/>
              <a:gdLst>
                <a:gd name="T0" fmla="*/ 0 w 7"/>
                <a:gd name="T1" fmla="*/ 0 h 26"/>
                <a:gd name="T2" fmla="*/ 7 w 7"/>
                <a:gd name="T3" fmla="*/ 26 h 26"/>
                <a:gd name="T4" fmla="*/ 0 w 7"/>
                <a:gd name="T5" fmla="*/ 26 h 26"/>
                <a:gd name="T6" fmla="*/ 0 w 7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6">
                  <a:moveTo>
                    <a:pt x="0" y="0"/>
                  </a:moveTo>
                  <a:lnTo>
                    <a:pt x="7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6" name="Freeform 20"/>
            <p:cNvSpPr>
              <a:spLocks/>
            </p:cNvSpPr>
            <p:nvPr userDrawn="1"/>
          </p:nvSpPr>
          <p:spPr bwMode="auto">
            <a:xfrm>
              <a:off x="11395076" y="5364163"/>
              <a:ext cx="3175" cy="1588"/>
            </a:xfrm>
            <a:custGeom>
              <a:avLst/>
              <a:gdLst>
                <a:gd name="T0" fmla="*/ 8 w 8"/>
                <a:gd name="T1" fmla="*/ 0 h 4"/>
                <a:gd name="T2" fmla="*/ 7 w 8"/>
                <a:gd name="T3" fmla="*/ 1 h 4"/>
                <a:gd name="T4" fmla="*/ 7 w 8"/>
                <a:gd name="T5" fmla="*/ 2 h 4"/>
                <a:gd name="T6" fmla="*/ 7 w 8"/>
                <a:gd name="T7" fmla="*/ 3 h 4"/>
                <a:gd name="T8" fmla="*/ 6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0 w 8"/>
                <a:gd name="T15" fmla="*/ 4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lnTo>
                    <a:pt x="7" y="1"/>
                  </a:lnTo>
                  <a:lnTo>
                    <a:pt x="7" y="2"/>
                  </a:lnTo>
                  <a:lnTo>
                    <a:pt x="7" y="3"/>
                  </a:lnTo>
                  <a:lnTo>
                    <a:pt x="6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7" name="Freeform 21"/>
            <p:cNvSpPr>
              <a:spLocks/>
            </p:cNvSpPr>
            <p:nvPr userDrawn="1"/>
          </p:nvSpPr>
          <p:spPr bwMode="auto">
            <a:xfrm>
              <a:off x="11860213" y="5365750"/>
              <a:ext cx="3175" cy="1588"/>
            </a:xfrm>
            <a:custGeom>
              <a:avLst/>
              <a:gdLst>
                <a:gd name="T0" fmla="*/ 0 w 8"/>
                <a:gd name="T1" fmla="*/ 0 h 3"/>
                <a:gd name="T2" fmla="*/ 8 w 8"/>
                <a:gd name="T3" fmla="*/ 0 h 3"/>
                <a:gd name="T4" fmla="*/ 6 w 8"/>
                <a:gd name="T5" fmla="*/ 1 h 3"/>
                <a:gd name="T6" fmla="*/ 5 w 8"/>
                <a:gd name="T7" fmla="*/ 3 h 3"/>
                <a:gd name="T8" fmla="*/ 5 w 8"/>
                <a:gd name="T9" fmla="*/ 3 h 3"/>
                <a:gd name="T10" fmla="*/ 5 w 8"/>
                <a:gd name="T11" fmla="*/ 3 h 3"/>
                <a:gd name="T12" fmla="*/ 3 w 8"/>
                <a:gd name="T13" fmla="*/ 3 h 3"/>
                <a:gd name="T14" fmla="*/ 2 w 8"/>
                <a:gd name="T15" fmla="*/ 1 h 3"/>
                <a:gd name="T16" fmla="*/ 0 w 8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8" name="Freeform 22"/>
            <p:cNvSpPr>
              <a:spLocks noEditPoints="1"/>
            </p:cNvSpPr>
            <p:nvPr userDrawn="1"/>
          </p:nvSpPr>
          <p:spPr bwMode="auto">
            <a:xfrm>
              <a:off x="10929938" y="5370513"/>
              <a:ext cx="966788" cy="938213"/>
            </a:xfrm>
            <a:custGeom>
              <a:avLst/>
              <a:gdLst>
                <a:gd name="T0" fmla="*/ 486 w 2436"/>
                <a:gd name="T1" fmla="*/ 2168 h 2362"/>
                <a:gd name="T2" fmla="*/ 316 w 2436"/>
                <a:gd name="T3" fmla="*/ 2069 h 2362"/>
                <a:gd name="T4" fmla="*/ 518 w 2436"/>
                <a:gd name="T5" fmla="*/ 2080 h 2362"/>
                <a:gd name="T6" fmla="*/ 585 w 2436"/>
                <a:gd name="T7" fmla="*/ 2095 h 2362"/>
                <a:gd name="T8" fmla="*/ 720 w 2436"/>
                <a:gd name="T9" fmla="*/ 2011 h 2362"/>
                <a:gd name="T10" fmla="*/ 701 w 2436"/>
                <a:gd name="T11" fmla="*/ 2060 h 2362"/>
                <a:gd name="T12" fmla="*/ 949 w 2436"/>
                <a:gd name="T13" fmla="*/ 1985 h 2362"/>
                <a:gd name="T14" fmla="*/ 1182 w 2436"/>
                <a:gd name="T15" fmla="*/ 1936 h 2362"/>
                <a:gd name="T16" fmla="*/ 1121 w 2436"/>
                <a:gd name="T17" fmla="*/ 1898 h 2362"/>
                <a:gd name="T18" fmla="*/ 949 w 2436"/>
                <a:gd name="T19" fmla="*/ 1899 h 2362"/>
                <a:gd name="T20" fmla="*/ 1047 w 2436"/>
                <a:gd name="T21" fmla="*/ 1870 h 2362"/>
                <a:gd name="T22" fmla="*/ 1216 w 2436"/>
                <a:gd name="T23" fmla="*/ 1862 h 2362"/>
                <a:gd name="T24" fmla="*/ 1408 w 2436"/>
                <a:gd name="T25" fmla="*/ 1821 h 2362"/>
                <a:gd name="T26" fmla="*/ 1374 w 2436"/>
                <a:gd name="T27" fmla="*/ 1795 h 2362"/>
                <a:gd name="T28" fmla="*/ 1328 w 2436"/>
                <a:gd name="T29" fmla="*/ 1734 h 2362"/>
                <a:gd name="T30" fmla="*/ 1240 w 2436"/>
                <a:gd name="T31" fmla="*/ 1672 h 2362"/>
                <a:gd name="T32" fmla="*/ 1387 w 2436"/>
                <a:gd name="T33" fmla="*/ 1659 h 2362"/>
                <a:gd name="T34" fmla="*/ 1524 w 2436"/>
                <a:gd name="T35" fmla="*/ 1614 h 2362"/>
                <a:gd name="T36" fmla="*/ 1537 w 2436"/>
                <a:gd name="T37" fmla="*/ 1598 h 2362"/>
                <a:gd name="T38" fmla="*/ 1627 w 2436"/>
                <a:gd name="T39" fmla="*/ 1565 h 2362"/>
                <a:gd name="T40" fmla="*/ 1111 w 2436"/>
                <a:gd name="T41" fmla="*/ 1672 h 2362"/>
                <a:gd name="T42" fmla="*/ 1424 w 2436"/>
                <a:gd name="T43" fmla="*/ 1523 h 2362"/>
                <a:gd name="T44" fmla="*/ 1432 w 2436"/>
                <a:gd name="T45" fmla="*/ 1499 h 2362"/>
                <a:gd name="T46" fmla="*/ 1711 w 2436"/>
                <a:gd name="T47" fmla="*/ 1437 h 2362"/>
                <a:gd name="T48" fmla="*/ 1790 w 2436"/>
                <a:gd name="T49" fmla="*/ 1300 h 2362"/>
                <a:gd name="T50" fmla="*/ 1537 w 2436"/>
                <a:gd name="T51" fmla="*/ 1428 h 2362"/>
                <a:gd name="T52" fmla="*/ 1516 w 2436"/>
                <a:gd name="T53" fmla="*/ 1482 h 2362"/>
                <a:gd name="T54" fmla="*/ 1679 w 2436"/>
                <a:gd name="T55" fmla="*/ 1370 h 2362"/>
                <a:gd name="T56" fmla="*/ 1598 w 2436"/>
                <a:gd name="T57" fmla="*/ 1317 h 2362"/>
                <a:gd name="T58" fmla="*/ 1806 w 2436"/>
                <a:gd name="T59" fmla="*/ 1246 h 2362"/>
                <a:gd name="T60" fmla="*/ 1524 w 2436"/>
                <a:gd name="T61" fmla="*/ 655 h 2362"/>
                <a:gd name="T62" fmla="*/ 1634 w 2436"/>
                <a:gd name="T63" fmla="*/ 489 h 2362"/>
                <a:gd name="T64" fmla="*/ 1587 w 2436"/>
                <a:gd name="T65" fmla="*/ 444 h 2362"/>
                <a:gd name="T66" fmla="*/ 1815 w 2436"/>
                <a:gd name="T67" fmla="*/ 383 h 2362"/>
                <a:gd name="T68" fmla="*/ 1766 w 2436"/>
                <a:gd name="T69" fmla="*/ 446 h 2362"/>
                <a:gd name="T70" fmla="*/ 1677 w 2436"/>
                <a:gd name="T71" fmla="*/ 520 h 2362"/>
                <a:gd name="T72" fmla="*/ 1896 w 2436"/>
                <a:gd name="T73" fmla="*/ 330 h 2362"/>
                <a:gd name="T74" fmla="*/ 1983 w 2436"/>
                <a:gd name="T75" fmla="*/ 205 h 2362"/>
                <a:gd name="T76" fmla="*/ 1674 w 2436"/>
                <a:gd name="T77" fmla="*/ 396 h 2362"/>
                <a:gd name="T78" fmla="*/ 1850 w 2436"/>
                <a:gd name="T79" fmla="*/ 306 h 2362"/>
                <a:gd name="T80" fmla="*/ 2036 w 2436"/>
                <a:gd name="T81" fmla="*/ 231 h 2362"/>
                <a:gd name="T82" fmla="*/ 2059 w 2436"/>
                <a:gd name="T83" fmla="*/ 133 h 2362"/>
                <a:gd name="T84" fmla="*/ 2224 w 2436"/>
                <a:gd name="T85" fmla="*/ 325 h 2362"/>
                <a:gd name="T86" fmla="*/ 2299 w 2436"/>
                <a:gd name="T87" fmla="*/ 903 h 2362"/>
                <a:gd name="T88" fmla="*/ 2036 w 2436"/>
                <a:gd name="T89" fmla="*/ 1417 h 2362"/>
                <a:gd name="T90" fmla="*/ 1086 w 2436"/>
                <a:gd name="T91" fmla="*/ 2027 h 2362"/>
                <a:gd name="T92" fmla="*/ 1059 w 2436"/>
                <a:gd name="T93" fmla="*/ 1978 h 2362"/>
                <a:gd name="T94" fmla="*/ 1067 w 2436"/>
                <a:gd name="T95" fmla="*/ 1941 h 2362"/>
                <a:gd name="T96" fmla="*/ 522 w 2436"/>
                <a:gd name="T97" fmla="*/ 2243 h 2362"/>
                <a:gd name="T98" fmla="*/ 183 w 2436"/>
                <a:gd name="T99" fmla="*/ 2325 h 2362"/>
                <a:gd name="T100" fmla="*/ 3 w 2436"/>
                <a:gd name="T101" fmla="*/ 2350 h 2362"/>
                <a:gd name="T102" fmla="*/ 629 w 2436"/>
                <a:gd name="T103" fmla="*/ 1914 h 2362"/>
                <a:gd name="T104" fmla="*/ 808 w 2436"/>
                <a:gd name="T105" fmla="*/ 1903 h 2362"/>
                <a:gd name="T106" fmla="*/ 1066 w 2436"/>
                <a:gd name="T107" fmla="*/ 1731 h 2362"/>
                <a:gd name="T108" fmla="*/ 740 w 2436"/>
                <a:gd name="T109" fmla="*/ 1874 h 2362"/>
                <a:gd name="T110" fmla="*/ 781 w 2436"/>
                <a:gd name="T111" fmla="*/ 1833 h 2362"/>
                <a:gd name="T112" fmla="*/ 1403 w 2436"/>
                <a:gd name="T113" fmla="*/ 1457 h 2362"/>
                <a:gd name="T114" fmla="*/ 1876 w 2436"/>
                <a:gd name="T115" fmla="*/ 1068 h 2362"/>
                <a:gd name="T116" fmla="*/ 1395 w 2436"/>
                <a:gd name="T117" fmla="*/ 937 h 2362"/>
                <a:gd name="T118" fmla="*/ 1446 w 2436"/>
                <a:gd name="T119" fmla="*/ 521 h 2362"/>
                <a:gd name="T120" fmla="*/ 1598 w 2436"/>
                <a:gd name="T121" fmla="*/ 359 h 2362"/>
                <a:gd name="T122" fmla="*/ 2086 w 2436"/>
                <a:gd name="T123" fmla="*/ 106 h 2362"/>
                <a:gd name="T124" fmla="*/ 2299 w 2436"/>
                <a:gd name="T125" fmla="*/ 20 h 2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36" h="2362">
                  <a:moveTo>
                    <a:pt x="254" y="2284"/>
                  </a:moveTo>
                  <a:lnTo>
                    <a:pt x="237" y="2304"/>
                  </a:lnTo>
                  <a:lnTo>
                    <a:pt x="262" y="2300"/>
                  </a:lnTo>
                  <a:lnTo>
                    <a:pt x="254" y="2284"/>
                  </a:lnTo>
                  <a:close/>
                  <a:moveTo>
                    <a:pt x="283" y="2267"/>
                  </a:moveTo>
                  <a:lnTo>
                    <a:pt x="270" y="2284"/>
                  </a:lnTo>
                  <a:lnTo>
                    <a:pt x="278" y="2280"/>
                  </a:lnTo>
                  <a:lnTo>
                    <a:pt x="283" y="2278"/>
                  </a:lnTo>
                  <a:lnTo>
                    <a:pt x="286" y="2274"/>
                  </a:lnTo>
                  <a:lnTo>
                    <a:pt x="291" y="2267"/>
                  </a:lnTo>
                  <a:lnTo>
                    <a:pt x="283" y="2267"/>
                  </a:lnTo>
                  <a:close/>
                  <a:moveTo>
                    <a:pt x="512" y="2229"/>
                  </a:moveTo>
                  <a:lnTo>
                    <a:pt x="507" y="2239"/>
                  </a:lnTo>
                  <a:lnTo>
                    <a:pt x="515" y="2229"/>
                  </a:lnTo>
                  <a:lnTo>
                    <a:pt x="512" y="2229"/>
                  </a:lnTo>
                  <a:close/>
                  <a:moveTo>
                    <a:pt x="491" y="2205"/>
                  </a:moveTo>
                  <a:lnTo>
                    <a:pt x="483" y="2210"/>
                  </a:lnTo>
                  <a:lnTo>
                    <a:pt x="491" y="2226"/>
                  </a:lnTo>
                  <a:lnTo>
                    <a:pt x="491" y="2205"/>
                  </a:lnTo>
                  <a:close/>
                  <a:moveTo>
                    <a:pt x="245" y="2192"/>
                  </a:moveTo>
                  <a:lnTo>
                    <a:pt x="237" y="2205"/>
                  </a:lnTo>
                  <a:lnTo>
                    <a:pt x="241" y="2203"/>
                  </a:lnTo>
                  <a:lnTo>
                    <a:pt x="243" y="2202"/>
                  </a:lnTo>
                  <a:lnTo>
                    <a:pt x="244" y="2200"/>
                  </a:lnTo>
                  <a:lnTo>
                    <a:pt x="245" y="2199"/>
                  </a:lnTo>
                  <a:lnTo>
                    <a:pt x="245" y="2199"/>
                  </a:lnTo>
                  <a:lnTo>
                    <a:pt x="245" y="2198"/>
                  </a:lnTo>
                  <a:lnTo>
                    <a:pt x="244" y="2197"/>
                  </a:lnTo>
                  <a:lnTo>
                    <a:pt x="244" y="2195"/>
                  </a:lnTo>
                  <a:lnTo>
                    <a:pt x="245" y="2192"/>
                  </a:lnTo>
                  <a:close/>
                  <a:moveTo>
                    <a:pt x="486" y="2168"/>
                  </a:moveTo>
                  <a:lnTo>
                    <a:pt x="470" y="2181"/>
                  </a:lnTo>
                  <a:lnTo>
                    <a:pt x="463" y="2187"/>
                  </a:lnTo>
                  <a:lnTo>
                    <a:pt x="458" y="2194"/>
                  </a:lnTo>
                  <a:lnTo>
                    <a:pt x="454" y="2200"/>
                  </a:lnTo>
                  <a:lnTo>
                    <a:pt x="465" y="2200"/>
                  </a:lnTo>
                  <a:lnTo>
                    <a:pt x="499" y="2172"/>
                  </a:lnTo>
                  <a:lnTo>
                    <a:pt x="486" y="2168"/>
                  </a:lnTo>
                  <a:close/>
                  <a:moveTo>
                    <a:pt x="287" y="2085"/>
                  </a:moveTo>
                  <a:lnTo>
                    <a:pt x="271" y="2095"/>
                  </a:lnTo>
                  <a:lnTo>
                    <a:pt x="251" y="2104"/>
                  </a:lnTo>
                  <a:lnTo>
                    <a:pt x="230" y="2112"/>
                  </a:lnTo>
                  <a:lnTo>
                    <a:pt x="212" y="2119"/>
                  </a:lnTo>
                  <a:lnTo>
                    <a:pt x="212" y="2122"/>
                  </a:lnTo>
                  <a:lnTo>
                    <a:pt x="222" y="2120"/>
                  </a:lnTo>
                  <a:lnTo>
                    <a:pt x="228" y="2117"/>
                  </a:lnTo>
                  <a:lnTo>
                    <a:pt x="233" y="2117"/>
                  </a:lnTo>
                  <a:lnTo>
                    <a:pt x="237" y="2119"/>
                  </a:lnTo>
                  <a:lnTo>
                    <a:pt x="245" y="2122"/>
                  </a:lnTo>
                  <a:lnTo>
                    <a:pt x="233" y="2125"/>
                  </a:lnTo>
                  <a:lnTo>
                    <a:pt x="225" y="2129"/>
                  </a:lnTo>
                  <a:lnTo>
                    <a:pt x="218" y="2135"/>
                  </a:lnTo>
                  <a:lnTo>
                    <a:pt x="212" y="2143"/>
                  </a:lnTo>
                  <a:lnTo>
                    <a:pt x="231" y="2135"/>
                  </a:lnTo>
                  <a:lnTo>
                    <a:pt x="250" y="2125"/>
                  </a:lnTo>
                  <a:lnTo>
                    <a:pt x="269" y="2115"/>
                  </a:lnTo>
                  <a:lnTo>
                    <a:pt x="285" y="2104"/>
                  </a:lnTo>
                  <a:lnTo>
                    <a:pt x="299" y="2090"/>
                  </a:lnTo>
                  <a:lnTo>
                    <a:pt x="287" y="2085"/>
                  </a:lnTo>
                  <a:close/>
                  <a:moveTo>
                    <a:pt x="378" y="2077"/>
                  </a:moveTo>
                  <a:lnTo>
                    <a:pt x="375" y="2085"/>
                  </a:lnTo>
                  <a:lnTo>
                    <a:pt x="383" y="2077"/>
                  </a:lnTo>
                  <a:lnTo>
                    <a:pt x="378" y="2077"/>
                  </a:lnTo>
                  <a:close/>
                  <a:moveTo>
                    <a:pt x="316" y="2069"/>
                  </a:moveTo>
                  <a:lnTo>
                    <a:pt x="315" y="2072"/>
                  </a:lnTo>
                  <a:lnTo>
                    <a:pt x="315" y="2076"/>
                  </a:lnTo>
                  <a:lnTo>
                    <a:pt x="315" y="2077"/>
                  </a:lnTo>
                  <a:lnTo>
                    <a:pt x="315" y="2078"/>
                  </a:lnTo>
                  <a:lnTo>
                    <a:pt x="316" y="2078"/>
                  </a:lnTo>
                  <a:lnTo>
                    <a:pt x="316" y="2078"/>
                  </a:lnTo>
                  <a:lnTo>
                    <a:pt x="315" y="2079"/>
                  </a:lnTo>
                  <a:lnTo>
                    <a:pt x="315" y="2080"/>
                  </a:lnTo>
                  <a:lnTo>
                    <a:pt x="314" y="2082"/>
                  </a:lnTo>
                  <a:lnTo>
                    <a:pt x="312" y="2085"/>
                  </a:lnTo>
                  <a:lnTo>
                    <a:pt x="333" y="2069"/>
                  </a:lnTo>
                  <a:lnTo>
                    <a:pt x="316" y="2069"/>
                  </a:lnTo>
                  <a:close/>
                  <a:moveTo>
                    <a:pt x="416" y="2053"/>
                  </a:moveTo>
                  <a:lnTo>
                    <a:pt x="378" y="2093"/>
                  </a:lnTo>
                  <a:lnTo>
                    <a:pt x="436" y="2061"/>
                  </a:lnTo>
                  <a:lnTo>
                    <a:pt x="432" y="2056"/>
                  </a:lnTo>
                  <a:lnTo>
                    <a:pt x="429" y="2055"/>
                  </a:lnTo>
                  <a:lnTo>
                    <a:pt x="425" y="2054"/>
                  </a:lnTo>
                  <a:lnTo>
                    <a:pt x="416" y="2053"/>
                  </a:lnTo>
                  <a:close/>
                  <a:moveTo>
                    <a:pt x="744" y="2035"/>
                  </a:moveTo>
                  <a:lnTo>
                    <a:pt x="741" y="2044"/>
                  </a:lnTo>
                  <a:lnTo>
                    <a:pt x="757" y="2035"/>
                  </a:lnTo>
                  <a:lnTo>
                    <a:pt x="744" y="2035"/>
                  </a:lnTo>
                  <a:close/>
                  <a:moveTo>
                    <a:pt x="454" y="2032"/>
                  </a:moveTo>
                  <a:lnTo>
                    <a:pt x="441" y="2056"/>
                  </a:lnTo>
                  <a:lnTo>
                    <a:pt x="475" y="2040"/>
                  </a:lnTo>
                  <a:lnTo>
                    <a:pt x="454" y="2032"/>
                  </a:lnTo>
                  <a:close/>
                  <a:moveTo>
                    <a:pt x="625" y="2023"/>
                  </a:moveTo>
                  <a:lnTo>
                    <a:pt x="599" y="2044"/>
                  </a:lnTo>
                  <a:lnTo>
                    <a:pt x="603" y="2046"/>
                  </a:lnTo>
                  <a:lnTo>
                    <a:pt x="605" y="2047"/>
                  </a:lnTo>
                  <a:lnTo>
                    <a:pt x="606" y="2047"/>
                  </a:lnTo>
                  <a:lnTo>
                    <a:pt x="607" y="2047"/>
                  </a:lnTo>
                  <a:lnTo>
                    <a:pt x="607" y="2047"/>
                  </a:lnTo>
                  <a:lnTo>
                    <a:pt x="607" y="2048"/>
                  </a:lnTo>
                  <a:lnTo>
                    <a:pt x="606" y="2048"/>
                  </a:lnTo>
                  <a:lnTo>
                    <a:pt x="606" y="2050"/>
                  </a:lnTo>
                  <a:lnTo>
                    <a:pt x="607" y="2053"/>
                  </a:lnTo>
                  <a:lnTo>
                    <a:pt x="607" y="2056"/>
                  </a:lnTo>
                  <a:lnTo>
                    <a:pt x="599" y="2057"/>
                  </a:lnTo>
                  <a:lnTo>
                    <a:pt x="592" y="2063"/>
                  </a:lnTo>
                  <a:lnTo>
                    <a:pt x="584" y="2070"/>
                  </a:lnTo>
                  <a:lnTo>
                    <a:pt x="576" y="2076"/>
                  </a:lnTo>
                  <a:lnTo>
                    <a:pt x="566" y="2080"/>
                  </a:lnTo>
                  <a:lnTo>
                    <a:pt x="557" y="2082"/>
                  </a:lnTo>
                  <a:lnTo>
                    <a:pt x="575" y="2053"/>
                  </a:lnTo>
                  <a:lnTo>
                    <a:pt x="558" y="2057"/>
                  </a:lnTo>
                  <a:lnTo>
                    <a:pt x="544" y="2064"/>
                  </a:lnTo>
                  <a:lnTo>
                    <a:pt x="530" y="2072"/>
                  </a:lnTo>
                  <a:lnTo>
                    <a:pt x="518" y="2080"/>
                  </a:lnTo>
                  <a:lnTo>
                    <a:pt x="507" y="2085"/>
                  </a:lnTo>
                  <a:lnTo>
                    <a:pt x="499" y="2085"/>
                  </a:lnTo>
                  <a:lnTo>
                    <a:pt x="491" y="2082"/>
                  </a:lnTo>
                  <a:lnTo>
                    <a:pt x="491" y="2077"/>
                  </a:lnTo>
                  <a:lnTo>
                    <a:pt x="508" y="2072"/>
                  </a:lnTo>
                  <a:lnTo>
                    <a:pt x="526" y="2067"/>
                  </a:lnTo>
                  <a:lnTo>
                    <a:pt x="539" y="2056"/>
                  </a:lnTo>
                  <a:lnTo>
                    <a:pt x="549" y="2044"/>
                  </a:lnTo>
                  <a:lnTo>
                    <a:pt x="541" y="2035"/>
                  </a:lnTo>
                  <a:lnTo>
                    <a:pt x="522" y="2047"/>
                  </a:lnTo>
                  <a:lnTo>
                    <a:pt x="507" y="2055"/>
                  </a:lnTo>
                  <a:lnTo>
                    <a:pt x="493" y="2062"/>
                  </a:lnTo>
                  <a:lnTo>
                    <a:pt x="478" y="2069"/>
                  </a:lnTo>
                  <a:lnTo>
                    <a:pt x="462" y="2077"/>
                  </a:lnTo>
                  <a:lnTo>
                    <a:pt x="478" y="2085"/>
                  </a:lnTo>
                  <a:lnTo>
                    <a:pt x="455" y="2093"/>
                  </a:lnTo>
                  <a:lnTo>
                    <a:pt x="432" y="2105"/>
                  </a:lnTo>
                  <a:lnTo>
                    <a:pt x="407" y="2120"/>
                  </a:lnTo>
                  <a:lnTo>
                    <a:pt x="386" y="2136"/>
                  </a:lnTo>
                  <a:lnTo>
                    <a:pt x="368" y="2154"/>
                  </a:lnTo>
                  <a:lnTo>
                    <a:pt x="354" y="2172"/>
                  </a:lnTo>
                  <a:lnTo>
                    <a:pt x="457" y="2127"/>
                  </a:lnTo>
                  <a:lnTo>
                    <a:pt x="444" y="2143"/>
                  </a:lnTo>
                  <a:lnTo>
                    <a:pt x="430" y="2153"/>
                  </a:lnTo>
                  <a:lnTo>
                    <a:pt x="418" y="2161"/>
                  </a:lnTo>
                  <a:lnTo>
                    <a:pt x="404" y="2168"/>
                  </a:lnTo>
                  <a:lnTo>
                    <a:pt x="391" y="2177"/>
                  </a:lnTo>
                  <a:lnTo>
                    <a:pt x="378" y="2192"/>
                  </a:lnTo>
                  <a:lnTo>
                    <a:pt x="393" y="2188"/>
                  </a:lnTo>
                  <a:lnTo>
                    <a:pt x="412" y="2181"/>
                  </a:lnTo>
                  <a:lnTo>
                    <a:pt x="433" y="2170"/>
                  </a:lnTo>
                  <a:lnTo>
                    <a:pt x="457" y="2160"/>
                  </a:lnTo>
                  <a:lnTo>
                    <a:pt x="482" y="2149"/>
                  </a:lnTo>
                  <a:lnTo>
                    <a:pt x="506" y="2137"/>
                  </a:lnTo>
                  <a:lnTo>
                    <a:pt x="530" y="2124"/>
                  </a:lnTo>
                  <a:lnTo>
                    <a:pt x="551" y="2114"/>
                  </a:lnTo>
                  <a:lnTo>
                    <a:pt x="571" y="2104"/>
                  </a:lnTo>
                  <a:lnTo>
                    <a:pt x="585" y="2095"/>
                  </a:lnTo>
                  <a:lnTo>
                    <a:pt x="594" y="2090"/>
                  </a:lnTo>
                  <a:lnTo>
                    <a:pt x="594" y="2083"/>
                  </a:lnTo>
                  <a:lnTo>
                    <a:pt x="593" y="2079"/>
                  </a:lnTo>
                  <a:lnTo>
                    <a:pt x="594" y="2076"/>
                  </a:lnTo>
                  <a:lnTo>
                    <a:pt x="597" y="2074"/>
                  </a:lnTo>
                  <a:lnTo>
                    <a:pt x="604" y="2069"/>
                  </a:lnTo>
                  <a:lnTo>
                    <a:pt x="599" y="2077"/>
                  </a:lnTo>
                  <a:lnTo>
                    <a:pt x="613" y="2067"/>
                  </a:lnTo>
                  <a:lnTo>
                    <a:pt x="623" y="2055"/>
                  </a:lnTo>
                  <a:lnTo>
                    <a:pt x="633" y="2040"/>
                  </a:lnTo>
                  <a:lnTo>
                    <a:pt x="632" y="2035"/>
                  </a:lnTo>
                  <a:lnTo>
                    <a:pt x="630" y="2033"/>
                  </a:lnTo>
                  <a:lnTo>
                    <a:pt x="630" y="2031"/>
                  </a:lnTo>
                  <a:lnTo>
                    <a:pt x="630" y="2030"/>
                  </a:lnTo>
                  <a:lnTo>
                    <a:pt x="629" y="2029"/>
                  </a:lnTo>
                  <a:lnTo>
                    <a:pt x="629" y="2027"/>
                  </a:lnTo>
                  <a:lnTo>
                    <a:pt x="628" y="2026"/>
                  </a:lnTo>
                  <a:lnTo>
                    <a:pt x="627" y="2025"/>
                  </a:lnTo>
                  <a:lnTo>
                    <a:pt x="625" y="2023"/>
                  </a:lnTo>
                  <a:close/>
                  <a:moveTo>
                    <a:pt x="857" y="2015"/>
                  </a:moveTo>
                  <a:lnTo>
                    <a:pt x="845" y="2027"/>
                  </a:lnTo>
                  <a:lnTo>
                    <a:pt x="845" y="2032"/>
                  </a:lnTo>
                  <a:lnTo>
                    <a:pt x="849" y="2032"/>
                  </a:lnTo>
                  <a:lnTo>
                    <a:pt x="857" y="2019"/>
                  </a:lnTo>
                  <a:lnTo>
                    <a:pt x="865" y="2015"/>
                  </a:lnTo>
                  <a:lnTo>
                    <a:pt x="857" y="2015"/>
                  </a:lnTo>
                  <a:close/>
                  <a:moveTo>
                    <a:pt x="720" y="2011"/>
                  </a:moveTo>
                  <a:lnTo>
                    <a:pt x="713" y="2019"/>
                  </a:lnTo>
                  <a:lnTo>
                    <a:pt x="704" y="2025"/>
                  </a:lnTo>
                  <a:lnTo>
                    <a:pt x="693" y="2030"/>
                  </a:lnTo>
                  <a:lnTo>
                    <a:pt x="682" y="2034"/>
                  </a:lnTo>
                  <a:lnTo>
                    <a:pt x="669" y="2042"/>
                  </a:lnTo>
                  <a:lnTo>
                    <a:pt x="657" y="2053"/>
                  </a:lnTo>
                  <a:lnTo>
                    <a:pt x="680" y="2047"/>
                  </a:lnTo>
                  <a:lnTo>
                    <a:pt x="700" y="2039"/>
                  </a:lnTo>
                  <a:lnTo>
                    <a:pt x="717" y="2030"/>
                  </a:lnTo>
                  <a:lnTo>
                    <a:pt x="733" y="2019"/>
                  </a:lnTo>
                  <a:lnTo>
                    <a:pt x="720" y="2011"/>
                  </a:lnTo>
                  <a:close/>
                  <a:moveTo>
                    <a:pt x="615" y="1986"/>
                  </a:moveTo>
                  <a:lnTo>
                    <a:pt x="611" y="1994"/>
                  </a:lnTo>
                  <a:lnTo>
                    <a:pt x="606" y="2000"/>
                  </a:lnTo>
                  <a:lnTo>
                    <a:pt x="604" y="2002"/>
                  </a:lnTo>
                  <a:lnTo>
                    <a:pt x="604" y="2004"/>
                  </a:lnTo>
                  <a:lnTo>
                    <a:pt x="607" y="2007"/>
                  </a:lnTo>
                  <a:lnTo>
                    <a:pt x="615" y="2011"/>
                  </a:lnTo>
                  <a:lnTo>
                    <a:pt x="628" y="1986"/>
                  </a:lnTo>
                  <a:lnTo>
                    <a:pt x="615" y="1986"/>
                  </a:lnTo>
                  <a:close/>
                  <a:moveTo>
                    <a:pt x="874" y="1982"/>
                  </a:moveTo>
                  <a:lnTo>
                    <a:pt x="803" y="2019"/>
                  </a:lnTo>
                  <a:lnTo>
                    <a:pt x="803" y="2016"/>
                  </a:lnTo>
                  <a:lnTo>
                    <a:pt x="803" y="2014"/>
                  </a:lnTo>
                  <a:lnTo>
                    <a:pt x="803" y="2012"/>
                  </a:lnTo>
                  <a:lnTo>
                    <a:pt x="804" y="2012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3" y="2010"/>
                  </a:lnTo>
                  <a:lnTo>
                    <a:pt x="801" y="2009"/>
                  </a:lnTo>
                  <a:lnTo>
                    <a:pt x="799" y="2007"/>
                  </a:lnTo>
                  <a:lnTo>
                    <a:pt x="788" y="2026"/>
                  </a:lnTo>
                  <a:lnTo>
                    <a:pt x="771" y="2041"/>
                  </a:lnTo>
                  <a:lnTo>
                    <a:pt x="751" y="2053"/>
                  </a:lnTo>
                  <a:lnTo>
                    <a:pt x="728" y="2061"/>
                  </a:lnTo>
                  <a:lnTo>
                    <a:pt x="736" y="2044"/>
                  </a:lnTo>
                  <a:lnTo>
                    <a:pt x="726" y="2049"/>
                  </a:lnTo>
                  <a:lnTo>
                    <a:pt x="719" y="2054"/>
                  </a:lnTo>
                  <a:lnTo>
                    <a:pt x="714" y="2061"/>
                  </a:lnTo>
                  <a:lnTo>
                    <a:pt x="707" y="2069"/>
                  </a:lnTo>
                  <a:lnTo>
                    <a:pt x="706" y="2065"/>
                  </a:lnTo>
                  <a:lnTo>
                    <a:pt x="705" y="2063"/>
                  </a:lnTo>
                  <a:lnTo>
                    <a:pt x="704" y="2061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3" y="2060"/>
                  </a:lnTo>
                  <a:lnTo>
                    <a:pt x="701" y="2060"/>
                  </a:lnTo>
                  <a:lnTo>
                    <a:pt x="699" y="2060"/>
                  </a:lnTo>
                  <a:lnTo>
                    <a:pt x="694" y="2061"/>
                  </a:lnTo>
                  <a:lnTo>
                    <a:pt x="689" y="2062"/>
                  </a:lnTo>
                  <a:lnTo>
                    <a:pt x="679" y="2067"/>
                  </a:lnTo>
                  <a:lnTo>
                    <a:pt x="665" y="2074"/>
                  </a:lnTo>
                  <a:lnTo>
                    <a:pt x="650" y="2084"/>
                  </a:lnTo>
                  <a:lnTo>
                    <a:pt x="633" y="2094"/>
                  </a:lnTo>
                  <a:lnTo>
                    <a:pt x="614" y="2107"/>
                  </a:lnTo>
                  <a:lnTo>
                    <a:pt x="596" y="2121"/>
                  </a:lnTo>
                  <a:lnTo>
                    <a:pt x="577" y="2135"/>
                  </a:lnTo>
                  <a:lnTo>
                    <a:pt x="560" y="2147"/>
                  </a:lnTo>
                  <a:lnTo>
                    <a:pt x="544" y="2159"/>
                  </a:lnTo>
                  <a:lnTo>
                    <a:pt x="532" y="2169"/>
                  </a:lnTo>
                  <a:lnTo>
                    <a:pt x="521" y="2179"/>
                  </a:lnTo>
                  <a:lnTo>
                    <a:pt x="515" y="2184"/>
                  </a:lnTo>
                  <a:lnTo>
                    <a:pt x="536" y="2181"/>
                  </a:lnTo>
                  <a:lnTo>
                    <a:pt x="527" y="2190"/>
                  </a:lnTo>
                  <a:lnTo>
                    <a:pt x="516" y="2198"/>
                  </a:lnTo>
                  <a:lnTo>
                    <a:pt x="507" y="2210"/>
                  </a:lnTo>
                  <a:lnTo>
                    <a:pt x="512" y="2210"/>
                  </a:lnTo>
                  <a:lnTo>
                    <a:pt x="632" y="2138"/>
                  </a:lnTo>
                  <a:lnTo>
                    <a:pt x="753" y="2068"/>
                  </a:lnTo>
                  <a:lnTo>
                    <a:pt x="878" y="1999"/>
                  </a:lnTo>
                  <a:lnTo>
                    <a:pt x="878" y="1995"/>
                  </a:lnTo>
                  <a:lnTo>
                    <a:pt x="879" y="1993"/>
                  </a:lnTo>
                  <a:lnTo>
                    <a:pt x="879" y="1990"/>
                  </a:lnTo>
                  <a:lnTo>
                    <a:pt x="881" y="1988"/>
                  </a:lnTo>
                  <a:lnTo>
                    <a:pt x="882" y="1987"/>
                  </a:lnTo>
                  <a:lnTo>
                    <a:pt x="882" y="1987"/>
                  </a:lnTo>
                  <a:lnTo>
                    <a:pt x="882" y="1986"/>
                  </a:lnTo>
                  <a:lnTo>
                    <a:pt x="879" y="1985"/>
                  </a:lnTo>
                  <a:lnTo>
                    <a:pt x="877" y="1984"/>
                  </a:lnTo>
                  <a:lnTo>
                    <a:pt x="874" y="1982"/>
                  </a:lnTo>
                  <a:close/>
                  <a:moveTo>
                    <a:pt x="957" y="1978"/>
                  </a:moveTo>
                  <a:lnTo>
                    <a:pt x="955" y="1980"/>
                  </a:lnTo>
                  <a:lnTo>
                    <a:pt x="953" y="1982"/>
                  </a:lnTo>
                  <a:lnTo>
                    <a:pt x="950" y="1984"/>
                  </a:lnTo>
                  <a:lnTo>
                    <a:pt x="949" y="1985"/>
                  </a:lnTo>
                  <a:lnTo>
                    <a:pt x="947" y="1987"/>
                  </a:lnTo>
                  <a:lnTo>
                    <a:pt x="945" y="1990"/>
                  </a:lnTo>
                  <a:lnTo>
                    <a:pt x="947" y="1989"/>
                  </a:lnTo>
                  <a:lnTo>
                    <a:pt x="948" y="1988"/>
                  </a:lnTo>
                  <a:lnTo>
                    <a:pt x="952" y="1987"/>
                  </a:lnTo>
                  <a:lnTo>
                    <a:pt x="954" y="1986"/>
                  </a:lnTo>
                  <a:lnTo>
                    <a:pt x="956" y="1985"/>
                  </a:lnTo>
                  <a:lnTo>
                    <a:pt x="958" y="1984"/>
                  </a:lnTo>
                  <a:lnTo>
                    <a:pt x="960" y="1981"/>
                  </a:lnTo>
                  <a:lnTo>
                    <a:pt x="961" y="1980"/>
                  </a:lnTo>
                  <a:lnTo>
                    <a:pt x="960" y="1979"/>
                  </a:lnTo>
                  <a:lnTo>
                    <a:pt x="957" y="1978"/>
                  </a:lnTo>
                  <a:close/>
                  <a:moveTo>
                    <a:pt x="628" y="1957"/>
                  </a:moveTo>
                  <a:lnTo>
                    <a:pt x="615" y="1965"/>
                  </a:lnTo>
                  <a:lnTo>
                    <a:pt x="615" y="1970"/>
                  </a:lnTo>
                  <a:lnTo>
                    <a:pt x="625" y="1967"/>
                  </a:lnTo>
                  <a:lnTo>
                    <a:pt x="628" y="1965"/>
                  </a:lnTo>
                  <a:lnTo>
                    <a:pt x="632" y="1963"/>
                  </a:lnTo>
                  <a:lnTo>
                    <a:pt x="636" y="1957"/>
                  </a:lnTo>
                  <a:lnTo>
                    <a:pt x="628" y="1957"/>
                  </a:lnTo>
                  <a:close/>
                  <a:moveTo>
                    <a:pt x="1166" y="1949"/>
                  </a:moveTo>
                  <a:lnTo>
                    <a:pt x="1162" y="1951"/>
                  </a:lnTo>
                  <a:lnTo>
                    <a:pt x="1160" y="1954"/>
                  </a:lnTo>
                  <a:lnTo>
                    <a:pt x="1157" y="1955"/>
                  </a:lnTo>
                  <a:lnTo>
                    <a:pt x="1155" y="1957"/>
                  </a:lnTo>
                  <a:lnTo>
                    <a:pt x="1154" y="1958"/>
                  </a:lnTo>
                  <a:lnTo>
                    <a:pt x="1152" y="1962"/>
                  </a:lnTo>
                  <a:lnTo>
                    <a:pt x="1149" y="1965"/>
                  </a:lnTo>
                  <a:lnTo>
                    <a:pt x="1154" y="1963"/>
                  </a:lnTo>
                  <a:lnTo>
                    <a:pt x="1159" y="1960"/>
                  </a:lnTo>
                  <a:lnTo>
                    <a:pt x="1161" y="1958"/>
                  </a:lnTo>
                  <a:lnTo>
                    <a:pt x="1163" y="1957"/>
                  </a:lnTo>
                  <a:lnTo>
                    <a:pt x="1164" y="1956"/>
                  </a:lnTo>
                  <a:lnTo>
                    <a:pt x="1166" y="1955"/>
                  </a:lnTo>
                  <a:lnTo>
                    <a:pt x="1166" y="1952"/>
                  </a:lnTo>
                  <a:lnTo>
                    <a:pt x="1166" y="1951"/>
                  </a:lnTo>
                  <a:lnTo>
                    <a:pt x="1166" y="1949"/>
                  </a:lnTo>
                  <a:close/>
                  <a:moveTo>
                    <a:pt x="1182" y="1936"/>
                  </a:moveTo>
                  <a:lnTo>
                    <a:pt x="1178" y="1949"/>
                  </a:lnTo>
                  <a:lnTo>
                    <a:pt x="1190" y="1949"/>
                  </a:lnTo>
                  <a:lnTo>
                    <a:pt x="1190" y="1936"/>
                  </a:lnTo>
                  <a:lnTo>
                    <a:pt x="1182" y="1936"/>
                  </a:lnTo>
                  <a:close/>
                  <a:moveTo>
                    <a:pt x="1061" y="1912"/>
                  </a:moveTo>
                  <a:lnTo>
                    <a:pt x="1035" y="1924"/>
                  </a:lnTo>
                  <a:lnTo>
                    <a:pt x="1007" y="1935"/>
                  </a:lnTo>
                  <a:lnTo>
                    <a:pt x="981" y="1948"/>
                  </a:lnTo>
                  <a:lnTo>
                    <a:pt x="955" y="1962"/>
                  </a:lnTo>
                  <a:lnTo>
                    <a:pt x="932" y="1977"/>
                  </a:lnTo>
                  <a:lnTo>
                    <a:pt x="912" y="1994"/>
                  </a:lnTo>
                  <a:lnTo>
                    <a:pt x="950" y="1978"/>
                  </a:lnTo>
                  <a:lnTo>
                    <a:pt x="988" y="1964"/>
                  </a:lnTo>
                  <a:lnTo>
                    <a:pt x="1022" y="1950"/>
                  </a:lnTo>
                  <a:lnTo>
                    <a:pt x="1056" y="1934"/>
                  </a:lnTo>
                  <a:lnTo>
                    <a:pt x="1091" y="1912"/>
                  </a:lnTo>
                  <a:lnTo>
                    <a:pt x="1061" y="1912"/>
                  </a:lnTo>
                  <a:close/>
                  <a:moveTo>
                    <a:pt x="995" y="1899"/>
                  </a:moveTo>
                  <a:lnTo>
                    <a:pt x="991" y="1907"/>
                  </a:lnTo>
                  <a:lnTo>
                    <a:pt x="999" y="1907"/>
                  </a:lnTo>
                  <a:lnTo>
                    <a:pt x="995" y="1899"/>
                  </a:lnTo>
                  <a:close/>
                  <a:moveTo>
                    <a:pt x="1020" y="1891"/>
                  </a:moveTo>
                  <a:lnTo>
                    <a:pt x="1015" y="1899"/>
                  </a:lnTo>
                  <a:lnTo>
                    <a:pt x="1018" y="1898"/>
                  </a:lnTo>
                  <a:lnTo>
                    <a:pt x="1019" y="1897"/>
                  </a:lnTo>
                  <a:lnTo>
                    <a:pt x="1020" y="1896"/>
                  </a:lnTo>
                  <a:lnTo>
                    <a:pt x="1020" y="1895"/>
                  </a:lnTo>
                  <a:lnTo>
                    <a:pt x="1020" y="1895"/>
                  </a:lnTo>
                  <a:lnTo>
                    <a:pt x="1019" y="1894"/>
                  </a:lnTo>
                  <a:lnTo>
                    <a:pt x="1019" y="1892"/>
                  </a:lnTo>
                  <a:lnTo>
                    <a:pt x="1020" y="1891"/>
                  </a:lnTo>
                  <a:close/>
                  <a:moveTo>
                    <a:pt x="1120" y="1887"/>
                  </a:moveTo>
                  <a:lnTo>
                    <a:pt x="1113" y="1895"/>
                  </a:lnTo>
                  <a:lnTo>
                    <a:pt x="1106" y="1902"/>
                  </a:lnTo>
                  <a:lnTo>
                    <a:pt x="1099" y="1907"/>
                  </a:lnTo>
                  <a:lnTo>
                    <a:pt x="1111" y="1905"/>
                  </a:lnTo>
                  <a:lnTo>
                    <a:pt x="1118" y="1902"/>
                  </a:lnTo>
                  <a:lnTo>
                    <a:pt x="1121" y="1898"/>
                  </a:lnTo>
                  <a:lnTo>
                    <a:pt x="1121" y="1894"/>
                  </a:lnTo>
                  <a:lnTo>
                    <a:pt x="1120" y="1887"/>
                  </a:lnTo>
                  <a:close/>
                  <a:moveTo>
                    <a:pt x="941" y="1878"/>
                  </a:moveTo>
                  <a:lnTo>
                    <a:pt x="925" y="1892"/>
                  </a:lnTo>
                  <a:lnTo>
                    <a:pt x="905" y="1906"/>
                  </a:lnTo>
                  <a:lnTo>
                    <a:pt x="882" y="1921"/>
                  </a:lnTo>
                  <a:lnTo>
                    <a:pt x="858" y="1936"/>
                  </a:lnTo>
                  <a:lnTo>
                    <a:pt x="835" y="1949"/>
                  </a:lnTo>
                  <a:lnTo>
                    <a:pt x="813" y="1960"/>
                  </a:lnTo>
                  <a:lnTo>
                    <a:pt x="794" y="1970"/>
                  </a:lnTo>
                  <a:lnTo>
                    <a:pt x="789" y="1965"/>
                  </a:lnTo>
                  <a:lnTo>
                    <a:pt x="785" y="1962"/>
                  </a:lnTo>
                  <a:lnTo>
                    <a:pt x="784" y="1960"/>
                  </a:lnTo>
                  <a:lnTo>
                    <a:pt x="781" y="1962"/>
                  </a:lnTo>
                  <a:lnTo>
                    <a:pt x="774" y="1965"/>
                  </a:lnTo>
                  <a:lnTo>
                    <a:pt x="741" y="1986"/>
                  </a:lnTo>
                  <a:lnTo>
                    <a:pt x="741" y="2007"/>
                  </a:lnTo>
                  <a:lnTo>
                    <a:pt x="744" y="2007"/>
                  </a:lnTo>
                  <a:lnTo>
                    <a:pt x="799" y="1982"/>
                  </a:lnTo>
                  <a:lnTo>
                    <a:pt x="799" y="1986"/>
                  </a:lnTo>
                  <a:lnTo>
                    <a:pt x="789" y="1995"/>
                  </a:lnTo>
                  <a:lnTo>
                    <a:pt x="779" y="2003"/>
                  </a:lnTo>
                  <a:lnTo>
                    <a:pt x="769" y="2011"/>
                  </a:lnTo>
                  <a:lnTo>
                    <a:pt x="762" y="2018"/>
                  </a:lnTo>
                  <a:lnTo>
                    <a:pt x="757" y="2027"/>
                  </a:lnTo>
                  <a:lnTo>
                    <a:pt x="932" y="1925"/>
                  </a:lnTo>
                  <a:lnTo>
                    <a:pt x="929" y="1922"/>
                  </a:lnTo>
                  <a:lnTo>
                    <a:pt x="927" y="1921"/>
                  </a:lnTo>
                  <a:lnTo>
                    <a:pt x="926" y="1920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8"/>
                  </a:lnTo>
                  <a:lnTo>
                    <a:pt x="925" y="1917"/>
                  </a:lnTo>
                  <a:lnTo>
                    <a:pt x="925" y="1914"/>
                  </a:lnTo>
                  <a:lnTo>
                    <a:pt x="924" y="1912"/>
                  </a:lnTo>
                  <a:lnTo>
                    <a:pt x="936" y="1907"/>
                  </a:lnTo>
                  <a:lnTo>
                    <a:pt x="949" y="1899"/>
                  </a:lnTo>
                  <a:lnTo>
                    <a:pt x="962" y="1887"/>
                  </a:lnTo>
                  <a:lnTo>
                    <a:pt x="955" y="1887"/>
                  </a:lnTo>
                  <a:lnTo>
                    <a:pt x="952" y="1885"/>
                  </a:lnTo>
                  <a:lnTo>
                    <a:pt x="947" y="1883"/>
                  </a:lnTo>
                  <a:lnTo>
                    <a:pt x="941" y="1878"/>
                  </a:lnTo>
                  <a:close/>
                  <a:moveTo>
                    <a:pt x="1228" y="1870"/>
                  </a:moveTo>
                  <a:lnTo>
                    <a:pt x="1190" y="1895"/>
                  </a:lnTo>
                  <a:lnTo>
                    <a:pt x="1195" y="1904"/>
                  </a:lnTo>
                  <a:lnTo>
                    <a:pt x="1207" y="1899"/>
                  </a:lnTo>
                  <a:lnTo>
                    <a:pt x="1216" y="1892"/>
                  </a:lnTo>
                  <a:lnTo>
                    <a:pt x="1223" y="1887"/>
                  </a:lnTo>
                  <a:lnTo>
                    <a:pt x="1227" y="1878"/>
                  </a:lnTo>
                  <a:lnTo>
                    <a:pt x="1228" y="1870"/>
                  </a:lnTo>
                  <a:close/>
                  <a:moveTo>
                    <a:pt x="1240" y="1866"/>
                  </a:moveTo>
                  <a:lnTo>
                    <a:pt x="1237" y="1875"/>
                  </a:lnTo>
                  <a:lnTo>
                    <a:pt x="1253" y="1866"/>
                  </a:lnTo>
                  <a:lnTo>
                    <a:pt x="1240" y="1866"/>
                  </a:lnTo>
                  <a:close/>
                  <a:moveTo>
                    <a:pt x="1145" y="1866"/>
                  </a:moveTo>
                  <a:lnTo>
                    <a:pt x="1145" y="1875"/>
                  </a:lnTo>
                  <a:lnTo>
                    <a:pt x="1146" y="1873"/>
                  </a:lnTo>
                  <a:lnTo>
                    <a:pt x="1147" y="1872"/>
                  </a:lnTo>
                  <a:lnTo>
                    <a:pt x="1148" y="1870"/>
                  </a:lnTo>
                  <a:lnTo>
                    <a:pt x="1147" y="1870"/>
                  </a:lnTo>
                  <a:lnTo>
                    <a:pt x="1147" y="1870"/>
                  </a:lnTo>
                  <a:lnTo>
                    <a:pt x="1146" y="1868"/>
                  </a:lnTo>
                  <a:lnTo>
                    <a:pt x="1145" y="1866"/>
                  </a:lnTo>
                  <a:close/>
                  <a:moveTo>
                    <a:pt x="1091" y="1866"/>
                  </a:moveTo>
                  <a:lnTo>
                    <a:pt x="1086" y="1870"/>
                  </a:lnTo>
                  <a:lnTo>
                    <a:pt x="1095" y="1878"/>
                  </a:lnTo>
                  <a:lnTo>
                    <a:pt x="1107" y="1875"/>
                  </a:lnTo>
                  <a:lnTo>
                    <a:pt x="1107" y="1870"/>
                  </a:lnTo>
                  <a:lnTo>
                    <a:pt x="1091" y="1866"/>
                  </a:lnTo>
                  <a:close/>
                  <a:moveTo>
                    <a:pt x="1053" y="1866"/>
                  </a:moveTo>
                  <a:lnTo>
                    <a:pt x="1050" y="1868"/>
                  </a:lnTo>
                  <a:lnTo>
                    <a:pt x="1048" y="1869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6" y="1870"/>
                  </a:lnTo>
                  <a:lnTo>
                    <a:pt x="1045" y="1870"/>
                  </a:lnTo>
                  <a:lnTo>
                    <a:pt x="1043" y="1870"/>
                  </a:lnTo>
                  <a:lnTo>
                    <a:pt x="1040" y="1870"/>
                  </a:lnTo>
                  <a:lnTo>
                    <a:pt x="1036" y="1870"/>
                  </a:lnTo>
                  <a:lnTo>
                    <a:pt x="1028" y="1891"/>
                  </a:lnTo>
                  <a:lnTo>
                    <a:pt x="1061" y="1866"/>
                  </a:lnTo>
                  <a:lnTo>
                    <a:pt x="1053" y="1866"/>
                  </a:lnTo>
                  <a:close/>
                  <a:moveTo>
                    <a:pt x="1316" y="1862"/>
                  </a:moveTo>
                  <a:lnTo>
                    <a:pt x="1295" y="1878"/>
                  </a:lnTo>
                  <a:lnTo>
                    <a:pt x="1295" y="1883"/>
                  </a:lnTo>
                  <a:lnTo>
                    <a:pt x="1298" y="1883"/>
                  </a:lnTo>
                  <a:lnTo>
                    <a:pt x="1303" y="1881"/>
                  </a:lnTo>
                  <a:lnTo>
                    <a:pt x="1309" y="1877"/>
                  </a:lnTo>
                  <a:lnTo>
                    <a:pt x="1313" y="1874"/>
                  </a:lnTo>
                  <a:lnTo>
                    <a:pt x="1319" y="1870"/>
                  </a:lnTo>
                  <a:lnTo>
                    <a:pt x="1321" y="1867"/>
                  </a:lnTo>
                  <a:lnTo>
                    <a:pt x="1320" y="1865"/>
                  </a:lnTo>
                  <a:lnTo>
                    <a:pt x="1316" y="1862"/>
                  </a:lnTo>
                  <a:close/>
                  <a:moveTo>
                    <a:pt x="1074" y="1858"/>
                  </a:moveTo>
                  <a:lnTo>
                    <a:pt x="1070" y="1866"/>
                  </a:lnTo>
                  <a:lnTo>
                    <a:pt x="1071" y="1865"/>
                  </a:lnTo>
                  <a:lnTo>
                    <a:pt x="1074" y="1863"/>
                  </a:lnTo>
                  <a:lnTo>
                    <a:pt x="1075" y="1863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1"/>
                  </a:lnTo>
                  <a:lnTo>
                    <a:pt x="1074" y="1858"/>
                  </a:lnTo>
                  <a:close/>
                  <a:moveTo>
                    <a:pt x="799" y="1858"/>
                  </a:moveTo>
                  <a:lnTo>
                    <a:pt x="762" y="1875"/>
                  </a:lnTo>
                  <a:lnTo>
                    <a:pt x="762" y="1878"/>
                  </a:lnTo>
                  <a:lnTo>
                    <a:pt x="779" y="1876"/>
                  </a:lnTo>
                  <a:lnTo>
                    <a:pt x="791" y="1870"/>
                  </a:lnTo>
                  <a:lnTo>
                    <a:pt x="798" y="1865"/>
                  </a:lnTo>
                  <a:lnTo>
                    <a:pt x="799" y="1858"/>
                  </a:lnTo>
                  <a:close/>
                  <a:moveTo>
                    <a:pt x="1216" y="1854"/>
                  </a:moveTo>
                  <a:lnTo>
                    <a:pt x="1216" y="1862"/>
                  </a:lnTo>
                  <a:lnTo>
                    <a:pt x="1217" y="1860"/>
                  </a:lnTo>
                  <a:lnTo>
                    <a:pt x="1218" y="1859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7" y="1857"/>
                  </a:lnTo>
                  <a:lnTo>
                    <a:pt x="1216" y="1854"/>
                  </a:lnTo>
                  <a:close/>
                  <a:moveTo>
                    <a:pt x="1011" y="1850"/>
                  </a:moveTo>
                  <a:lnTo>
                    <a:pt x="1007" y="1858"/>
                  </a:lnTo>
                  <a:lnTo>
                    <a:pt x="1011" y="1862"/>
                  </a:lnTo>
                  <a:lnTo>
                    <a:pt x="1024" y="1850"/>
                  </a:lnTo>
                  <a:lnTo>
                    <a:pt x="1011" y="1850"/>
                  </a:lnTo>
                  <a:close/>
                  <a:moveTo>
                    <a:pt x="1278" y="1846"/>
                  </a:moveTo>
                  <a:lnTo>
                    <a:pt x="1257" y="1866"/>
                  </a:lnTo>
                  <a:lnTo>
                    <a:pt x="1269" y="1861"/>
                  </a:lnTo>
                  <a:lnTo>
                    <a:pt x="1278" y="1855"/>
                  </a:lnTo>
                  <a:lnTo>
                    <a:pt x="1287" y="1846"/>
                  </a:lnTo>
                  <a:lnTo>
                    <a:pt x="1278" y="1846"/>
                  </a:lnTo>
                  <a:close/>
                  <a:moveTo>
                    <a:pt x="1249" y="1833"/>
                  </a:moveTo>
                  <a:lnTo>
                    <a:pt x="1245" y="1842"/>
                  </a:lnTo>
                  <a:lnTo>
                    <a:pt x="1249" y="1846"/>
                  </a:lnTo>
                  <a:lnTo>
                    <a:pt x="1261" y="1833"/>
                  </a:lnTo>
                  <a:lnTo>
                    <a:pt x="1249" y="1833"/>
                  </a:lnTo>
                  <a:close/>
                  <a:moveTo>
                    <a:pt x="1128" y="1829"/>
                  </a:moveTo>
                  <a:lnTo>
                    <a:pt x="1099" y="1850"/>
                  </a:lnTo>
                  <a:lnTo>
                    <a:pt x="1132" y="1846"/>
                  </a:lnTo>
                  <a:lnTo>
                    <a:pt x="1128" y="1829"/>
                  </a:lnTo>
                  <a:close/>
                  <a:moveTo>
                    <a:pt x="1140" y="1816"/>
                  </a:moveTo>
                  <a:lnTo>
                    <a:pt x="1140" y="1825"/>
                  </a:lnTo>
                  <a:lnTo>
                    <a:pt x="1142" y="1823"/>
                  </a:lnTo>
                  <a:lnTo>
                    <a:pt x="1143" y="1822"/>
                  </a:lnTo>
                  <a:lnTo>
                    <a:pt x="1143" y="1821"/>
                  </a:lnTo>
                  <a:lnTo>
                    <a:pt x="1143" y="1821"/>
                  </a:lnTo>
                  <a:lnTo>
                    <a:pt x="1142" y="1821"/>
                  </a:lnTo>
                  <a:lnTo>
                    <a:pt x="1142" y="1820"/>
                  </a:lnTo>
                  <a:lnTo>
                    <a:pt x="1140" y="1816"/>
                  </a:lnTo>
                  <a:close/>
                  <a:moveTo>
                    <a:pt x="1411" y="1813"/>
                  </a:moveTo>
                  <a:lnTo>
                    <a:pt x="1408" y="1821"/>
                  </a:lnTo>
                  <a:lnTo>
                    <a:pt x="1410" y="1820"/>
                  </a:lnTo>
                  <a:lnTo>
                    <a:pt x="1411" y="1818"/>
                  </a:lnTo>
                  <a:lnTo>
                    <a:pt x="1411" y="1817"/>
                  </a:lnTo>
                  <a:lnTo>
                    <a:pt x="1411" y="1816"/>
                  </a:lnTo>
                  <a:lnTo>
                    <a:pt x="1411" y="1816"/>
                  </a:lnTo>
                  <a:lnTo>
                    <a:pt x="1411" y="1815"/>
                  </a:lnTo>
                  <a:lnTo>
                    <a:pt x="1411" y="1814"/>
                  </a:lnTo>
                  <a:lnTo>
                    <a:pt x="1411" y="1813"/>
                  </a:lnTo>
                  <a:close/>
                  <a:moveTo>
                    <a:pt x="1340" y="1808"/>
                  </a:moveTo>
                  <a:lnTo>
                    <a:pt x="1290" y="1846"/>
                  </a:lnTo>
                  <a:lnTo>
                    <a:pt x="1353" y="1816"/>
                  </a:lnTo>
                  <a:lnTo>
                    <a:pt x="1351" y="1814"/>
                  </a:lnTo>
                  <a:lnTo>
                    <a:pt x="1349" y="1813"/>
                  </a:lnTo>
                  <a:lnTo>
                    <a:pt x="1349" y="1812"/>
                  </a:lnTo>
                  <a:lnTo>
                    <a:pt x="1348" y="1812"/>
                  </a:lnTo>
                  <a:lnTo>
                    <a:pt x="1348" y="1812"/>
                  </a:lnTo>
                  <a:lnTo>
                    <a:pt x="1347" y="1812"/>
                  </a:lnTo>
                  <a:lnTo>
                    <a:pt x="1346" y="1810"/>
                  </a:lnTo>
                  <a:lnTo>
                    <a:pt x="1344" y="1810"/>
                  </a:lnTo>
                  <a:lnTo>
                    <a:pt x="1340" y="1808"/>
                  </a:lnTo>
                  <a:close/>
                  <a:moveTo>
                    <a:pt x="1182" y="1797"/>
                  </a:moveTo>
                  <a:lnTo>
                    <a:pt x="1170" y="1800"/>
                  </a:lnTo>
                  <a:lnTo>
                    <a:pt x="1178" y="1805"/>
                  </a:lnTo>
                  <a:lnTo>
                    <a:pt x="1178" y="1813"/>
                  </a:lnTo>
                  <a:lnTo>
                    <a:pt x="1182" y="1809"/>
                  </a:lnTo>
                  <a:lnTo>
                    <a:pt x="1184" y="1808"/>
                  </a:lnTo>
                  <a:lnTo>
                    <a:pt x="1185" y="1806"/>
                  </a:lnTo>
                  <a:lnTo>
                    <a:pt x="1186" y="1803"/>
                  </a:lnTo>
                  <a:lnTo>
                    <a:pt x="1189" y="1800"/>
                  </a:lnTo>
                  <a:lnTo>
                    <a:pt x="1190" y="1797"/>
                  </a:lnTo>
                  <a:lnTo>
                    <a:pt x="1182" y="1797"/>
                  </a:lnTo>
                  <a:close/>
                  <a:moveTo>
                    <a:pt x="1374" y="1792"/>
                  </a:moveTo>
                  <a:lnTo>
                    <a:pt x="1369" y="1800"/>
                  </a:lnTo>
                  <a:lnTo>
                    <a:pt x="1371" y="1799"/>
                  </a:lnTo>
                  <a:lnTo>
                    <a:pt x="1373" y="1798"/>
                  </a:lnTo>
                  <a:lnTo>
                    <a:pt x="1374" y="1797"/>
                  </a:lnTo>
                  <a:lnTo>
                    <a:pt x="1374" y="1795"/>
                  </a:lnTo>
                  <a:lnTo>
                    <a:pt x="1374" y="1795"/>
                  </a:lnTo>
                  <a:lnTo>
                    <a:pt x="1374" y="1794"/>
                  </a:lnTo>
                  <a:lnTo>
                    <a:pt x="1374" y="1793"/>
                  </a:lnTo>
                  <a:lnTo>
                    <a:pt x="1374" y="1792"/>
                  </a:lnTo>
                  <a:close/>
                  <a:moveTo>
                    <a:pt x="1395" y="1787"/>
                  </a:moveTo>
                  <a:lnTo>
                    <a:pt x="1390" y="1797"/>
                  </a:lnTo>
                  <a:lnTo>
                    <a:pt x="1392" y="1794"/>
                  </a:lnTo>
                  <a:lnTo>
                    <a:pt x="1394" y="1793"/>
                  </a:lnTo>
                  <a:lnTo>
                    <a:pt x="1395" y="1792"/>
                  </a:lnTo>
                  <a:lnTo>
                    <a:pt x="1395" y="1792"/>
                  </a:lnTo>
                  <a:lnTo>
                    <a:pt x="1395" y="1791"/>
                  </a:lnTo>
                  <a:lnTo>
                    <a:pt x="1395" y="1791"/>
                  </a:lnTo>
                  <a:lnTo>
                    <a:pt x="1394" y="1790"/>
                  </a:lnTo>
                  <a:lnTo>
                    <a:pt x="1395" y="1787"/>
                  </a:lnTo>
                  <a:close/>
                  <a:moveTo>
                    <a:pt x="1203" y="1784"/>
                  </a:moveTo>
                  <a:lnTo>
                    <a:pt x="1203" y="1792"/>
                  </a:lnTo>
                  <a:lnTo>
                    <a:pt x="1204" y="1790"/>
                  </a:lnTo>
                  <a:lnTo>
                    <a:pt x="1205" y="1788"/>
                  </a:lnTo>
                  <a:lnTo>
                    <a:pt x="1206" y="1788"/>
                  </a:lnTo>
                  <a:lnTo>
                    <a:pt x="1206" y="1787"/>
                  </a:lnTo>
                  <a:lnTo>
                    <a:pt x="1205" y="1787"/>
                  </a:lnTo>
                  <a:lnTo>
                    <a:pt x="1204" y="1786"/>
                  </a:lnTo>
                  <a:lnTo>
                    <a:pt x="1203" y="1784"/>
                  </a:lnTo>
                  <a:close/>
                  <a:moveTo>
                    <a:pt x="1328" y="1734"/>
                  </a:moveTo>
                  <a:lnTo>
                    <a:pt x="1317" y="1748"/>
                  </a:lnTo>
                  <a:lnTo>
                    <a:pt x="1302" y="1758"/>
                  </a:lnTo>
                  <a:lnTo>
                    <a:pt x="1287" y="1768"/>
                  </a:lnTo>
                  <a:lnTo>
                    <a:pt x="1271" y="1777"/>
                  </a:lnTo>
                  <a:lnTo>
                    <a:pt x="1257" y="1787"/>
                  </a:lnTo>
                  <a:lnTo>
                    <a:pt x="1337" y="1747"/>
                  </a:lnTo>
                  <a:lnTo>
                    <a:pt x="1335" y="1743"/>
                  </a:lnTo>
                  <a:lnTo>
                    <a:pt x="1334" y="1741"/>
                  </a:lnTo>
                  <a:lnTo>
                    <a:pt x="1333" y="1739"/>
                  </a:lnTo>
                  <a:lnTo>
                    <a:pt x="1333" y="1739"/>
                  </a:lnTo>
                  <a:lnTo>
                    <a:pt x="1333" y="1738"/>
                  </a:lnTo>
                  <a:lnTo>
                    <a:pt x="1333" y="1738"/>
                  </a:lnTo>
                  <a:lnTo>
                    <a:pt x="1332" y="1738"/>
                  </a:lnTo>
                  <a:lnTo>
                    <a:pt x="1331" y="1737"/>
                  </a:lnTo>
                  <a:lnTo>
                    <a:pt x="1328" y="1734"/>
                  </a:lnTo>
                  <a:close/>
                  <a:moveTo>
                    <a:pt x="1066" y="1705"/>
                  </a:moveTo>
                  <a:lnTo>
                    <a:pt x="1053" y="1718"/>
                  </a:lnTo>
                  <a:lnTo>
                    <a:pt x="1057" y="1716"/>
                  </a:lnTo>
                  <a:lnTo>
                    <a:pt x="1061" y="1715"/>
                  </a:lnTo>
                  <a:lnTo>
                    <a:pt x="1063" y="1713"/>
                  </a:lnTo>
                  <a:lnTo>
                    <a:pt x="1064" y="1712"/>
                  </a:lnTo>
                  <a:lnTo>
                    <a:pt x="1064" y="1711"/>
                  </a:lnTo>
                  <a:lnTo>
                    <a:pt x="1064" y="1710"/>
                  </a:lnTo>
                  <a:lnTo>
                    <a:pt x="1064" y="1709"/>
                  </a:lnTo>
                  <a:lnTo>
                    <a:pt x="1064" y="1708"/>
                  </a:lnTo>
                  <a:lnTo>
                    <a:pt x="1066" y="1705"/>
                  </a:lnTo>
                  <a:close/>
                  <a:moveTo>
                    <a:pt x="1257" y="1697"/>
                  </a:moveTo>
                  <a:lnTo>
                    <a:pt x="1228" y="1713"/>
                  </a:lnTo>
                  <a:lnTo>
                    <a:pt x="1211" y="1747"/>
                  </a:lnTo>
                  <a:lnTo>
                    <a:pt x="1278" y="1697"/>
                  </a:lnTo>
                  <a:lnTo>
                    <a:pt x="1257" y="1697"/>
                  </a:lnTo>
                  <a:close/>
                  <a:moveTo>
                    <a:pt x="1524" y="1677"/>
                  </a:moveTo>
                  <a:lnTo>
                    <a:pt x="1524" y="1688"/>
                  </a:lnTo>
                  <a:lnTo>
                    <a:pt x="1540" y="1677"/>
                  </a:lnTo>
                  <a:lnTo>
                    <a:pt x="1524" y="1677"/>
                  </a:lnTo>
                  <a:close/>
                  <a:moveTo>
                    <a:pt x="1166" y="1677"/>
                  </a:moveTo>
                  <a:lnTo>
                    <a:pt x="1161" y="1685"/>
                  </a:lnTo>
                  <a:lnTo>
                    <a:pt x="1157" y="1689"/>
                  </a:lnTo>
                  <a:lnTo>
                    <a:pt x="1155" y="1693"/>
                  </a:lnTo>
                  <a:lnTo>
                    <a:pt x="1154" y="1697"/>
                  </a:lnTo>
                  <a:lnTo>
                    <a:pt x="1153" y="1705"/>
                  </a:lnTo>
                  <a:lnTo>
                    <a:pt x="1153" y="1709"/>
                  </a:lnTo>
                  <a:lnTo>
                    <a:pt x="1153" y="1711"/>
                  </a:lnTo>
                  <a:lnTo>
                    <a:pt x="1153" y="1712"/>
                  </a:lnTo>
                  <a:lnTo>
                    <a:pt x="1153" y="1713"/>
                  </a:lnTo>
                  <a:lnTo>
                    <a:pt x="1153" y="1715"/>
                  </a:lnTo>
                  <a:lnTo>
                    <a:pt x="1153" y="1715"/>
                  </a:lnTo>
                  <a:lnTo>
                    <a:pt x="1154" y="1716"/>
                  </a:lnTo>
                  <a:lnTo>
                    <a:pt x="1155" y="1718"/>
                  </a:lnTo>
                  <a:lnTo>
                    <a:pt x="1157" y="1722"/>
                  </a:lnTo>
                  <a:lnTo>
                    <a:pt x="1224" y="1693"/>
                  </a:lnTo>
                  <a:lnTo>
                    <a:pt x="1166" y="1677"/>
                  </a:lnTo>
                  <a:close/>
                  <a:moveTo>
                    <a:pt x="1240" y="1672"/>
                  </a:moveTo>
                  <a:lnTo>
                    <a:pt x="1232" y="1677"/>
                  </a:lnTo>
                  <a:lnTo>
                    <a:pt x="1232" y="1685"/>
                  </a:lnTo>
                  <a:lnTo>
                    <a:pt x="1249" y="1677"/>
                  </a:lnTo>
                  <a:lnTo>
                    <a:pt x="1249" y="1672"/>
                  </a:lnTo>
                  <a:lnTo>
                    <a:pt x="1240" y="1672"/>
                  </a:lnTo>
                  <a:close/>
                  <a:moveTo>
                    <a:pt x="1086" y="1668"/>
                  </a:moveTo>
                  <a:lnTo>
                    <a:pt x="1061" y="1701"/>
                  </a:lnTo>
                  <a:lnTo>
                    <a:pt x="1066" y="1701"/>
                  </a:lnTo>
                  <a:lnTo>
                    <a:pt x="1068" y="1697"/>
                  </a:lnTo>
                  <a:lnTo>
                    <a:pt x="1070" y="1695"/>
                  </a:lnTo>
                  <a:lnTo>
                    <a:pt x="1072" y="1694"/>
                  </a:lnTo>
                  <a:lnTo>
                    <a:pt x="1075" y="1693"/>
                  </a:lnTo>
                  <a:lnTo>
                    <a:pt x="1078" y="1690"/>
                  </a:lnTo>
                  <a:lnTo>
                    <a:pt x="1082" y="1688"/>
                  </a:lnTo>
                  <a:lnTo>
                    <a:pt x="1083" y="1693"/>
                  </a:lnTo>
                  <a:lnTo>
                    <a:pt x="1083" y="1696"/>
                  </a:lnTo>
                  <a:lnTo>
                    <a:pt x="1082" y="1698"/>
                  </a:lnTo>
                  <a:lnTo>
                    <a:pt x="1082" y="1700"/>
                  </a:lnTo>
                  <a:lnTo>
                    <a:pt x="1082" y="1700"/>
                  </a:lnTo>
                  <a:lnTo>
                    <a:pt x="1081" y="1701"/>
                  </a:lnTo>
                  <a:lnTo>
                    <a:pt x="1082" y="1701"/>
                  </a:lnTo>
                  <a:lnTo>
                    <a:pt x="1083" y="1701"/>
                  </a:lnTo>
                  <a:lnTo>
                    <a:pt x="1084" y="1702"/>
                  </a:lnTo>
                  <a:lnTo>
                    <a:pt x="1086" y="1703"/>
                  </a:lnTo>
                  <a:lnTo>
                    <a:pt x="1091" y="1705"/>
                  </a:lnTo>
                  <a:lnTo>
                    <a:pt x="1095" y="1693"/>
                  </a:lnTo>
                  <a:lnTo>
                    <a:pt x="1092" y="1690"/>
                  </a:lnTo>
                  <a:lnTo>
                    <a:pt x="1091" y="1688"/>
                  </a:lnTo>
                  <a:lnTo>
                    <a:pt x="1090" y="1688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6"/>
                  </a:lnTo>
                  <a:lnTo>
                    <a:pt x="1090" y="1683"/>
                  </a:lnTo>
                  <a:lnTo>
                    <a:pt x="1091" y="1680"/>
                  </a:lnTo>
                  <a:lnTo>
                    <a:pt x="1099" y="1668"/>
                  </a:lnTo>
                  <a:lnTo>
                    <a:pt x="1086" y="1668"/>
                  </a:lnTo>
                  <a:close/>
                  <a:moveTo>
                    <a:pt x="1387" y="1659"/>
                  </a:moveTo>
                  <a:lnTo>
                    <a:pt x="1382" y="1668"/>
                  </a:lnTo>
                  <a:lnTo>
                    <a:pt x="1390" y="1659"/>
                  </a:lnTo>
                  <a:lnTo>
                    <a:pt x="1387" y="1659"/>
                  </a:lnTo>
                  <a:close/>
                  <a:moveTo>
                    <a:pt x="1261" y="1659"/>
                  </a:moveTo>
                  <a:lnTo>
                    <a:pt x="1263" y="1663"/>
                  </a:lnTo>
                  <a:lnTo>
                    <a:pt x="1264" y="1664"/>
                  </a:lnTo>
                  <a:lnTo>
                    <a:pt x="1266" y="1665"/>
                  </a:lnTo>
                  <a:lnTo>
                    <a:pt x="1266" y="1665"/>
                  </a:lnTo>
                  <a:lnTo>
                    <a:pt x="1267" y="1665"/>
                  </a:lnTo>
                  <a:lnTo>
                    <a:pt x="1268" y="1664"/>
                  </a:lnTo>
                  <a:lnTo>
                    <a:pt x="1269" y="1663"/>
                  </a:lnTo>
                  <a:lnTo>
                    <a:pt x="1271" y="1662"/>
                  </a:lnTo>
                  <a:lnTo>
                    <a:pt x="1274" y="1659"/>
                  </a:lnTo>
                  <a:lnTo>
                    <a:pt x="1261" y="1659"/>
                  </a:lnTo>
                  <a:close/>
                  <a:moveTo>
                    <a:pt x="1253" y="1635"/>
                  </a:moveTo>
                  <a:lnTo>
                    <a:pt x="1240" y="1659"/>
                  </a:lnTo>
                  <a:lnTo>
                    <a:pt x="1257" y="1659"/>
                  </a:lnTo>
                  <a:lnTo>
                    <a:pt x="1259" y="1650"/>
                  </a:lnTo>
                  <a:lnTo>
                    <a:pt x="1260" y="1643"/>
                  </a:lnTo>
                  <a:lnTo>
                    <a:pt x="1259" y="1638"/>
                  </a:lnTo>
                  <a:lnTo>
                    <a:pt x="1253" y="1635"/>
                  </a:lnTo>
                  <a:close/>
                  <a:moveTo>
                    <a:pt x="1511" y="1606"/>
                  </a:moveTo>
                  <a:lnTo>
                    <a:pt x="1490" y="1635"/>
                  </a:lnTo>
                  <a:lnTo>
                    <a:pt x="1484" y="1630"/>
                  </a:lnTo>
                  <a:lnTo>
                    <a:pt x="1482" y="1627"/>
                  </a:lnTo>
                  <a:lnTo>
                    <a:pt x="1482" y="1626"/>
                  </a:lnTo>
                  <a:lnTo>
                    <a:pt x="1480" y="1626"/>
                  </a:lnTo>
                  <a:lnTo>
                    <a:pt x="1476" y="1628"/>
                  </a:lnTo>
                  <a:lnTo>
                    <a:pt x="1469" y="1630"/>
                  </a:lnTo>
                  <a:lnTo>
                    <a:pt x="1471" y="1641"/>
                  </a:lnTo>
                  <a:lnTo>
                    <a:pt x="1470" y="1648"/>
                  </a:lnTo>
                  <a:lnTo>
                    <a:pt x="1468" y="1651"/>
                  </a:lnTo>
                  <a:lnTo>
                    <a:pt x="1466" y="1656"/>
                  </a:lnTo>
                  <a:lnTo>
                    <a:pt x="1463" y="1660"/>
                  </a:lnTo>
                  <a:lnTo>
                    <a:pt x="1461" y="1668"/>
                  </a:lnTo>
                  <a:lnTo>
                    <a:pt x="1474" y="1668"/>
                  </a:lnTo>
                  <a:lnTo>
                    <a:pt x="1532" y="1622"/>
                  </a:lnTo>
                  <a:lnTo>
                    <a:pt x="1524" y="1614"/>
                  </a:lnTo>
                  <a:lnTo>
                    <a:pt x="1522" y="1612"/>
                  </a:lnTo>
                  <a:lnTo>
                    <a:pt x="1520" y="1611"/>
                  </a:lnTo>
                  <a:lnTo>
                    <a:pt x="1520" y="1610"/>
                  </a:lnTo>
                  <a:lnTo>
                    <a:pt x="1519" y="1610"/>
                  </a:lnTo>
                  <a:lnTo>
                    <a:pt x="1519" y="1608"/>
                  </a:lnTo>
                  <a:lnTo>
                    <a:pt x="1518" y="1608"/>
                  </a:lnTo>
                  <a:lnTo>
                    <a:pt x="1517" y="1608"/>
                  </a:lnTo>
                  <a:lnTo>
                    <a:pt x="1515" y="1607"/>
                  </a:lnTo>
                  <a:lnTo>
                    <a:pt x="1511" y="1606"/>
                  </a:lnTo>
                  <a:close/>
                  <a:moveTo>
                    <a:pt x="1411" y="1602"/>
                  </a:moveTo>
                  <a:lnTo>
                    <a:pt x="1399" y="1611"/>
                  </a:lnTo>
                  <a:lnTo>
                    <a:pt x="1385" y="1620"/>
                  </a:lnTo>
                  <a:lnTo>
                    <a:pt x="1369" y="1629"/>
                  </a:lnTo>
                  <a:lnTo>
                    <a:pt x="1353" y="1637"/>
                  </a:lnTo>
                  <a:lnTo>
                    <a:pt x="1337" y="1643"/>
                  </a:lnTo>
                  <a:lnTo>
                    <a:pt x="1320" y="1647"/>
                  </a:lnTo>
                  <a:lnTo>
                    <a:pt x="1307" y="1648"/>
                  </a:lnTo>
                  <a:lnTo>
                    <a:pt x="1311" y="1659"/>
                  </a:lnTo>
                  <a:lnTo>
                    <a:pt x="1332" y="1655"/>
                  </a:lnTo>
                  <a:lnTo>
                    <a:pt x="1349" y="1651"/>
                  </a:lnTo>
                  <a:lnTo>
                    <a:pt x="1364" y="1645"/>
                  </a:lnTo>
                  <a:lnTo>
                    <a:pt x="1378" y="1638"/>
                  </a:lnTo>
                  <a:lnTo>
                    <a:pt x="1392" y="1630"/>
                  </a:lnTo>
                  <a:lnTo>
                    <a:pt x="1406" y="1620"/>
                  </a:lnTo>
                  <a:lnTo>
                    <a:pt x="1424" y="1606"/>
                  </a:lnTo>
                  <a:lnTo>
                    <a:pt x="1424" y="1602"/>
                  </a:lnTo>
                  <a:lnTo>
                    <a:pt x="1411" y="1602"/>
                  </a:lnTo>
                  <a:close/>
                  <a:moveTo>
                    <a:pt x="1537" y="1598"/>
                  </a:moveTo>
                  <a:lnTo>
                    <a:pt x="1537" y="1622"/>
                  </a:lnTo>
                  <a:lnTo>
                    <a:pt x="1553" y="1627"/>
                  </a:lnTo>
                  <a:lnTo>
                    <a:pt x="1561" y="1610"/>
                  </a:lnTo>
                  <a:lnTo>
                    <a:pt x="1540" y="1619"/>
                  </a:lnTo>
                  <a:lnTo>
                    <a:pt x="1544" y="1611"/>
                  </a:lnTo>
                  <a:lnTo>
                    <a:pt x="1545" y="1607"/>
                  </a:lnTo>
                  <a:lnTo>
                    <a:pt x="1545" y="1606"/>
                  </a:lnTo>
                  <a:lnTo>
                    <a:pt x="1544" y="1606"/>
                  </a:lnTo>
                  <a:lnTo>
                    <a:pt x="1540" y="1604"/>
                  </a:lnTo>
                  <a:lnTo>
                    <a:pt x="1537" y="1598"/>
                  </a:lnTo>
                  <a:close/>
                  <a:moveTo>
                    <a:pt x="1587" y="1590"/>
                  </a:moveTo>
                  <a:lnTo>
                    <a:pt x="1582" y="1598"/>
                  </a:lnTo>
                  <a:lnTo>
                    <a:pt x="1590" y="1590"/>
                  </a:lnTo>
                  <a:lnTo>
                    <a:pt x="1587" y="1590"/>
                  </a:lnTo>
                  <a:close/>
                  <a:moveTo>
                    <a:pt x="1466" y="1581"/>
                  </a:moveTo>
                  <a:lnTo>
                    <a:pt x="1437" y="1593"/>
                  </a:lnTo>
                  <a:lnTo>
                    <a:pt x="1437" y="1602"/>
                  </a:lnTo>
                  <a:lnTo>
                    <a:pt x="1477" y="1581"/>
                  </a:lnTo>
                  <a:lnTo>
                    <a:pt x="1466" y="1581"/>
                  </a:lnTo>
                  <a:close/>
                  <a:moveTo>
                    <a:pt x="1582" y="1573"/>
                  </a:moveTo>
                  <a:lnTo>
                    <a:pt x="1548" y="1593"/>
                  </a:lnTo>
                  <a:lnTo>
                    <a:pt x="1551" y="1597"/>
                  </a:lnTo>
                  <a:lnTo>
                    <a:pt x="1552" y="1598"/>
                  </a:lnTo>
                  <a:lnTo>
                    <a:pt x="1552" y="1599"/>
                  </a:lnTo>
                  <a:lnTo>
                    <a:pt x="1552" y="1599"/>
                  </a:lnTo>
                  <a:lnTo>
                    <a:pt x="1552" y="1600"/>
                  </a:lnTo>
                  <a:lnTo>
                    <a:pt x="1552" y="1600"/>
                  </a:lnTo>
                  <a:lnTo>
                    <a:pt x="1552" y="1602"/>
                  </a:lnTo>
                  <a:lnTo>
                    <a:pt x="1553" y="1603"/>
                  </a:lnTo>
                  <a:lnTo>
                    <a:pt x="1553" y="1606"/>
                  </a:lnTo>
                  <a:lnTo>
                    <a:pt x="1566" y="1598"/>
                  </a:lnTo>
                  <a:lnTo>
                    <a:pt x="1582" y="1573"/>
                  </a:lnTo>
                  <a:close/>
                  <a:moveTo>
                    <a:pt x="1603" y="1565"/>
                  </a:moveTo>
                  <a:lnTo>
                    <a:pt x="1595" y="1569"/>
                  </a:lnTo>
                  <a:lnTo>
                    <a:pt x="1598" y="1577"/>
                  </a:lnTo>
                  <a:lnTo>
                    <a:pt x="1601" y="1575"/>
                  </a:lnTo>
                  <a:lnTo>
                    <a:pt x="1602" y="1573"/>
                  </a:lnTo>
                  <a:lnTo>
                    <a:pt x="1603" y="1572"/>
                  </a:lnTo>
                  <a:lnTo>
                    <a:pt x="1604" y="1572"/>
                  </a:lnTo>
                  <a:lnTo>
                    <a:pt x="1604" y="1570"/>
                  </a:lnTo>
                  <a:lnTo>
                    <a:pt x="1604" y="1569"/>
                  </a:lnTo>
                  <a:lnTo>
                    <a:pt x="1604" y="1568"/>
                  </a:lnTo>
                  <a:lnTo>
                    <a:pt x="1603" y="1565"/>
                  </a:lnTo>
                  <a:close/>
                  <a:moveTo>
                    <a:pt x="1640" y="1536"/>
                  </a:moveTo>
                  <a:lnTo>
                    <a:pt x="1633" y="1544"/>
                  </a:lnTo>
                  <a:lnTo>
                    <a:pt x="1626" y="1550"/>
                  </a:lnTo>
                  <a:lnTo>
                    <a:pt x="1619" y="1557"/>
                  </a:lnTo>
                  <a:lnTo>
                    <a:pt x="1627" y="1565"/>
                  </a:lnTo>
                  <a:lnTo>
                    <a:pt x="1632" y="1561"/>
                  </a:lnTo>
                  <a:lnTo>
                    <a:pt x="1634" y="1559"/>
                  </a:lnTo>
                  <a:lnTo>
                    <a:pt x="1637" y="1558"/>
                  </a:lnTo>
                  <a:lnTo>
                    <a:pt x="1641" y="1558"/>
                  </a:lnTo>
                  <a:lnTo>
                    <a:pt x="1648" y="1557"/>
                  </a:lnTo>
                  <a:lnTo>
                    <a:pt x="1640" y="1536"/>
                  </a:lnTo>
                  <a:close/>
                  <a:moveTo>
                    <a:pt x="1361" y="1536"/>
                  </a:moveTo>
                  <a:lnTo>
                    <a:pt x="1355" y="1543"/>
                  </a:lnTo>
                  <a:lnTo>
                    <a:pt x="1348" y="1547"/>
                  </a:lnTo>
                  <a:lnTo>
                    <a:pt x="1342" y="1552"/>
                  </a:lnTo>
                  <a:lnTo>
                    <a:pt x="1337" y="1560"/>
                  </a:lnTo>
                  <a:lnTo>
                    <a:pt x="1369" y="1544"/>
                  </a:lnTo>
                  <a:lnTo>
                    <a:pt x="1361" y="1536"/>
                  </a:lnTo>
                  <a:close/>
                  <a:moveTo>
                    <a:pt x="1319" y="1536"/>
                  </a:moveTo>
                  <a:lnTo>
                    <a:pt x="1316" y="1539"/>
                  </a:lnTo>
                  <a:lnTo>
                    <a:pt x="1312" y="1543"/>
                  </a:lnTo>
                  <a:lnTo>
                    <a:pt x="1310" y="1545"/>
                  </a:lnTo>
                  <a:lnTo>
                    <a:pt x="1306" y="1548"/>
                  </a:lnTo>
                  <a:lnTo>
                    <a:pt x="1303" y="1552"/>
                  </a:lnTo>
                  <a:lnTo>
                    <a:pt x="1316" y="1548"/>
                  </a:lnTo>
                  <a:lnTo>
                    <a:pt x="1311" y="1573"/>
                  </a:lnTo>
                  <a:lnTo>
                    <a:pt x="1300" y="1573"/>
                  </a:lnTo>
                  <a:lnTo>
                    <a:pt x="1287" y="1575"/>
                  </a:lnTo>
                  <a:lnTo>
                    <a:pt x="1269" y="1578"/>
                  </a:lnTo>
                  <a:lnTo>
                    <a:pt x="1249" y="1584"/>
                  </a:lnTo>
                  <a:lnTo>
                    <a:pt x="1228" y="1591"/>
                  </a:lnTo>
                  <a:lnTo>
                    <a:pt x="1207" y="1600"/>
                  </a:lnTo>
                  <a:lnTo>
                    <a:pt x="1188" y="1610"/>
                  </a:lnTo>
                  <a:lnTo>
                    <a:pt x="1170" y="1621"/>
                  </a:lnTo>
                  <a:lnTo>
                    <a:pt x="1156" y="1633"/>
                  </a:lnTo>
                  <a:lnTo>
                    <a:pt x="1147" y="1645"/>
                  </a:lnTo>
                  <a:lnTo>
                    <a:pt x="1142" y="1658"/>
                  </a:lnTo>
                  <a:lnTo>
                    <a:pt x="1145" y="1672"/>
                  </a:lnTo>
                  <a:lnTo>
                    <a:pt x="1134" y="1674"/>
                  </a:lnTo>
                  <a:lnTo>
                    <a:pt x="1127" y="1675"/>
                  </a:lnTo>
                  <a:lnTo>
                    <a:pt x="1121" y="1675"/>
                  </a:lnTo>
                  <a:lnTo>
                    <a:pt x="1117" y="1674"/>
                  </a:lnTo>
                  <a:lnTo>
                    <a:pt x="1111" y="1672"/>
                  </a:lnTo>
                  <a:lnTo>
                    <a:pt x="1103" y="1668"/>
                  </a:lnTo>
                  <a:lnTo>
                    <a:pt x="1107" y="1688"/>
                  </a:lnTo>
                  <a:lnTo>
                    <a:pt x="1129" y="1686"/>
                  </a:lnTo>
                  <a:lnTo>
                    <a:pt x="1148" y="1679"/>
                  </a:lnTo>
                  <a:lnTo>
                    <a:pt x="1164" y="1671"/>
                  </a:lnTo>
                  <a:lnTo>
                    <a:pt x="1178" y="1660"/>
                  </a:lnTo>
                  <a:lnTo>
                    <a:pt x="1191" y="1649"/>
                  </a:lnTo>
                  <a:lnTo>
                    <a:pt x="1204" y="1637"/>
                  </a:lnTo>
                  <a:lnTo>
                    <a:pt x="1217" y="1627"/>
                  </a:lnTo>
                  <a:lnTo>
                    <a:pt x="1232" y="1617"/>
                  </a:lnTo>
                  <a:lnTo>
                    <a:pt x="1249" y="1608"/>
                  </a:lnTo>
                  <a:lnTo>
                    <a:pt x="1269" y="1602"/>
                  </a:lnTo>
                  <a:lnTo>
                    <a:pt x="1269" y="1614"/>
                  </a:lnTo>
                  <a:lnTo>
                    <a:pt x="1249" y="1614"/>
                  </a:lnTo>
                  <a:lnTo>
                    <a:pt x="1249" y="1630"/>
                  </a:lnTo>
                  <a:lnTo>
                    <a:pt x="1295" y="1635"/>
                  </a:lnTo>
                  <a:lnTo>
                    <a:pt x="1282" y="1606"/>
                  </a:lnTo>
                  <a:lnTo>
                    <a:pt x="1292" y="1604"/>
                  </a:lnTo>
                  <a:lnTo>
                    <a:pt x="1300" y="1603"/>
                  </a:lnTo>
                  <a:lnTo>
                    <a:pt x="1306" y="1600"/>
                  </a:lnTo>
                  <a:lnTo>
                    <a:pt x="1312" y="1597"/>
                  </a:lnTo>
                  <a:lnTo>
                    <a:pt x="1319" y="1590"/>
                  </a:lnTo>
                  <a:lnTo>
                    <a:pt x="1314" y="1582"/>
                  </a:lnTo>
                  <a:lnTo>
                    <a:pt x="1316" y="1575"/>
                  </a:lnTo>
                  <a:lnTo>
                    <a:pt x="1319" y="1567"/>
                  </a:lnTo>
                  <a:lnTo>
                    <a:pt x="1324" y="1560"/>
                  </a:lnTo>
                  <a:lnTo>
                    <a:pt x="1326" y="1552"/>
                  </a:lnTo>
                  <a:lnTo>
                    <a:pt x="1326" y="1544"/>
                  </a:lnTo>
                  <a:lnTo>
                    <a:pt x="1319" y="1536"/>
                  </a:lnTo>
                  <a:close/>
                  <a:moveTo>
                    <a:pt x="1537" y="1528"/>
                  </a:moveTo>
                  <a:lnTo>
                    <a:pt x="1474" y="1565"/>
                  </a:lnTo>
                  <a:lnTo>
                    <a:pt x="1474" y="1569"/>
                  </a:lnTo>
                  <a:lnTo>
                    <a:pt x="1497" y="1563"/>
                  </a:lnTo>
                  <a:lnTo>
                    <a:pt x="1519" y="1555"/>
                  </a:lnTo>
                  <a:lnTo>
                    <a:pt x="1540" y="1544"/>
                  </a:lnTo>
                  <a:lnTo>
                    <a:pt x="1556" y="1531"/>
                  </a:lnTo>
                  <a:lnTo>
                    <a:pt x="1537" y="1528"/>
                  </a:lnTo>
                  <a:close/>
                  <a:moveTo>
                    <a:pt x="1424" y="1523"/>
                  </a:moveTo>
                  <a:lnTo>
                    <a:pt x="1402" y="1552"/>
                  </a:lnTo>
                  <a:lnTo>
                    <a:pt x="1376" y="1581"/>
                  </a:lnTo>
                  <a:lnTo>
                    <a:pt x="1348" y="1610"/>
                  </a:lnTo>
                  <a:lnTo>
                    <a:pt x="1359" y="1605"/>
                  </a:lnTo>
                  <a:lnTo>
                    <a:pt x="1367" y="1602"/>
                  </a:lnTo>
                  <a:lnTo>
                    <a:pt x="1373" y="1600"/>
                  </a:lnTo>
                  <a:lnTo>
                    <a:pt x="1378" y="1599"/>
                  </a:lnTo>
                  <a:lnTo>
                    <a:pt x="1387" y="1598"/>
                  </a:lnTo>
                  <a:lnTo>
                    <a:pt x="1387" y="1584"/>
                  </a:lnTo>
                  <a:lnTo>
                    <a:pt x="1388" y="1576"/>
                  </a:lnTo>
                  <a:lnTo>
                    <a:pt x="1391" y="1570"/>
                  </a:lnTo>
                  <a:lnTo>
                    <a:pt x="1398" y="1565"/>
                  </a:lnTo>
                  <a:lnTo>
                    <a:pt x="1403" y="1565"/>
                  </a:lnTo>
                  <a:lnTo>
                    <a:pt x="1398" y="1581"/>
                  </a:lnTo>
                  <a:lnTo>
                    <a:pt x="1418" y="1568"/>
                  </a:lnTo>
                  <a:lnTo>
                    <a:pt x="1438" y="1553"/>
                  </a:lnTo>
                  <a:lnTo>
                    <a:pt x="1453" y="1536"/>
                  </a:lnTo>
                  <a:lnTo>
                    <a:pt x="1448" y="1536"/>
                  </a:lnTo>
                  <a:lnTo>
                    <a:pt x="1444" y="1536"/>
                  </a:lnTo>
                  <a:lnTo>
                    <a:pt x="1440" y="1536"/>
                  </a:lnTo>
                  <a:lnTo>
                    <a:pt x="1438" y="1536"/>
                  </a:lnTo>
                  <a:lnTo>
                    <a:pt x="1435" y="1535"/>
                  </a:lnTo>
                  <a:lnTo>
                    <a:pt x="1435" y="1533"/>
                  </a:lnTo>
                  <a:lnTo>
                    <a:pt x="1435" y="1532"/>
                  </a:lnTo>
                  <a:lnTo>
                    <a:pt x="1437" y="1530"/>
                  </a:lnTo>
                  <a:lnTo>
                    <a:pt x="1440" y="1528"/>
                  </a:lnTo>
                  <a:lnTo>
                    <a:pt x="1440" y="1523"/>
                  </a:lnTo>
                  <a:lnTo>
                    <a:pt x="1424" y="1523"/>
                  </a:lnTo>
                  <a:close/>
                  <a:moveTo>
                    <a:pt x="1527" y="1499"/>
                  </a:moveTo>
                  <a:lnTo>
                    <a:pt x="1524" y="1507"/>
                  </a:lnTo>
                  <a:lnTo>
                    <a:pt x="1527" y="1512"/>
                  </a:lnTo>
                  <a:lnTo>
                    <a:pt x="1545" y="1502"/>
                  </a:lnTo>
                  <a:lnTo>
                    <a:pt x="1545" y="1499"/>
                  </a:lnTo>
                  <a:lnTo>
                    <a:pt x="1527" y="1499"/>
                  </a:lnTo>
                  <a:close/>
                  <a:moveTo>
                    <a:pt x="1432" y="1499"/>
                  </a:moveTo>
                  <a:lnTo>
                    <a:pt x="1424" y="1515"/>
                  </a:lnTo>
                  <a:lnTo>
                    <a:pt x="1448" y="1502"/>
                  </a:lnTo>
                  <a:lnTo>
                    <a:pt x="1432" y="1499"/>
                  </a:lnTo>
                  <a:close/>
                  <a:moveTo>
                    <a:pt x="1566" y="1486"/>
                  </a:moveTo>
                  <a:lnTo>
                    <a:pt x="1553" y="1507"/>
                  </a:lnTo>
                  <a:lnTo>
                    <a:pt x="1577" y="1486"/>
                  </a:lnTo>
                  <a:lnTo>
                    <a:pt x="1566" y="1486"/>
                  </a:lnTo>
                  <a:close/>
                  <a:moveTo>
                    <a:pt x="1582" y="1482"/>
                  </a:moveTo>
                  <a:lnTo>
                    <a:pt x="1582" y="1491"/>
                  </a:lnTo>
                  <a:lnTo>
                    <a:pt x="1583" y="1488"/>
                  </a:lnTo>
                  <a:lnTo>
                    <a:pt x="1584" y="1487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3" y="1485"/>
                  </a:lnTo>
                  <a:lnTo>
                    <a:pt x="1582" y="1482"/>
                  </a:lnTo>
                  <a:close/>
                  <a:moveTo>
                    <a:pt x="1427" y="1470"/>
                  </a:moveTo>
                  <a:lnTo>
                    <a:pt x="1419" y="1486"/>
                  </a:lnTo>
                  <a:lnTo>
                    <a:pt x="1453" y="1473"/>
                  </a:lnTo>
                  <a:lnTo>
                    <a:pt x="1453" y="1470"/>
                  </a:lnTo>
                  <a:lnTo>
                    <a:pt x="1427" y="1470"/>
                  </a:lnTo>
                  <a:close/>
                  <a:moveTo>
                    <a:pt x="1669" y="1457"/>
                  </a:moveTo>
                  <a:lnTo>
                    <a:pt x="1655" y="1465"/>
                  </a:lnTo>
                  <a:lnTo>
                    <a:pt x="1640" y="1470"/>
                  </a:lnTo>
                  <a:lnTo>
                    <a:pt x="1626" y="1471"/>
                  </a:lnTo>
                  <a:lnTo>
                    <a:pt x="1615" y="1471"/>
                  </a:lnTo>
                  <a:lnTo>
                    <a:pt x="1606" y="1470"/>
                  </a:lnTo>
                  <a:lnTo>
                    <a:pt x="1602" y="1484"/>
                  </a:lnTo>
                  <a:lnTo>
                    <a:pt x="1595" y="1493"/>
                  </a:lnTo>
                  <a:lnTo>
                    <a:pt x="1587" y="1501"/>
                  </a:lnTo>
                  <a:lnTo>
                    <a:pt x="1577" y="1512"/>
                  </a:lnTo>
                  <a:lnTo>
                    <a:pt x="1585" y="1508"/>
                  </a:lnTo>
                  <a:lnTo>
                    <a:pt x="1597" y="1503"/>
                  </a:lnTo>
                  <a:lnTo>
                    <a:pt x="1611" y="1497"/>
                  </a:lnTo>
                  <a:lnTo>
                    <a:pt x="1625" y="1488"/>
                  </a:lnTo>
                  <a:lnTo>
                    <a:pt x="1639" y="1482"/>
                  </a:lnTo>
                  <a:lnTo>
                    <a:pt x="1652" y="1473"/>
                  </a:lnTo>
                  <a:lnTo>
                    <a:pt x="1662" y="1467"/>
                  </a:lnTo>
                  <a:lnTo>
                    <a:pt x="1668" y="1461"/>
                  </a:lnTo>
                  <a:lnTo>
                    <a:pt x="1669" y="1457"/>
                  </a:lnTo>
                  <a:close/>
                  <a:moveTo>
                    <a:pt x="1711" y="1437"/>
                  </a:moveTo>
                  <a:lnTo>
                    <a:pt x="1706" y="1445"/>
                  </a:lnTo>
                  <a:lnTo>
                    <a:pt x="1709" y="1443"/>
                  </a:lnTo>
                  <a:lnTo>
                    <a:pt x="1711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1"/>
                  </a:lnTo>
                  <a:lnTo>
                    <a:pt x="1712" y="1439"/>
                  </a:lnTo>
                  <a:lnTo>
                    <a:pt x="1711" y="1437"/>
                  </a:lnTo>
                  <a:close/>
                  <a:moveTo>
                    <a:pt x="1569" y="1345"/>
                  </a:moveTo>
                  <a:lnTo>
                    <a:pt x="1558" y="1356"/>
                  </a:lnTo>
                  <a:lnTo>
                    <a:pt x="1546" y="1364"/>
                  </a:lnTo>
                  <a:lnTo>
                    <a:pt x="1532" y="1370"/>
                  </a:lnTo>
                  <a:lnTo>
                    <a:pt x="1519" y="1371"/>
                  </a:lnTo>
                  <a:lnTo>
                    <a:pt x="1524" y="1383"/>
                  </a:lnTo>
                  <a:lnTo>
                    <a:pt x="1540" y="1375"/>
                  </a:lnTo>
                  <a:lnTo>
                    <a:pt x="1556" y="1370"/>
                  </a:lnTo>
                  <a:lnTo>
                    <a:pt x="1572" y="1364"/>
                  </a:lnTo>
                  <a:lnTo>
                    <a:pt x="1587" y="1355"/>
                  </a:lnTo>
                  <a:lnTo>
                    <a:pt x="1566" y="1355"/>
                  </a:lnTo>
                  <a:lnTo>
                    <a:pt x="1568" y="1352"/>
                  </a:lnTo>
                  <a:lnTo>
                    <a:pt x="1569" y="1351"/>
                  </a:lnTo>
                  <a:lnTo>
                    <a:pt x="1570" y="1351"/>
                  </a:lnTo>
                  <a:lnTo>
                    <a:pt x="1570" y="1351"/>
                  </a:lnTo>
                  <a:lnTo>
                    <a:pt x="1572" y="1351"/>
                  </a:lnTo>
                  <a:lnTo>
                    <a:pt x="1570" y="1350"/>
                  </a:lnTo>
                  <a:lnTo>
                    <a:pt x="1570" y="1349"/>
                  </a:lnTo>
                  <a:lnTo>
                    <a:pt x="1569" y="1345"/>
                  </a:lnTo>
                  <a:close/>
                  <a:moveTo>
                    <a:pt x="1815" y="1321"/>
                  </a:moveTo>
                  <a:lnTo>
                    <a:pt x="1815" y="1329"/>
                  </a:lnTo>
                  <a:lnTo>
                    <a:pt x="1748" y="1371"/>
                  </a:lnTo>
                  <a:lnTo>
                    <a:pt x="1748" y="1374"/>
                  </a:lnTo>
                  <a:lnTo>
                    <a:pt x="1770" y="1367"/>
                  </a:lnTo>
                  <a:lnTo>
                    <a:pt x="1789" y="1359"/>
                  </a:lnTo>
                  <a:lnTo>
                    <a:pt x="1805" y="1349"/>
                  </a:lnTo>
                  <a:lnTo>
                    <a:pt x="1824" y="1337"/>
                  </a:lnTo>
                  <a:lnTo>
                    <a:pt x="1815" y="1321"/>
                  </a:lnTo>
                  <a:close/>
                  <a:moveTo>
                    <a:pt x="1790" y="1300"/>
                  </a:moveTo>
                  <a:lnTo>
                    <a:pt x="1777" y="1317"/>
                  </a:lnTo>
                  <a:lnTo>
                    <a:pt x="1803" y="1300"/>
                  </a:lnTo>
                  <a:lnTo>
                    <a:pt x="1790" y="1300"/>
                  </a:lnTo>
                  <a:close/>
                  <a:moveTo>
                    <a:pt x="1811" y="1292"/>
                  </a:moveTo>
                  <a:lnTo>
                    <a:pt x="1806" y="1300"/>
                  </a:lnTo>
                  <a:lnTo>
                    <a:pt x="1809" y="1298"/>
                  </a:lnTo>
                  <a:lnTo>
                    <a:pt x="1810" y="1297"/>
                  </a:lnTo>
                  <a:lnTo>
                    <a:pt x="1811" y="1297"/>
                  </a:lnTo>
                  <a:lnTo>
                    <a:pt x="1812" y="1297"/>
                  </a:lnTo>
                  <a:lnTo>
                    <a:pt x="1812" y="1297"/>
                  </a:lnTo>
                  <a:lnTo>
                    <a:pt x="1812" y="1296"/>
                  </a:lnTo>
                  <a:lnTo>
                    <a:pt x="1811" y="1295"/>
                  </a:lnTo>
                  <a:lnTo>
                    <a:pt x="1811" y="1292"/>
                  </a:lnTo>
                  <a:close/>
                  <a:moveTo>
                    <a:pt x="1877" y="1284"/>
                  </a:moveTo>
                  <a:lnTo>
                    <a:pt x="1848" y="1305"/>
                  </a:lnTo>
                  <a:lnTo>
                    <a:pt x="1848" y="1308"/>
                  </a:lnTo>
                  <a:lnTo>
                    <a:pt x="1861" y="1305"/>
                  </a:lnTo>
                  <a:lnTo>
                    <a:pt x="1870" y="1299"/>
                  </a:lnTo>
                  <a:lnTo>
                    <a:pt x="1879" y="1292"/>
                  </a:lnTo>
                  <a:lnTo>
                    <a:pt x="1886" y="1284"/>
                  </a:lnTo>
                  <a:lnTo>
                    <a:pt x="1877" y="1284"/>
                  </a:lnTo>
                  <a:close/>
                  <a:moveTo>
                    <a:pt x="1769" y="1263"/>
                  </a:moveTo>
                  <a:lnTo>
                    <a:pt x="1754" y="1275"/>
                  </a:lnTo>
                  <a:lnTo>
                    <a:pt x="1737" y="1287"/>
                  </a:lnTo>
                  <a:lnTo>
                    <a:pt x="1716" y="1297"/>
                  </a:lnTo>
                  <a:lnTo>
                    <a:pt x="1696" y="1307"/>
                  </a:lnTo>
                  <a:lnTo>
                    <a:pt x="1675" y="1319"/>
                  </a:lnTo>
                  <a:lnTo>
                    <a:pt x="1656" y="1330"/>
                  </a:lnTo>
                  <a:lnTo>
                    <a:pt x="1640" y="1345"/>
                  </a:lnTo>
                  <a:lnTo>
                    <a:pt x="1627" y="1363"/>
                  </a:lnTo>
                  <a:lnTo>
                    <a:pt x="1645" y="1358"/>
                  </a:lnTo>
                  <a:lnTo>
                    <a:pt x="1631" y="1379"/>
                  </a:lnTo>
                  <a:lnTo>
                    <a:pt x="1617" y="1394"/>
                  </a:lnTo>
                  <a:lnTo>
                    <a:pt x="1603" y="1404"/>
                  </a:lnTo>
                  <a:lnTo>
                    <a:pt x="1587" y="1413"/>
                  </a:lnTo>
                  <a:lnTo>
                    <a:pt x="1568" y="1422"/>
                  </a:lnTo>
                  <a:lnTo>
                    <a:pt x="1548" y="1433"/>
                  </a:lnTo>
                  <a:lnTo>
                    <a:pt x="1537" y="1428"/>
                  </a:lnTo>
                  <a:lnTo>
                    <a:pt x="1545" y="1424"/>
                  </a:lnTo>
                  <a:lnTo>
                    <a:pt x="1552" y="1412"/>
                  </a:lnTo>
                  <a:lnTo>
                    <a:pt x="1561" y="1402"/>
                  </a:lnTo>
                  <a:lnTo>
                    <a:pt x="1573" y="1394"/>
                  </a:lnTo>
                  <a:lnTo>
                    <a:pt x="1587" y="1386"/>
                  </a:lnTo>
                  <a:lnTo>
                    <a:pt x="1599" y="1378"/>
                  </a:lnTo>
                  <a:lnTo>
                    <a:pt x="1612" y="1368"/>
                  </a:lnTo>
                  <a:lnTo>
                    <a:pt x="1624" y="1358"/>
                  </a:lnTo>
                  <a:lnTo>
                    <a:pt x="1527" y="1412"/>
                  </a:lnTo>
                  <a:lnTo>
                    <a:pt x="1531" y="1413"/>
                  </a:lnTo>
                  <a:lnTo>
                    <a:pt x="1533" y="1415"/>
                  </a:lnTo>
                  <a:lnTo>
                    <a:pt x="1533" y="1415"/>
                  </a:lnTo>
                  <a:lnTo>
                    <a:pt x="1533" y="1416"/>
                  </a:lnTo>
                  <a:lnTo>
                    <a:pt x="1532" y="1416"/>
                  </a:lnTo>
                  <a:lnTo>
                    <a:pt x="1531" y="1417"/>
                  </a:lnTo>
                  <a:lnTo>
                    <a:pt x="1530" y="1419"/>
                  </a:lnTo>
                  <a:lnTo>
                    <a:pt x="1528" y="1422"/>
                  </a:lnTo>
                  <a:lnTo>
                    <a:pt x="1527" y="1424"/>
                  </a:lnTo>
                  <a:lnTo>
                    <a:pt x="1517" y="1425"/>
                  </a:lnTo>
                  <a:lnTo>
                    <a:pt x="1505" y="1430"/>
                  </a:lnTo>
                  <a:lnTo>
                    <a:pt x="1492" y="1437"/>
                  </a:lnTo>
                  <a:lnTo>
                    <a:pt x="1481" y="1443"/>
                  </a:lnTo>
                  <a:lnTo>
                    <a:pt x="1471" y="1452"/>
                  </a:lnTo>
                  <a:lnTo>
                    <a:pt x="1466" y="1457"/>
                  </a:lnTo>
                  <a:lnTo>
                    <a:pt x="1494" y="1448"/>
                  </a:lnTo>
                  <a:lnTo>
                    <a:pt x="1525" y="1440"/>
                  </a:lnTo>
                  <a:lnTo>
                    <a:pt x="1556" y="1437"/>
                  </a:lnTo>
                  <a:lnTo>
                    <a:pt x="1556" y="1441"/>
                  </a:lnTo>
                  <a:lnTo>
                    <a:pt x="1527" y="1449"/>
                  </a:lnTo>
                  <a:lnTo>
                    <a:pt x="1516" y="1453"/>
                  </a:lnTo>
                  <a:lnTo>
                    <a:pt x="1503" y="1460"/>
                  </a:lnTo>
                  <a:lnTo>
                    <a:pt x="1489" y="1469"/>
                  </a:lnTo>
                  <a:lnTo>
                    <a:pt x="1475" y="1479"/>
                  </a:lnTo>
                  <a:lnTo>
                    <a:pt x="1466" y="1491"/>
                  </a:lnTo>
                  <a:lnTo>
                    <a:pt x="1469" y="1499"/>
                  </a:lnTo>
                  <a:lnTo>
                    <a:pt x="1474" y="1499"/>
                  </a:lnTo>
                  <a:lnTo>
                    <a:pt x="1532" y="1465"/>
                  </a:lnTo>
                  <a:lnTo>
                    <a:pt x="1516" y="1482"/>
                  </a:lnTo>
                  <a:lnTo>
                    <a:pt x="1506" y="1495"/>
                  </a:lnTo>
                  <a:lnTo>
                    <a:pt x="1498" y="1503"/>
                  </a:lnTo>
                  <a:lnTo>
                    <a:pt x="1489" y="1509"/>
                  </a:lnTo>
                  <a:lnTo>
                    <a:pt x="1480" y="1516"/>
                  </a:lnTo>
                  <a:lnTo>
                    <a:pt x="1469" y="1528"/>
                  </a:lnTo>
                  <a:lnTo>
                    <a:pt x="1461" y="1557"/>
                  </a:lnTo>
                  <a:lnTo>
                    <a:pt x="1466" y="1557"/>
                  </a:lnTo>
                  <a:lnTo>
                    <a:pt x="1473" y="1545"/>
                  </a:lnTo>
                  <a:lnTo>
                    <a:pt x="1482" y="1538"/>
                  </a:lnTo>
                  <a:lnTo>
                    <a:pt x="1490" y="1535"/>
                  </a:lnTo>
                  <a:lnTo>
                    <a:pt x="1499" y="1532"/>
                  </a:lnTo>
                  <a:lnTo>
                    <a:pt x="1510" y="1529"/>
                  </a:lnTo>
                  <a:lnTo>
                    <a:pt x="1519" y="1523"/>
                  </a:lnTo>
                  <a:lnTo>
                    <a:pt x="1516" y="1512"/>
                  </a:lnTo>
                  <a:lnTo>
                    <a:pt x="1511" y="1513"/>
                  </a:lnTo>
                  <a:lnTo>
                    <a:pt x="1509" y="1513"/>
                  </a:lnTo>
                  <a:lnTo>
                    <a:pt x="1506" y="1514"/>
                  </a:lnTo>
                  <a:lnTo>
                    <a:pt x="1505" y="1515"/>
                  </a:lnTo>
                  <a:lnTo>
                    <a:pt x="1504" y="1515"/>
                  </a:lnTo>
                  <a:lnTo>
                    <a:pt x="1503" y="1515"/>
                  </a:lnTo>
                  <a:lnTo>
                    <a:pt x="1502" y="1515"/>
                  </a:lnTo>
                  <a:lnTo>
                    <a:pt x="1498" y="1515"/>
                  </a:lnTo>
                  <a:lnTo>
                    <a:pt x="1516" y="1500"/>
                  </a:lnTo>
                  <a:lnTo>
                    <a:pt x="1535" y="1486"/>
                  </a:lnTo>
                  <a:lnTo>
                    <a:pt x="1559" y="1475"/>
                  </a:lnTo>
                  <a:lnTo>
                    <a:pt x="1583" y="1463"/>
                  </a:lnTo>
                  <a:lnTo>
                    <a:pt x="1609" y="1452"/>
                  </a:lnTo>
                  <a:lnTo>
                    <a:pt x="1634" y="1440"/>
                  </a:lnTo>
                  <a:lnTo>
                    <a:pt x="1659" y="1428"/>
                  </a:lnTo>
                  <a:lnTo>
                    <a:pt x="1682" y="1417"/>
                  </a:lnTo>
                  <a:lnTo>
                    <a:pt x="1704" y="1403"/>
                  </a:lnTo>
                  <a:lnTo>
                    <a:pt x="1723" y="1387"/>
                  </a:lnTo>
                  <a:lnTo>
                    <a:pt x="1738" y="1370"/>
                  </a:lnTo>
                  <a:lnTo>
                    <a:pt x="1748" y="1350"/>
                  </a:lnTo>
                  <a:lnTo>
                    <a:pt x="1731" y="1355"/>
                  </a:lnTo>
                  <a:lnTo>
                    <a:pt x="1712" y="1358"/>
                  </a:lnTo>
                  <a:lnTo>
                    <a:pt x="1695" y="1364"/>
                  </a:lnTo>
                  <a:lnTo>
                    <a:pt x="1679" y="1370"/>
                  </a:lnTo>
                  <a:lnTo>
                    <a:pt x="1666" y="1379"/>
                  </a:lnTo>
                  <a:lnTo>
                    <a:pt x="1690" y="1379"/>
                  </a:lnTo>
                  <a:lnTo>
                    <a:pt x="1686" y="1387"/>
                  </a:lnTo>
                  <a:lnTo>
                    <a:pt x="1598" y="1428"/>
                  </a:lnTo>
                  <a:lnTo>
                    <a:pt x="1610" y="1410"/>
                  </a:lnTo>
                  <a:lnTo>
                    <a:pt x="1625" y="1395"/>
                  </a:lnTo>
                  <a:lnTo>
                    <a:pt x="1641" y="1383"/>
                  </a:lnTo>
                  <a:lnTo>
                    <a:pt x="1659" y="1374"/>
                  </a:lnTo>
                  <a:lnTo>
                    <a:pt x="1677" y="1367"/>
                  </a:lnTo>
                  <a:lnTo>
                    <a:pt x="1697" y="1359"/>
                  </a:lnTo>
                  <a:lnTo>
                    <a:pt x="1717" y="1352"/>
                  </a:lnTo>
                  <a:lnTo>
                    <a:pt x="1737" y="1343"/>
                  </a:lnTo>
                  <a:lnTo>
                    <a:pt x="1755" y="1332"/>
                  </a:lnTo>
                  <a:lnTo>
                    <a:pt x="1774" y="1317"/>
                  </a:lnTo>
                  <a:lnTo>
                    <a:pt x="1761" y="1320"/>
                  </a:lnTo>
                  <a:lnTo>
                    <a:pt x="1747" y="1326"/>
                  </a:lnTo>
                  <a:lnTo>
                    <a:pt x="1732" y="1332"/>
                  </a:lnTo>
                  <a:lnTo>
                    <a:pt x="1718" y="1337"/>
                  </a:lnTo>
                  <a:lnTo>
                    <a:pt x="1705" y="1342"/>
                  </a:lnTo>
                  <a:lnTo>
                    <a:pt x="1695" y="1344"/>
                  </a:lnTo>
                  <a:lnTo>
                    <a:pt x="1686" y="1342"/>
                  </a:lnTo>
                  <a:lnTo>
                    <a:pt x="1686" y="1337"/>
                  </a:lnTo>
                  <a:lnTo>
                    <a:pt x="1798" y="1267"/>
                  </a:lnTo>
                  <a:lnTo>
                    <a:pt x="1798" y="1263"/>
                  </a:lnTo>
                  <a:lnTo>
                    <a:pt x="1789" y="1265"/>
                  </a:lnTo>
                  <a:lnTo>
                    <a:pt x="1783" y="1267"/>
                  </a:lnTo>
                  <a:lnTo>
                    <a:pt x="1779" y="1268"/>
                  </a:lnTo>
                  <a:lnTo>
                    <a:pt x="1775" y="1267"/>
                  </a:lnTo>
                  <a:lnTo>
                    <a:pt x="1769" y="1263"/>
                  </a:lnTo>
                  <a:close/>
                  <a:moveTo>
                    <a:pt x="1682" y="1255"/>
                  </a:moveTo>
                  <a:lnTo>
                    <a:pt x="1682" y="1275"/>
                  </a:lnTo>
                  <a:lnTo>
                    <a:pt x="1665" y="1280"/>
                  </a:lnTo>
                  <a:lnTo>
                    <a:pt x="1651" y="1284"/>
                  </a:lnTo>
                  <a:lnTo>
                    <a:pt x="1638" y="1289"/>
                  </a:lnTo>
                  <a:lnTo>
                    <a:pt x="1625" y="1295"/>
                  </a:lnTo>
                  <a:lnTo>
                    <a:pt x="1610" y="1302"/>
                  </a:lnTo>
                  <a:lnTo>
                    <a:pt x="1590" y="1308"/>
                  </a:lnTo>
                  <a:lnTo>
                    <a:pt x="1598" y="1317"/>
                  </a:lnTo>
                  <a:lnTo>
                    <a:pt x="1606" y="1314"/>
                  </a:lnTo>
                  <a:lnTo>
                    <a:pt x="1612" y="1313"/>
                  </a:lnTo>
                  <a:lnTo>
                    <a:pt x="1616" y="1314"/>
                  </a:lnTo>
                  <a:lnTo>
                    <a:pt x="1619" y="1318"/>
                  </a:lnTo>
                  <a:lnTo>
                    <a:pt x="1624" y="1325"/>
                  </a:lnTo>
                  <a:lnTo>
                    <a:pt x="1590" y="1350"/>
                  </a:lnTo>
                  <a:lnTo>
                    <a:pt x="1606" y="1358"/>
                  </a:lnTo>
                  <a:lnTo>
                    <a:pt x="1616" y="1347"/>
                  </a:lnTo>
                  <a:lnTo>
                    <a:pt x="1627" y="1336"/>
                  </a:lnTo>
                  <a:lnTo>
                    <a:pt x="1640" y="1329"/>
                  </a:lnTo>
                  <a:lnTo>
                    <a:pt x="1655" y="1322"/>
                  </a:lnTo>
                  <a:lnTo>
                    <a:pt x="1669" y="1315"/>
                  </a:lnTo>
                  <a:lnTo>
                    <a:pt x="1684" y="1308"/>
                  </a:lnTo>
                  <a:lnTo>
                    <a:pt x="1697" y="1300"/>
                  </a:lnTo>
                  <a:lnTo>
                    <a:pt x="1709" y="1291"/>
                  </a:lnTo>
                  <a:lnTo>
                    <a:pt x="1718" y="1278"/>
                  </a:lnTo>
                  <a:lnTo>
                    <a:pt x="1724" y="1263"/>
                  </a:lnTo>
                  <a:lnTo>
                    <a:pt x="1695" y="1272"/>
                  </a:lnTo>
                  <a:lnTo>
                    <a:pt x="1696" y="1268"/>
                  </a:lnTo>
                  <a:lnTo>
                    <a:pt x="1697" y="1265"/>
                  </a:lnTo>
                  <a:lnTo>
                    <a:pt x="1697" y="1263"/>
                  </a:lnTo>
                  <a:lnTo>
                    <a:pt x="1698" y="1262"/>
                  </a:lnTo>
                  <a:lnTo>
                    <a:pt x="1698" y="1262"/>
                  </a:lnTo>
                  <a:lnTo>
                    <a:pt x="1699" y="1262"/>
                  </a:lnTo>
                  <a:lnTo>
                    <a:pt x="1698" y="1261"/>
                  </a:lnTo>
                  <a:lnTo>
                    <a:pt x="1698" y="1260"/>
                  </a:lnTo>
                  <a:lnTo>
                    <a:pt x="1696" y="1258"/>
                  </a:lnTo>
                  <a:lnTo>
                    <a:pt x="1695" y="1255"/>
                  </a:lnTo>
                  <a:lnTo>
                    <a:pt x="1692" y="1257"/>
                  </a:lnTo>
                  <a:lnTo>
                    <a:pt x="1691" y="1259"/>
                  </a:lnTo>
                  <a:lnTo>
                    <a:pt x="1690" y="1259"/>
                  </a:lnTo>
                  <a:lnTo>
                    <a:pt x="1690" y="1259"/>
                  </a:lnTo>
                  <a:lnTo>
                    <a:pt x="1689" y="1259"/>
                  </a:lnTo>
                  <a:lnTo>
                    <a:pt x="1688" y="1258"/>
                  </a:lnTo>
                  <a:lnTo>
                    <a:pt x="1686" y="1257"/>
                  </a:lnTo>
                  <a:lnTo>
                    <a:pt x="1682" y="1255"/>
                  </a:lnTo>
                  <a:close/>
                  <a:moveTo>
                    <a:pt x="1815" y="1235"/>
                  </a:moveTo>
                  <a:lnTo>
                    <a:pt x="1806" y="1246"/>
                  </a:lnTo>
                  <a:lnTo>
                    <a:pt x="1819" y="1235"/>
                  </a:lnTo>
                  <a:lnTo>
                    <a:pt x="1815" y="1235"/>
                  </a:lnTo>
                  <a:close/>
                  <a:moveTo>
                    <a:pt x="1853" y="1217"/>
                  </a:moveTo>
                  <a:lnTo>
                    <a:pt x="1832" y="1235"/>
                  </a:lnTo>
                  <a:lnTo>
                    <a:pt x="1861" y="1217"/>
                  </a:lnTo>
                  <a:lnTo>
                    <a:pt x="1853" y="1217"/>
                  </a:lnTo>
                  <a:close/>
                  <a:moveTo>
                    <a:pt x="1756" y="1217"/>
                  </a:moveTo>
                  <a:lnTo>
                    <a:pt x="1753" y="1227"/>
                  </a:lnTo>
                  <a:lnTo>
                    <a:pt x="1765" y="1227"/>
                  </a:lnTo>
                  <a:lnTo>
                    <a:pt x="1756" y="1217"/>
                  </a:lnTo>
                  <a:close/>
                  <a:moveTo>
                    <a:pt x="2294" y="970"/>
                  </a:moveTo>
                  <a:lnTo>
                    <a:pt x="2290" y="978"/>
                  </a:lnTo>
                  <a:lnTo>
                    <a:pt x="2299" y="970"/>
                  </a:lnTo>
                  <a:lnTo>
                    <a:pt x="2294" y="970"/>
                  </a:lnTo>
                  <a:close/>
                  <a:moveTo>
                    <a:pt x="2273" y="929"/>
                  </a:moveTo>
                  <a:lnTo>
                    <a:pt x="2269" y="950"/>
                  </a:lnTo>
                  <a:lnTo>
                    <a:pt x="2273" y="950"/>
                  </a:lnTo>
                  <a:lnTo>
                    <a:pt x="2278" y="929"/>
                  </a:lnTo>
                  <a:lnTo>
                    <a:pt x="2273" y="929"/>
                  </a:lnTo>
                  <a:close/>
                  <a:moveTo>
                    <a:pt x="1419" y="916"/>
                  </a:moveTo>
                  <a:lnTo>
                    <a:pt x="1421" y="918"/>
                  </a:lnTo>
                  <a:lnTo>
                    <a:pt x="1423" y="920"/>
                  </a:lnTo>
                  <a:lnTo>
                    <a:pt x="1423" y="921"/>
                  </a:lnTo>
                  <a:lnTo>
                    <a:pt x="1423" y="921"/>
                  </a:lnTo>
                  <a:lnTo>
                    <a:pt x="1424" y="922"/>
                  </a:lnTo>
                  <a:lnTo>
                    <a:pt x="1424" y="922"/>
                  </a:lnTo>
                  <a:lnTo>
                    <a:pt x="1425" y="923"/>
                  </a:lnTo>
                  <a:lnTo>
                    <a:pt x="1427" y="924"/>
                  </a:lnTo>
                  <a:lnTo>
                    <a:pt x="1419" y="916"/>
                  </a:lnTo>
                  <a:close/>
                  <a:moveTo>
                    <a:pt x="1524" y="655"/>
                  </a:moveTo>
                  <a:lnTo>
                    <a:pt x="1524" y="665"/>
                  </a:lnTo>
                  <a:lnTo>
                    <a:pt x="1525" y="662"/>
                  </a:lnTo>
                  <a:lnTo>
                    <a:pt x="1526" y="661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5" y="659"/>
                  </a:lnTo>
                  <a:lnTo>
                    <a:pt x="1524" y="655"/>
                  </a:lnTo>
                  <a:close/>
                  <a:moveTo>
                    <a:pt x="1469" y="516"/>
                  </a:moveTo>
                  <a:lnTo>
                    <a:pt x="1468" y="523"/>
                  </a:lnTo>
                  <a:lnTo>
                    <a:pt x="1466" y="525"/>
                  </a:lnTo>
                  <a:lnTo>
                    <a:pt x="1465" y="527"/>
                  </a:lnTo>
                  <a:lnTo>
                    <a:pt x="1465" y="528"/>
                  </a:lnTo>
                  <a:lnTo>
                    <a:pt x="1466" y="531"/>
                  </a:lnTo>
                  <a:lnTo>
                    <a:pt x="1469" y="536"/>
                  </a:lnTo>
                  <a:lnTo>
                    <a:pt x="1469" y="528"/>
                  </a:lnTo>
                  <a:lnTo>
                    <a:pt x="1473" y="526"/>
                  </a:lnTo>
                  <a:lnTo>
                    <a:pt x="1475" y="525"/>
                  </a:lnTo>
                  <a:lnTo>
                    <a:pt x="1477" y="525"/>
                  </a:lnTo>
                  <a:lnTo>
                    <a:pt x="1478" y="525"/>
                  </a:lnTo>
                  <a:lnTo>
                    <a:pt x="1478" y="525"/>
                  </a:lnTo>
                  <a:lnTo>
                    <a:pt x="1478" y="524"/>
                  </a:lnTo>
                  <a:lnTo>
                    <a:pt x="1478" y="524"/>
                  </a:lnTo>
                  <a:lnTo>
                    <a:pt x="1478" y="523"/>
                  </a:lnTo>
                  <a:lnTo>
                    <a:pt x="1480" y="521"/>
                  </a:lnTo>
                  <a:lnTo>
                    <a:pt x="1481" y="519"/>
                  </a:lnTo>
                  <a:lnTo>
                    <a:pt x="1482" y="516"/>
                  </a:lnTo>
                  <a:lnTo>
                    <a:pt x="1469" y="516"/>
                  </a:lnTo>
                  <a:close/>
                  <a:moveTo>
                    <a:pt x="1511" y="498"/>
                  </a:moveTo>
                  <a:lnTo>
                    <a:pt x="1513" y="502"/>
                  </a:lnTo>
                  <a:lnTo>
                    <a:pt x="1513" y="503"/>
                  </a:lnTo>
                  <a:lnTo>
                    <a:pt x="1515" y="503"/>
                  </a:lnTo>
                  <a:lnTo>
                    <a:pt x="1515" y="504"/>
                  </a:lnTo>
                  <a:lnTo>
                    <a:pt x="1515" y="504"/>
                  </a:lnTo>
                  <a:lnTo>
                    <a:pt x="1516" y="504"/>
                  </a:lnTo>
                  <a:lnTo>
                    <a:pt x="1517" y="505"/>
                  </a:lnTo>
                  <a:lnTo>
                    <a:pt x="1519" y="508"/>
                  </a:lnTo>
                  <a:lnTo>
                    <a:pt x="1511" y="498"/>
                  </a:lnTo>
                  <a:close/>
                  <a:moveTo>
                    <a:pt x="1632" y="482"/>
                  </a:moveTo>
                  <a:lnTo>
                    <a:pt x="1624" y="495"/>
                  </a:lnTo>
                  <a:lnTo>
                    <a:pt x="1626" y="493"/>
                  </a:lnTo>
                  <a:lnTo>
                    <a:pt x="1629" y="491"/>
                  </a:lnTo>
                  <a:lnTo>
                    <a:pt x="1631" y="491"/>
                  </a:lnTo>
                  <a:lnTo>
                    <a:pt x="1632" y="490"/>
                  </a:lnTo>
                  <a:lnTo>
                    <a:pt x="1633" y="489"/>
                  </a:lnTo>
                  <a:lnTo>
                    <a:pt x="1634" y="489"/>
                  </a:lnTo>
                  <a:lnTo>
                    <a:pt x="1634" y="487"/>
                  </a:lnTo>
                  <a:lnTo>
                    <a:pt x="1633" y="486"/>
                  </a:lnTo>
                  <a:lnTo>
                    <a:pt x="1632" y="482"/>
                  </a:lnTo>
                  <a:close/>
                  <a:moveTo>
                    <a:pt x="1611" y="404"/>
                  </a:moveTo>
                  <a:lnTo>
                    <a:pt x="1602" y="416"/>
                  </a:lnTo>
                  <a:lnTo>
                    <a:pt x="1594" y="428"/>
                  </a:lnTo>
                  <a:lnTo>
                    <a:pt x="1583" y="441"/>
                  </a:lnTo>
                  <a:lnTo>
                    <a:pt x="1569" y="453"/>
                  </a:lnTo>
                  <a:lnTo>
                    <a:pt x="1566" y="445"/>
                  </a:lnTo>
                  <a:lnTo>
                    <a:pt x="1566" y="441"/>
                  </a:lnTo>
                  <a:lnTo>
                    <a:pt x="1567" y="438"/>
                  </a:lnTo>
                  <a:lnTo>
                    <a:pt x="1567" y="436"/>
                  </a:lnTo>
                  <a:lnTo>
                    <a:pt x="1568" y="435"/>
                  </a:lnTo>
                  <a:lnTo>
                    <a:pt x="1568" y="435"/>
                  </a:lnTo>
                  <a:lnTo>
                    <a:pt x="1568" y="434"/>
                  </a:lnTo>
                  <a:lnTo>
                    <a:pt x="1567" y="434"/>
                  </a:lnTo>
                  <a:lnTo>
                    <a:pt x="1566" y="433"/>
                  </a:lnTo>
                  <a:lnTo>
                    <a:pt x="1563" y="433"/>
                  </a:lnTo>
                  <a:lnTo>
                    <a:pt x="1561" y="430"/>
                  </a:lnTo>
                  <a:lnTo>
                    <a:pt x="1556" y="429"/>
                  </a:lnTo>
                  <a:lnTo>
                    <a:pt x="1556" y="441"/>
                  </a:lnTo>
                  <a:lnTo>
                    <a:pt x="1555" y="449"/>
                  </a:lnTo>
                  <a:lnTo>
                    <a:pt x="1553" y="456"/>
                  </a:lnTo>
                  <a:lnTo>
                    <a:pt x="1548" y="461"/>
                  </a:lnTo>
                  <a:lnTo>
                    <a:pt x="1547" y="452"/>
                  </a:lnTo>
                  <a:lnTo>
                    <a:pt x="1545" y="446"/>
                  </a:lnTo>
                  <a:lnTo>
                    <a:pt x="1541" y="442"/>
                  </a:lnTo>
                  <a:lnTo>
                    <a:pt x="1537" y="437"/>
                  </a:lnTo>
                  <a:lnTo>
                    <a:pt x="1537" y="449"/>
                  </a:lnTo>
                  <a:lnTo>
                    <a:pt x="1540" y="458"/>
                  </a:lnTo>
                  <a:lnTo>
                    <a:pt x="1539" y="467"/>
                  </a:lnTo>
                  <a:lnTo>
                    <a:pt x="1533" y="475"/>
                  </a:lnTo>
                  <a:lnTo>
                    <a:pt x="1524" y="482"/>
                  </a:lnTo>
                  <a:lnTo>
                    <a:pt x="1532" y="498"/>
                  </a:lnTo>
                  <a:lnTo>
                    <a:pt x="1540" y="483"/>
                  </a:lnTo>
                  <a:lnTo>
                    <a:pt x="1553" y="470"/>
                  </a:lnTo>
                  <a:lnTo>
                    <a:pt x="1569" y="456"/>
                  </a:lnTo>
                  <a:lnTo>
                    <a:pt x="1587" y="444"/>
                  </a:lnTo>
                  <a:lnTo>
                    <a:pt x="1604" y="433"/>
                  </a:lnTo>
                  <a:lnTo>
                    <a:pt x="1622" y="422"/>
                  </a:lnTo>
                  <a:lnTo>
                    <a:pt x="1635" y="412"/>
                  </a:lnTo>
                  <a:lnTo>
                    <a:pt x="1611" y="404"/>
                  </a:lnTo>
                  <a:close/>
                  <a:moveTo>
                    <a:pt x="1635" y="388"/>
                  </a:moveTo>
                  <a:lnTo>
                    <a:pt x="1624" y="400"/>
                  </a:lnTo>
                  <a:lnTo>
                    <a:pt x="1626" y="399"/>
                  </a:lnTo>
                  <a:lnTo>
                    <a:pt x="1629" y="398"/>
                  </a:lnTo>
                  <a:lnTo>
                    <a:pt x="1632" y="397"/>
                  </a:lnTo>
                  <a:lnTo>
                    <a:pt x="1634" y="395"/>
                  </a:lnTo>
                  <a:lnTo>
                    <a:pt x="1637" y="393"/>
                  </a:lnTo>
                  <a:lnTo>
                    <a:pt x="1639" y="392"/>
                  </a:lnTo>
                  <a:lnTo>
                    <a:pt x="1639" y="390"/>
                  </a:lnTo>
                  <a:lnTo>
                    <a:pt x="1639" y="389"/>
                  </a:lnTo>
                  <a:lnTo>
                    <a:pt x="1635" y="388"/>
                  </a:lnTo>
                  <a:close/>
                  <a:moveTo>
                    <a:pt x="2102" y="383"/>
                  </a:moveTo>
                  <a:lnTo>
                    <a:pt x="2090" y="396"/>
                  </a:lnTo>
                  <a:lnTo>
                    <a:pt x="2098" y="404"/>
                  </a:lnTo>
                  <a:lnTo>
                    <a:pt x="2102" y="383"/>
                  </a:lnTo>
                  <a:close/>
                  <a:moveTo>
                    <a:pt x="1595" y="383"/>
                  </a:moveTo>
                  <a:lnTo>
                    <a:pt x="1595" y="400"/>
                  </a:lnTo>
                  <a:lnTo>
                    <a:pt x="1603" y="383"/>
                  </a:lnTo>
                  <a:lnTo>
                    <a:pt x="1595" y="383"/>
                  </a:lnTo>
                  <a:close/>
                  <a:moveTo>
                    <a:pt x="1753" y="367"/>
                  </a:moveTo>
                  <a:lnTo>
                    <a:pt x="1753" y="375"/>
                  </a:lnTo>
                  <a:lnTo>
                    <a:pt x="1754" y="373"/>
                  </a:lnTo>
                  <a:lnTo>
                    <a:pt x="1755" y="371"/>
                  </a:lnTo>
                  <a:lnTo>
                    <a:pt x="1755" y="371"/>
                  </a:lnTo>
                  <a:lnTo>
                    <a:pt x="1755" y="370"/>
                  </a:lnTo>
                  <a:lnTo>
                    <a:pt x="1755" y="370"/>
                  </a:lnTo>
                  <a:lnTo>
                    <a:pt x="1754" y="369"/>
                  </a:lnTo>
                  <a:lnTo>
                    <a:pt x="1753" y="367"/>
                  </a:lnTo>
                  <a:close/>
                  <a:moveTo>
                    <a:pt x="1819" y="359"/>
                  </a:moveTo>
                  <a:lnTo>
                    <a:pt x="1816" y="365"/>
                  </a:lnTo>
                  <a:lnTo>
                    <a:pt x="1815" y="368"/>
                  </a:lnTo>
                  <a:lnTo>
                    <a:pt x="1813" y="370"/>
                  </a:lnTo>
                  <a:lnTo>
                    <a:pt x="1815" y="375"/>
                  </a:lnTo>
                  <a:lnTo>
                    <a:pt x="1815" y="383"/>
                  </a:lnTo>
                  <a:lnTo>
                    <a:pt x="1806" y="382"/>
                  </a:lnTo>
                  <a:lnTo>
                    <a:pt x="1801" y="382"/>
                  </a:lnTo>
                  <a:lnTo>
                    <a:pt x="1796" y="382"/>
                  </a:lnTo>
                  <a:lnTo>
                    <a:pt x="1791" y="383"/>
                  </a:lnTo>
                  <a:lnTo>
                    <a:pt x="1786" y="388"/>
                  </a:lnTo>
                  <a:lnTo>
                    <a:pt x="1794" y="388"/>
                  </a:lnTo>
                  <a:lnTo>
                    <a:pt x="1798" y="391"/>
                  </a:lnTo>
                  <a:lnTo>
                    <a:pt x="1801" y="393"/>
                  </a:lnTo>
                  <a:lnTo>
                    <a:pt x="1803" y="395"/>
                  </a:lnTo>
                  <a:lnTo>
                    <a:pt x="1808" y="395"/>
                  </a:lnTo>
                  <a:lnTo>
                    <a:pt x="1815" y="396"/>
                  </a:lnTo>
                  <a:lnTo>
                    <a:pt x="1865" y="367"/>
                  </a:lnTo>
                  <a:lnTo>
                    <a:pt x="1848" y="359"/>
                  </a:lnTo>
                  <a:lnTo>
                    <a:pt x="1844" y="365"/>
                  </a:lnTo>
                  <a:lnTo>
                    <a:pt x="1840" y="368"/>
                  </a:lnTo>
                  <a:lnTo>
                    <a:pt x="1838" y="367"/>
                  </a:lnTo>
                  <a:lnTo>
                    <a:pt x="1834" y="366"/>
                  </a:lnTo>
                  <a:lnTo>
                    <a:pt x="1829" y="362"/>
                  </a:lnTo>
                  <a:lnTo>
                    <a:pt x="1819" y="359"/>
                  </a:lnTo>
                  <a:close/>
                  <a:moveTo>
                    <a:pt x="1769" y="359"/>
                  </a:moveTo>
                  <a:lnTo>
                    <a:pt x="1774" y="367"/>
                  </a:lnTo>
                  <a:lnTo>
                    <a:pt x="1773" y="366"/>
                  </a:lnTo>
                  <a:lnTo>
                    <a:pt x="1773" y="365"/>
                  </a:lnTo>
                  <a:lnTo>
                    <a:pt x="1774" y="363"/>
                  </a:lnTo>
                  <a:lnTo>
                    <a:pt x="1774" y="363"/>
                  </a:lnTo>
                  <a:lnTo>
                    <a:pt x="1774" y="362"/>
                  </a:lnTo>
                  <a:lnTo>
                    <a:pt x="1773" y="361"/>
                  </a:lnTo>
                  <a:lnTo>
                    <a:pt x="1772" y="360"/>
                  </a:lnTo>
                  <a:lnTo>
                    <a:pt x="1769" y="359"/>
                  </a:lnTo>
                  <a:close/>
                  <a:moveTo>
                    <a:pt x="1936" y="346"/>
                  </a:moveTo>
                  <a:lnTo>
                    <a:pt x="1925" y="360"/>
                  </a:lnTo>
                  <a:lnTo>
                    <a:pt x="1909" y="374"/>
                  </a:lnTo>
                  <a:lnTo>
                    <a:pt x="1888" y="389"/>
                  </a:lnTo>
                  <a:lnTo>
                    <a:pt x="1863" y="403"/>
                  </a:lnTo>
                  <a:lnTo>
                    <a:pt x="1838" y="415"/>
                  </a:lnTo>
                  <a:lnTo>
                    <a:pt x="1812" y="428"/>
                  </a:lnTo>
                  <a:lnTo>
                    <a:pt x="1788" y="438"/>
                  </a:lnTo>
                  <a:lnTo>
                    <a:pt x="1766" y="446"/>
                  </a:lnTo>
                  <a:lnTo>
                    <a:pt x="1748" y="453"/>
                  </a:lnTo>
                  <a:lnTo>
                    <a:pt x="1748" y="450"/>
                  </a:lnTo>
                  <a:lnTo>
                    <a:pt x="1748" y="446"/>
                  </a:lnTo>
                  <a:lnTo>
                    <a:pt x="1748" y="445"/>
                  </a:lnTo>
                  <a:lnTo>
                    <a:pt x="1747" y="445"/>
                  </a:lnTo>
                  <a:lnTo>
                    <a:pt x="1747" y="445"/>
                  </a:lnTo>
                  <a:lnTo>
                    <a:pt x="1745" y="445"/>
                  </a:lnTo>
                  <a:lnTo>
                    <a:pt x="1744" y="445"/>
                  </a:lnTo>
                  <a:lnTo>
                    <a:pt x="1740" y="445"/>
                  </a:lnTo>
                  <a:lnTo>
                    <a:pt x="1736" y="445"/>
                  </a:lnTo>
                  <a:lnTo>
                    <a:pt x="1724" y="457"/>
                  </a:lnTo>
                  <a:lnTo>
                    <a:pt x="1709" y="465"/>
                  </a:lnTo>
                  <a:lnTo>
                    <a:pt x="1694" y="472"/>
                  </a:lnTo>
                  <a:lnTo>
                    <a:pt x="1676" y="479"/>
                  </a:lnTo>
                  <a:lnTo>
                    <a:pt x="1656" y="490"/>
                  </a:lnTo>
                  <a:lnTo>
                    <a:pt x="1640" y="524"/>
                  </a:lnTo>
                  <a:lnTo>
                    <a:pt x="1620" y="538"/>
                  </a:lnTo>
                  <a:lnTo>
                    <a:pt x="1603" y="549"/>
                  </a:lnTo>
                  <a:lnTo>
                    <a:pt x="1588" y="560"/>
                  </a:lnTo>
                  <a:lnTo>
                    <a:pt x="1573" y="572"/>
                  </a:lnTo>
                  <a:lnTo>
                    <a:pt x="1559" y="588"/>
                  </a:lnTo>
                  <a:lnTo>
                    <a:pt x="1546" y="608"/>
                  </a:lnTo>
                  <a:lnTo>
                    <a:pt x="1532" y="636"/>
                  </a:lnTo>
                  <a:lnTo>
                    <a:pt x="1548" y="636"/>
                  </a:lnTo>
                  <a:lnTo>
                    <a:pt x="1551" y="624"/>
                  </a:lnTo>
                  <a:lnTo>
                    <a:pt x="1553" y="617"/>
                  </a:lnTo>
                  <a:lnTo>
                    <a:pt x="1555" y="615"/>
                  </a:lnTo>
                  <a:lnTo>
                    <a:pt x="1559" y="614"/>
                  </a:lnTo>
                  <a:lnTo>
                    <a:pt x="1562" y="615"/>
                  </a:lnTo>
                  <a:lnTo>
                    <a:pt x="1568" y="614"/>
                  </a:lnTo>
                  <a:lnTo>
                    <a:pt x="1574" y="610"/>
                  </a:lnTo>
                  <a:lnTo>
                    <a:pt x="1574" y="586"/>
                  </a:lnTo>
                  <a:lnTo>
                    <a:pt x="1595" y="583"/>
                  </a:lnTo>
                  <a:lnTo>
                    <a:pt x="1615" y="575"/>
                  </a:lnTo>
                  <a:lnTo>
                    <a:pt x="1632" y="563"/>
                  </a:lnTo>
                  <a:lnTo>
                    <a:pt x="1648" y="549"/>
                  </a:lnTo>
                  <a:lnTo>
                    <a:pt x="1663" y="534"/>
                  </a:lnTo>
                  <a:lnTo>
                    <a:pt x="1677" y="520"/>
                  </a:lnTo>
                  <a:lnTo>
                    <a:pt x="1690" y="508"/>
                  </a:lnTo>
                  <a:lnTo>
                    <a:pt x="1695" y="508"/>
                  </a:lnTo>
                  <a:lnTo>
                    <a:pt x="1704" y="504"/>
                  </a:lnTo>
                  <a:lnTo>
                    <a:pt x="1718" y="498"/>
                  </a:lnTo>
                  <a:lnTo>
                    <a:pt x="1734" y="490"/>
                  </a:lnTo>
                  <a:lnTo>
                    <a:pt x="1754" y="480"/>
                  </a:lnTo>
                  <a:lnTo>
                    <a:pt x="1775" y="467"/>
                  </a:lnTo>
                  <a:lnTo>
                    <a:pt x="1798" y="455"/>
                  </a:lnTo>
                  <a:lnTo>
                    <a:pt x="1822" y="441"/>
                  </a:lnTo>
                  <a:lnTo>
                    <a:pt x="1846" y="427"/>
                  </a:lnTo>
                  <a:lnTo>
                    <a:pt x="1869" y="413"/>
                  </a:lnTo>
                  <a:lnTo>
                    <a:pt x="1891" y="399"/>
                  </a:lnTo>
                  <a:lnTo>
                    <a:pt x="1912" y="388"/>
                  </a:lnTo>
                  <a:lnTo>
                    <a:pt x="1931" y="377"/>
                  </a:lnTo>
                  <a:lnTo>
                    <a:pt x="1946" y="368"/>
                  </a:lnTo>
                  <a:lnTo>
                    <a:pt x="1958" y="362"/>
                  </a:lnTo>
                  <a:lnTo>
                    <a:pt x="1965" y="359"/>
                  </a:lnTo>
                  <a:lnTo>
                    <a:pt x="1960" y="353"/>
                  </a:lnTo>
                  <a:lnTo>
                    <a:pt x="1957" y="350"/>
                  </a:lnTo>
                  <a:lnTo>
                    <a:pt x="1952" y="348"/>
                  </a:lnTo>
                  <a:lnTo>
                    <a:pt x="1944" y="351"/>
                  </a:lnTo>
                  <a:lnTo>
                    <a:pt x="1936" y="346"/>
                  </a:lnTo>
                  <a:close/>
                  <a:moveTo>
                    <a:pt x="1869" y="330"/>
                  </a:moveTo>
                  <a:lnTo>
                    <a:pt x="1861" y="341"/>
                  </a:lnTo>
                  <a:lnTo>
                    <a:pt x="1882" y="341"/>
                  </a:lnTo>
                  <a:lnTo>
                    <a:pt x="1882" y="330"/>
                  </a:lnTo>
                  <a:lnTo>
                    <a:pt x="1869" y="330"/>
                  </a:lnTo>
                  <a:close/>
                  <a:moveTo>
                    <a:pt x="2002" y="309"/>
                  </a:moveTo>
                  <a:lnTo>
                    <a:pt x="1996" y="318"/>
                  </a:lnTo>
                  <a:lnTo>
                    <a:pt x="1988" y="324"/>
                  </a:lnTo>
                  <a:lnTo>
                    <a:pt x="1981" y="330"/>
                  </a:lnTo>
                  <a:lnTo>
                    <a:pt x="1973" y="338"/>
                  </a:lnTo>
                  <a:lnTo>
                    <a:pt x="2032" y="325"/>
                  </a:lnTo>
                  <a:lnTo>
                    <a:pt x="2002" y="309"/>
                  </a:lnTo>
                  <a:close/>
                  <a:moveTo>
                    <a:pt x="1961" y="288"/>
                  </a:moveTo>
                  <a:lnTo>
                    <a:pt x="1898" y="313"/>
                  </a:lnTo>
                  <a:lnTo>
                    <a:pt x="1898" y="323"/>
                  </a:lnTo>
                  <a:lnTo>
                    <a:pt x="1896" y="330"/>
                  </a:lnTo>
                  <a:lnTo>
                    <a:pt x="1891" y="337"/>
                  </a:lnTo>
                  <a:lnTo>
                    <a:pt x="1886" y="346"/>
                  </a:lnTo>
                  <a:lnTo>
                    <a:pt x="1910" y="337"/>
                  </a:lnTo>
                  <a:lnTo>
                    <a:pt x="1933" y="323"/>
                  </a:lnTo>
                  <a:lnTo>
                    <a:pt x="1953" y="306"/>
                  </a:lnTo>
                  <a:lnTo>
                    <a:pt x="1969" y="288"/>
                  </a:lnTo>
                  <a:lnTo>
                    <a:pt x="1961" y="288"/>
                  </a:lnTo>
                  <a:close/>
                  <a:moveTo>
                    <a:pt x="1877" y="288"/>
                  </a:moveTo>
                  <a:lnTo>
                    <a:pt x="1861" y="309"/>
                  </a:lnTo>
                  <a:lnTo>
                    <a:pt x="1886" y="296"/>
                  </a:lnTo>
                  <a:lnTo>
                    <a:pt x="1877" y="288"/>
                  </a:lnTo>
                  <a:close/>
                  <a:moveTo>
                    <a:pt x="2065" y="247"/>
                  </a:moveTo>
                  <a:lnTo>
                    <a:pt x="2061" y="249"/>
                  </a:lnTo>
                  <a:lnTo>
                    <a:pt x="2058" y="251"/>
                  </a:lnTo>
                  <a:lnTo>
                    <a:pt x="2054" y="254"/>
                  </a:lnTo>
                  <a:lnTo>
                    <a:pt x="2052" y="256"/>
                  </a:lnTo>
                  <a:lnTo>
                    <a:pt x="2048" y="260"/>
                  </a:lnTo>
                  <a:lnTo>
                    <a:pt x="2050" y="258"/>
                  </a:lnTo>
                  <a:lnTo>
                    <a:pt x="2052" y="258"/>
                  </a:lnTo>
                  <a:lnTo>
                    <a:pt x="2055" y="257"/>
                  </a:lnTo>
                  <a:lnTo>
                    <a:pt x="2058" y="256"/>
                  </a:lnTo>
                  <a:lnTo>
                    <a:pt x="2061" y="255"/>
                  </a:lnTo>
                  <a:lnTo>
                    <a:pt x="2064" y="253"/>
                  </a:lnTo>
                  <a:lnTo>
                    <a:pt x="2067" y="251"/>
                  </a:lnTo>
                  <a:lnTo>
                    <a:pt x="2068" y="250"/>
                  </a:lnTo>
                  <a:lnTo>
                    <a:pt x="2068" y="249"/>
                  </a:lnTo>
                  <a:lnTo>
                    <a:pt x="2067" y="248"/>
                  </a:lnTo>
                  <a:lnTo>
                    <a:pt x="2065" y="247"/>
                  </a:lnTo>
                  <a:close/>
                  <a:moveTo>
                    <a:pt x="1957" y="213"/>
                  </a:moveTo>
                  <a:lnTo>
                    <a:pt x="1953" y="231"/>
                  </a:lnTo>
                  <a:lnTo>
                    <a:pt x="1969" y="226"/>
                  </a:lnTo>
                  <a:lnTo>
                    <a:pt x="1969" y="213"/>
                  </a:lnTo>
                  <a:lnTo>
                    <a:pt x="1957" y="213"/>
                  </a:lnTo>
                  <a:close/>
                  <a:moveTo>
                    <a:pt x="2023" y="185"/>
                  </a:moveTo>
                  <a:lnTo>
                    <a:pt x="2016" y="193"/>
                  </a:lnTo>
                  <a:lnTo>
                    <a:pt x="2005" y="197"/>
                  </a:lnTo>
                  <a:lnTo>
                    <a:pt x="1995" y="202"/>
                  </a:lnTo>
                  <a:lnTo>
                    <a:pt x="1983" y="205"/>
                  </a:lnTo>
                  <a:lnTo>
                    <a:pt x="1973" y="210"/>
                  </a:lnTo>
                  <a:lnTo>
                    <a:pt x="1973" y="213"/>
                  </a:lnTo>
                  <a:lnTo>
                    <a:pt x="1977" y="213"/>
                  </a:lnTo>
                  <a:lnTo>
                    <a:pt x="1996" y="209"/>
                  </a:lnTo>
                  <a:lnTo>
                    <a:pt x="2012" y="203"/>
                  </a:lnTo>
                  <a:lnTo>
                    <a:pt x="2028" y="196"/>
                  </a:lnTo>
                  <a:lnTo>
                    <a:pt x="2040" y="185"/>
                  </a:lnTo>
                  <a:lnTo>
                    <a:pt x="2023" y="185"/>
                  </a:lnTo>
                  <a:close/>
                  <a:moveTo>
                    <a:pt x="1973" y="185"/>
                  </a:moveTo>
                  <a:lnTo>
                    <a:pt x="1961" y="196"/>
                  </a:lnTo>
                  <a:lnTo>
                    <a:pt x="1943" y="208"/>
                  </a:lnTo>
                  <a:lnTo>
                    <a:pt x="1920" y="220"/>
                  </a:lnTo>
                  <a:lnTo>
                    <a:pt x="1897" y="233"/>
                  </a:lnTo>
                  <a:lnTo>
                    <a:pt x="1872" y="245"/>
                  </a:lnTo>
                  <a:lnTo>
                    <a:pt x="1847" y="257"/>
                  </a:lnTo>
                  <a:lnTo>
                    <a:pt x="1825" y="269"/>
                  </a:lnTo>
                  <a:lnTo>
                    <a:pt x="1808" y="279"/>
                  </a:lnTo>
                  <a:lnTo>
                    <a:pt x="1794" y="288"/>
                  </a:lnTo>
                  <a:lnTo>
                    <a:pt x="1796" y="288"/>
                  </a:lnTo>
                  <a:lnTo>
                    <a:pt x="1766" y="302"/>
                  </a:lnTo>
                  <a:lnTo>
                    <a:pt x="1736" y="317"/>
                  </a:lnTo>
                  <a:lnTo>
                    <a:pt x="1709" y="333"/>
                  </a:lnTo>
                  <a:lnTo>
                    <a:pt x="1686" y="350"/>
                  </a:lnTo>
                  <a:lnTo>
                    <a:pt x="1666" y="366"/>
                  </a:lnTo>
                  <a:lnTo>
                    <a:pt x="1652" y="381"/>
                  </a:lnTo>
                  <a:lnTo>
                    <a:pt x="1645" y="396"/>
                  </a:lnTo>
                  <a:lnTo>
                    <a:pt x="1648" y="396"/>
                  </a:lnTo>
                  <a:lnTo>
                    <a:pt x="1659" y="389"/>
                  </a:lnTo>
                  <a:lnTo>
                    <a:pt x="1666" y="383"/>
                  </a:lnTo>
                  <a:lnTo>
                    <a:pt x="1673" y="380"/>
                  </a:lnTo>
                  <a:lnTo>
                    <a:pt x="1681" y="377"/>
                  </a:lnTo>
                  <a:lnTo>
                    <a:pt x="1695" y="375"/>
                  </a:lnTo>
                  <a:lnTo>
                    <a:pt x="1695" y="380"/>
                  </a:lnTo>
                  <a:lnTo>
                    <a:pt x="1640" y="404"/>
                  </a:lnTo>
                  <a:lnTo>
                    <a:pt x="1648" y="416"/>
                  </a:lnTo>
                  <a:lnTo>
                    <a:pt x="1653" y="416"/>
                  </a:lnTo>
                  <a:lnTo>
                    <a:pt x="1686" y="391"/>
                  </a:lnTo>
                  <a:lnTo>
                    <a:pt x="1674" y="396"/>
                  </a:lnTo>
                  <a:lnTo>
                    <a:pt x="1682" y="389"/>
                  </a:lnTo>
                  <a:lnTo>
                    <a:pt x="1691" y="385"/>
                  </a:lnTo>
                  <a:lnTo>
                    <a:pt x="1701" y="383"/>
                  </a:lnTo>
                  <a:lnTo>
                    <a:pt x="1710" y="381"/>
                  </a:lnTo>
                  <a:lnTo>
                    <a:pt x="1719" y="376"/>
                  </a:lnTo>
                  <a:lnTo>
                    <a:pt x="1727" y="367"/>
                  </a:lnTo>
                  <a:lnTo>
                    <a:pt x="1732" y="358"/>
                  </a:lnTo>
                  <a:lnTo>
                    <a:pt x="1736" y="351"/>
                  </a:lnTo>
                  <a:lnTo>
                    <a:pt x="1740" y="344"/>
                  </a:lnTo>
                  <a:lnTo>
                    <a:pt x="1748" y="338"/>
                  </a:lnTo>
                  <a:lnTo>
                    <a:pt x="1745" y="351"/>
                  </a:lnTo>
                  <a:lnTo>
                    <a:pt x="1762" y="343"/>
                  </a:lnTo>
                  <a:lnTo>
                    <a:pt x="1776" y="335"/>
                  </a:lnTo>
                  <a:lnTo>
                    <a:pt x="1790" y="328"/>
                  </a:lnTo>
                  <a:lnTo>
                    <a:pt x="1805" y="320"/>
                  </a:lnTo>
                  <a:lnTo>
                    <a:pt x="1820" y="314"/>
                  </a:lnTo>
                  <a:lnTo>
                    <a:pt x="1840" y="309"/>
                  </a:lnTo>
                  <a:lnTo>
                    <a:pt x="1839" y="314"/>
                  </a:lnTo>
                  <a:lnTo>
                    <a:pt x="1838" y="316"/>
                  </a:lnTo>
                  <a:lnTo>
                    <a:pt x="1838" y="318"/>
                  </a:lnTo>
                  <a:lnTo>
                    <a:pt x="1837" y="320"/>
                  </a:lnTo>
                  <a:lnTo>
                    <a:pt x="1837" y="321"/>
                  </a:lnTo>
                  <a:lnTo>
                    <a:pt x="1838" y="322"/>
                  </a:lnTo>
                  <a:lnTo>
                    <a:pt x="1839" y="322"/>
                  </a:lnTo>
                  <a:lnTo>
                    <a:pt x="1840" y="323"/>
                  </a:lnTo>
                  <a:lnTo>
                    <a:pt x="1844" y="324"/>
                  </a:lnTo>
                  <a:lnTo>
                    <a:pt x="1848" y="325"/>
                  </a:lnTo>
                  <a:lnTo>
                    <a:pt x="1848" y="323"/>
                  </a:lnTo>
                  <a:lnTo>
                    <a:pt x="1850" y="320"/>
                  </a:lnTo>
                  <a:lnTo>
                    <a:pt x="1850" y="317"/>
                  </a:lnTo>
                  <a:lnTo>
                    <a:pt x="1851" y="314"/>
                  </a:lnTo>
                  <a:lnTo>
                    <a:pt x="1852" y="311"/>
                  </a:lnTo>
                  <a:lnTo>
                    <a:pt x="1852" y="308"/>
                  </a:lnTo>
                  <a:lnTo>
                    <a:pt x="1852" y="306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1" y="305"/>
                  </a:lnTo>
                  <a:lnTo>
                    <a:pt x="1850" y="306"/>
                  </a:lnTo>
                  <a:lnTo>
                    <a:pt x="1848" y="309"/>
                  </a:lnTo>
                  <a:lnTo>
                    <a:pt x="1846" y="306"/>
                  </a:lnTo>
                  <a:lnTo>
                    <a:pt x="1844" y="303"/>
                  </a:lnTo>
                  <a:lnTo>
                    <a:pt x="1843" y="302"/>
                  </a:lnTo>
                  <a:lnTo>
                    <a:pt x="1840" y="301"/>
                  </a:lnTo>
                  <a:lnTo>
                    <a:pt x="1839" y="299"/>
                  </a:lnTo>
                  <a:lnTo>
                    <a:pt x="1836" y="296"/>
                  </a:lnTo>
                  <a:lnTo>
                    <a:pt x="1836" y="292"/>
                  </a:lnTo>
                  <a:lnTo>
                    <a:pt x="1851" y="292"/>
                  </a:lnTo>
                  <a:lnTo>
                    <a:pt x="1861" y="288"/>
                  </a:lnTo>
                  <a:lnTo>
                    <a:pt x="1870" y="284"/>
                  </a:lnTo>
                  <a:lnTo>
                    <a:pt x="1879" y="279"/>
                  </a:lnTo>
                  <a:lnTo>
                    <a:pt x="1884" y="275"/>
                  </a:lnTo>
                  <a:lnTo>
                    <a:pt x="1891" y="272"/>
                  </a:lnTo>
                  <a:lnTo>
                    <a:pt x="1898" y="272"/>
                  </a:lnTo>
                  <a:lnTo>
                    <a:pt x="1907" y="272"/>
                  </a:lnTo>
                  <a:lnTo>
                    <a:pt x="1907" y="280"/>
                  </a:lnTo>
                  <a:lnTo>
                    <a:pt x="1902" y="281"/>
                  </a:lnTo>
                  <a:lnTo>
                    <a:pt x="1898" y="281"/>
                  </a:lnTo>
                  <a:lnTo>
                    <a:pt x="1896" y="283"/>
                  </a:lnTo>
                  <a:lnTo>
                    <a:pt x="1895" y="283"/>
                  </a:lnTo>
                  <a:lnTo>
                    <a:pt x="1894" y="283"/>
                  </a:lnTo>
                  <a:lnTo>
                    <a:pt x="1893" y="284"/>
                  </a:lnTo>
                  <a:lnTo>
                    <a:pt x="1893" y="285"/>
                  </a:lnTo>
                  <a:lnTo>
                    <a:pt x="1893" y="286"/>
                  </a:lnTo>
                  <a:lnTo>
                    <a:pt x="1893" y="288"/>
                  </a:lnTo>
                  <a:lnTo>
                    <a:pt x="1891" y="292"/>
                  </a:lnTo>
                  <a:lnTo>
                    <a:pt x="1890" y="296"/>
                  </a:lnTo>
                  <a:lnTo>
                    <a:pt x="1900" y="293"/>
                  </a:lnTo>
                  <a:lnTo>
                    <a:pt x="1914" y="287"/>
                  </a:lnTo>
                  <a:lnTo>
                    <a:pt x="1930" y="279"/>
                  </a:lnTo>
                  <a:lnTo>
                    <a:pt x="1950" y="271"/>
                  </a:lnTo>
                  <a:lnTo>
                    <a:pt x="1968" y="263"/>
                  </a:lnTo>
                  <a:lnTo>
                    <a:pt x="1988" y="254"/>
                  </a:lnTo>
                  <a:lnTo>
                    <a:pt x="2005" y="247"/>
                  </a:lnTo>
                  <a:lnTo>
                    <a:pt x="2019" y="240"/>
                  </a:lnTo>
                  <a:lnTo>
                    <a:pt x="2030" y="234"/>
                  </a:lnTo>
                  <a:lnTo>
                    <a:pt x="2036" y="231"/>
                  </a:lnTo>
                  <a:lnTo>
                    <a:pt x="1969" y="231"/>
                  </a:lnTo>
                  <a:lnTo>
                    <a:pt x="1961" y="247"/>
                  </a:lnTo>
                  <a:lnTo>
                    <a:pt x="1945" y="246"/>
                  </a:lnTo>
                  <a:lnTo>
                    <a:pt x="1924" y="248"/>
                  </a:lnTo>
                  <a:lnTo>
                    <a:pt x="1900" y="253"/>
                  </a:lnTo>
                  <a:lnTo>
                    <a:pt x="1873" y="260"/>
                  </a:lnTo>
                  <a:lnTo>
                    <a:pt x="1900" y="247"/>
                  </a:lnTo>
                  <a:lnTo>
                    <a:pt x="1925" y="232"/>
                  </a:lnTo>
                  <a:lnTo>
                    <a:pt x="1948" y="217"/>
                  </a:lnTo>
                  <a:lnTo>
                    <a:pt x="1966" y="201"/>
                  </a:lnTo>
                  <a:lnTo>
                    <a:pt x="1977" y="185"/>
                  </a:lnTo>
                  <a:lnTo>
                    <a:pt x="1973" y="185"/>
                  </a:lnTo>
                  <a:close/>
                  <a:moveTo>
                    <a:pt x="2073" y="148"/>
                  </a:moveTo>
                  <a:lnTo>
                    <a:pt x="2055" y="157"/>
                  </a:lnTo>
                  <a:lnTo>
                    <a:pt x="2038" y="165"/>
                  </a:lnTo>
                  <a:lnTo>
                    <a:pt x="2023" y="176"/>
                  </a:lnTo>
                  <a:lnTo>
                    <a:pt x="2044" y="181"/>
                  </a:lnTo>
                  <a:lnTo>
                    <a:pt x="2050" y="173"/>
                  </a:lnTo>
                  <a:lnTo>
                    <a:pt x="2060" y="168"/>
                  </a:lnTo>
                  <a:lnTo>
                    <a:pt x="2075" y="165"/>
                  </a:lnTo>
                  <a:lnTo>
                    <a:pt x="2094" y="164"/>
                  </a:lnTo>
                  <a:lnTo>
                    <a:pt x="2115" y="164"/>
                  </a:lnTo>
                  <a:lnTo>
                    <a:pt x="2111" y="156"/>
                  </a:lnTo>
                  <a:lnTo>
                    <a:pt x="2073" y="160"/>
                  </a:lnTo>
                  <a:lnTo>
                    <a:pt x="2074" y="157"/>
                  </a:lnTo>
                  <a:lnTo>
                    <a:pt x="2074" y="155"/>
                  </a:lnTo>
                  <a:lnTo>
                    <a:pt x="2075" y="153"/>
                  </a:lnTo>
                  <a:lnTo>
                    <a:pt x="2076" y="153"/>
                  </a:lnTo>
                  <a:lnTo>
                    <a:pt x="2076" y="153"/>
                  </a:lnTo>
                  <a:lnTo>
                    <a:pt x="2078" y="152"/>
                  </a:lnTo>
                  <a:lnTo>
                    <a:pt x="2078" y="152"/>
                  </a:lnTo>
                  <a:lnTo>
                    <a:pt x="2076" y="151"/>
                  </a:lnTo>
                  <a:lnTo>
                    <a:pt x="2075" y="150"/>
                  </a:lnTo>
                  <a:lnTo>
                    <a:pt x="2073" y="148"/>
                  </a:lnTo>
                  <a:close/>
                  <a:moveTo>
                    <a:pt x="2057" y="123"/>
                  </a:moveTo>
                  <a:lnTo>
                    <a:pt x="2058" y="127"/>
                  </a:lnTo>
                  <a:lnTo>
                    <a:pt x="2059" y="130"/>
                  </a:lnTo>
                  <a:lnTo>
                    <a:pt x="2059" y="133"/>
                  </a:lnTo>
                  <a:lnTo>
                    <a:pt x="2060" y="134"/>
                  </a:lnTo>
                  <a:lnTo>
                    <a:pt x="2060" y="134"/>
                  </a:lnTo>
                  <a:lnTo>
                    <a:pt x="2061" y="135"/>
                  </a:lnTo>
                  <a:lnTo>
                    <a:pt x="2062" y="135"/>
                  </a:lnTo>
                  <a:lnTo>
                    <a:pt x="2064" y="136"/>
                  </a:lnTo>
                  <a:lnTo>
                    <a:pt x="2066" y="137"/>
                  </a:lnTo>
                  <a:lnTo>
                    <a:pt x="2069" y="140"/>
                  </a:lnTo>
                  <a:lnTo>
                    <a:pt x="2069" y="127"/>
                  </a:lnTo>
                  <a:lnTo>
                    <a:pt x="2057" y="123"/>
                  </a:lnTo>
                  <a:close/>
                  <a:moveTo>
                    <a:pt x="2119" y="98"/>
                  </a:moveTo>
                  <a:lnTo>
                    <a:pt x="2119" y="115"/>
                  </a:lnTo>
                  <a:lnTo>
                    <a:pt x="2128" y="103"/>
                  </a:lnTo>
                  <a:lnTo>
                    <a:pt x="2119" y="98"/>
                  </a:lnTo>
                  <a:close/>
                  <a:moveTo>
                    <a:pt x="2349" y="0"/>
                  </a:moveTo>
                  <a:lnTo>
                    <a:pt x="2369" y="1"/>
                  </a:lnTo>
                  <a:lnTo>
                    <a:pt x="2389" y="7"/>
                  </a:lnTo>
                  <a:lnTo>
                    <a:pt x="2436" y="103"/>
                  </a:lnTo>
                  <a:lnTo>
                    <a:pt x="2428" y="133"/>
                  </a:lnTo>
                  <a:lnTo>
                    <a:pt x="2416" y="160"/>
                  </a:lnTo>
                  <a:lnTo>
                    <a:pt x="2401" y="182"/>
                  </a:lnTo>
                  <a:lnTo>
                    <a:pt x="2383" y="203"/>
                  </a:lnTo>
                  <a:lnTo>
                    <a:pt x="2364" y="220"/>
                  </a:lnTo>
                  <a:lnTo>
                    <a:pt x="2343" y="235"/>
                  </a:lnTo>
                  <a:lnTo>
                    <a:pt x="2321" y="249"/>
                  </a:lnTo>
                  <a:lnTo>
                    <a:pt x="2297" y="263"/>
                  </a:lnTo>
                  <a:lnTo>
                    <a:pt x="2275" y="277"/>
                  </a:lnTo>
                  <a:lnTo>
                    <a:pt x="2253" y="290"/>
                  </a:lnTo>
                  <a:lnTo>
                    <a:pt x="2231" y="305"/>
                  </a:lnTo>
                  <a:lnTo>
                    <a:pt x="2249" y="309"/>
                  </a:lnTo>
                  <a:lnTo>
                    <a:pt x="2255" y="307"/>
                  </a:lnTo>
                  <a:lnTo>
                    <a:pt x="2258" y="305"/>
                  </a:lnTo>
                  <a:lnTo>
                    <a:pt x="2260" y="305"/>
                  </a:lnTo>
                  <a:lnTo>
                    <a:pt x="2262" y="306"/>
                  </a:lnTo>
                  <a:lnTo>
                    <a:pt x="2269" y="309"/>
                  </a:lnTo>
                  <a:lnTo>
                    <a:pt x="2260" y="309"/>
                  </a:lnTo>
                  <a:lnTo>
                    <a:pt x="2249" y="315"/>
                  </a:lnTo>
                  <a:lnTo>
                    <a:pt x="2237" y="321"/>
                  </a:lnTo>
                  <a:lnTo>
                    <a:pt x="2224" y="325"/>
                  </a:lnTo>
                  <a:lnTo>
                    <a:pt x="2211" y="331"/>
                  </a:lnTo>
                  <a:lnTo>
                    <a:pt x="2202" y="339"/>
                  </a:lnTo>
                  <a:lnTo>
                    <a:pt x="2194" y="351"/>
                  </a:lnTo>
                  <a:lnTo>
                    <a:pt x="2202" y="346"/>
                  </a:lnTo>
                  <a:lnTo>
                    <a:pt x="2152" y="383"/>
                  </a:lnTo>
                  <a:lnTo>
                    <a:pt x="2157" y="391"/>
                  </a:lnTo>
                  <a:lnTo>
                    <a:pt x="2198" y="391"/>
                  </a:lnTo>
                  <a:lnTo>
                    <a:pt x="2190" y="396"/>
                  </a:lnTo>
                  <a:lnTo>
                    <a:pt x="2142" y="425"/>
                  </a:lnTo>
                  <a:lnTo>
                    <a:pt x="2091" y="457"/>
                  </a:lnTo>
                  <a:lnTo>
                    <a:pt x="2040" y="495"/>
                  </a:lnTo>
                  <a:lnTo>
                    <a:pt x="1990" y="534"/>
                  </a:lnTo>
                  <a:lnTo>
                    <a:pt x="1941" y="575"/>
                  </a:lnTo>
                  <a:lnTo>
                    <a:pt x="1895" y="616"/>
                  </a:lnTo>
                  <a:lnTo>
                    <a:pt x="1853" y="656"/>
                  </a:lnTo>
                  <a:lnTo>
                    <a:pt x="1815" y="697"/>
                  </a:lnTo>
                  <a:lnTo>
                    <a:pt x="1819" y="710"/>
                  </a:lnTo>
                  <a:lnTo>
                    <a:pt x="1973" y="722"/>
                  </a:lnTo>
                  <a:lnTo>
                    <a:pt x="2025" y="733"/>
                  </a:lnTo>
                  <a:lnTo>
                    <a:pt x="2072" y="744"/>
                  </a:lnTo>
                  <a:lnTo>
                    <a:pt x="2114" y="759"/>
                  </a:lnTo>
                  <a:lnTo>
                    <a:pt x="2152" y="775"/>
                  </a:lnTo>
                  <a:lnTo>
                    <a:pt x="2188" y="795"/>
                  </a:lnTo>
                  <a:lnTo>
                    <a:pt x="2222" y="817"/>
                  </a:lnTo>
                  <a:lnTo>
                    <a:pt x="2257" y="842"/>
                  </a:lnTo>
                  <a:lnTo>
                    <a:pt x="2252" y="851"/>
                  </a:lnTo>
                  <a:lnTo>
                    <a:pt x="2249" y="858"/>
                  </a:lnTo>
                  <a:lnTo>
                    <a:pt x="2249" y="863"/>
                  </a:lnTo>
                  <a:lnTo>
                    <a:pt x="2252" y="871"/>
                  </a:lnTo>
                  <a:lnTo>
                    <a:pt x="2259" y="865"/>
                  </a:lnTo>
                  <a:lnTo>
                    <a:pt x="2264" y="863"/>
                  </a:lnTo>
                  <a:lnTo>
                    <a:pt x="2266" y="863"/>
                  </a:lnTo>
                  <a:lnTo>
                    <a:pt x="2269" y="865"/>
                  </a:lnTo>
                  <a:lnTo>
                    <a:pt x="2274" y="869"/>
                  </a:lnTo>
                  <a:lnTo>
                    <a:pt x="2281" y="875"/>
                  </a:lnTo>
                  <a:lnTo>
                    <a:pt x="2286" y="911"/>
                  </a:lnTo>
                  <a:lnTo>
                    <a:pt x="2294" y="895"/>
                  </a:lnTo>
                  <a:lnTo>
                    <a:pt x="2299" y="903"/>
                  </a:lnTo>
                  <a:lnTo>
                    <a:pt x="2286" y="924"/>
                  </a:lnTo>
                  <a:lnTo>
                    <a:pt x="2297" y="938"/>
                  </a:lnTo>
                  <a:lnTo>
                    <a:pt x="2306" y="948"/>
                  </a:lnTo>
                  <a:lnTo>
                    <a:pt x="2310" y="959"/>
                  </a:lnTo>
                  <a:lnTo>
                    <a:pt x="2314" y="969"/>
                  </a:lnTo>
                  <a:lnTo>
                    <a:pt x="2316" y="981"/>
                  </a:lnTo>
                  <a:lnTo>
                    <a:pt x="2319" y="995"/>
                  </a:lnTo>
                  <a:lnTo>
                    <a:pt x="2331" y="978"/>
                  </a:lnTo>
                  <a:lnTo>
                    <a:pt x="2310" y="1040"/>
                  </a:lnTo>
                  <a:lnTo>
                    <a:pt x="2323" y="1040"/>
                  </a:lnTo>
                  <a:lnTo>
                    <a:pt x="2302" y="1086"/>
                  </a:lnTo>
                  <a:lnTo>
                    <a:pt x="2304" y="1088"/>
                  </a:lnTo>
                  <a:lnTo>
                    <a:pt x="2309" y="1093"/>
                  </a:lnTo>
                  <a:lnTo>
                    <a:pt x="2314" y="1100"/>
                  </a:lnTo>
                  <a:lnTo>
                    <a:pt x="2315" y="1107"/>
                  </a:lnTo>
                  <a:lnTo>
                    <a:pt x="2273" y="1164"/>
                  </a:lnTo>
                  <a:lnTo>
                    <a:pt x="2275" y="1165"/>
                  </a:lnTo>
                  <a:lnTo>
                    <a:pt x="2276" y="1165"/>
                  </a:lnTo>
                  <a:lnTo>
                    <a:pt x="2278" y="1165"/>
                  </a:lnTo>
                  <a:lnTo>
                    <a:pt x="2278" y="1165"/>
                  </a:lnTo>
                  <a:lnTo>
                    <a:pt x="2278" y="1167"/>
                  </a:lnTo>
                  <a:lnTo>
                    <a:pt x="2278" y="1168"/>
                  </a:lnTo>
                  <a:lnTo>
                    <a:pt x="2259" y="1192"/>
                  </a:lnTo>
                  <a:lnTo>
                    <a:pt x="2240" y="1215"/>
                  </a:lnTo>
                  <a:lnTo>
                    <a:pt x="2219" y="1238"/>
                  </a:lnTo>
                  <a:lnTo>
                    <a:pt x="2200" y="1259"/>
                  </a:lnTo>
                  <a:lnTo>
                    <a:pt x="2180" y="1275"/>
                  </a:lnTo>
                  <a:lnTo>
                    <a:pt x="2161" y="1288"/>
                  </a:lnTo>
                  <a:lnTo>
                    <a:pt x="2161" y="1293"/>
                  </a:lnTo>
                  <a:lnTo>
                    <a:pt x="2157" y="1303"/>
                  </a:lnTo>
                  <a:lnTo>
                    <a:pt x="2148" y="1313"/>
                  </a:lnTo>
                  <a:lnTo>
                    <a:pt x="2137" y="1326"/>
                  </a:lnTo>
                  <a:lnTo>
                    <a:pt x="2123" y="1341"/>
                  </a:lnTo>
                  <a:lnTo>
                    <a:pt x="2107" y="1356"/>
                  </a:lnTo>
                  <a:lnTo>
                    <a:pt x="2089" y="1371"/>
                  </a:lnTo>
                  <a:lnTo>
                    <a:pt x="2072" y="1387"/>
                  </a:lnTo>
                  <a:lnTo>
                    <a:pt x="2053" y="1402"/>
                  </a:lnTo>
                  <a:lnTo>
                    <a:pt x="2036" y="1417"/>
                  </a:lnTo>
                  <a:lnTo>
                    <a:pt x="2019" y="1430"/>
                  </a:lnTo>
                  <a:lnTo>
                    <a:pt x="2005" y="1441"/>
                  </a:lnTo>
                  <a:lnTo>
                    <a:pt x="1994" y="1450"/>
                  </a:lnTo>
                  <a:lnTo>
                    <a:pt x="1986" y="1457"/>
                  </a:lnTo>
                  <a:lnTo>
                    <a:pt x="1918" y="1513"/>
                  </a:lnTo>
                  <a:lnTo>
                    <a:pt x="1852" y="1567"/>
                  </a:lnTo>
                  <a:lnTo>
                    <a:pt x="1784" y="1621"/>
                  </a:lnTo>
                  <a:lnTo>
                    <a:pt x="1716" y="1675"/>
                  </a:lnTo>
                  <a:lnTo>
                    <a:pt x="1646" y="1726"/>
                  </a:lnTo>
                  <a:lnTo>
                    <a:pt x="1574" y="1776"/>
                  </a:lnTo>
                  <a:lnTo>
                    <a:pt x="1499" y="1822"/>
                  </a:lnTo>
                  <a:lnTo>
                    <a:pt x="1421" y="1865"/>
                  </a:lnTo>
                  <a:lnTo>
                    <a:pt x="1340" y="1904"/>
                  </a:lnTo>
                  <a:lnTo>
                    <a:pt x="1345" y="1891"/>
                  </a:lnTo>
                  <a:lnTo>
                    <a:pt x="1331" y="1900"/>
                  </a:lnTo>
                  <a:lnTo>
                    <a:pt x="1320" y="1909"/>
                  </a:lnTo>
                  <a:lnTo>
                    <a:pt x="1311" y="1914"/>
                  </a:lnTo>
                  <a:lnTo>
                    <a:pt x="1303" y="1918"/>
                  </a:lnTo>
                  <a:lnTo>
                    <a:pt x="1291" y="1919"/>
                  </a:lnTo>
                  <a:lnTo>
                    <a:pt x="1278" y="1915"/>
                  </a:lnTo>
                  <a:lnTo>
                    <a:pt x="1273" y="1929"/>
                  </a:lnTo>
                  <a:lnTo>
                    <a:pt x="1266" y="1942"/>
                  </a:lnTo>
                  <a:lnTo>
                    <a:pt x="1254" y="1954"/>
                  </a:lnTo>
                  <a:lnTo>
                    <a:pt x="1240" y="1964"/>
                  </a:lnTo>
                  <a:lnTo>
                    <a:pt x="1224" y="1971"/>
                  </a:lnTo>
                  <a:lnTo>
                    <a:pt x="1203" y="1973"/>
                  </a:lnTo>
                  <a:lnTo>
                    <a:pt x="1211" y="1965"/>
                  </a:lnTo>
                  <a:lnTo>
                    <a:pt x="1220" y="1958"/>
                  </a:lnTo>
                  <a:lnTo>
                    <a:pt x="1230" y="1954"/>
                  </a:lnTo>
                  <a:lnTo>
                    <a:pt x="1239" y="1949"/>
                  </a:lnTo>
                  <a:lnTo>
                    <a:pt x="1246" y="1943"/>
                  </a:lnTo>
                  <a:lnTo>
                    <a:pt x="1253" y="1933"/>
                  </a:lnTo>
                  <a:lnTo>
                    <a:pt x="1249" y="1933"/>
                  </a:lnTo>
                  <a:lnTo>
                    <a:pt x="1211" y="1952"/>
                  </a:lnTo>
                  <a:lnTo>
                    <a:pt x="1175" y="1973"/>
                  </a:lnTo>
                  <a:lnTo>
                    <a:pt x="1142" y="1993"/>
                  </a:lnTo>
                  <a:lnTo>
                    <a:pt x="1112" y="2012"/>
                  </a:lnTo>
                  <a:lnTo>
                    <a:pt x="1086" y="2027"/>
                  </a:lnTo>
                  <a:lnTo>
                    <a:pt x="1090" y="2029"/>
                  </a:lnTo>
                  <a:lnTo>
                    <a:pt x="1091" y="2030"/>
                  </a:lnTo>
                  <a:lnTo>
                    <a:pt x="1092" y="2031"/>
                  </a:lnTo>
                  <a:lnTo>
                    <a:pt x="1092" y="2031"/>
                  </a:lnTo>
                  <a:lnTo>
                    <a:pt x="1091" y="2032"/>
                  </a:lnTo>
                  <a:lnTo>
                    <a:pt x="1090" y="2033"/>
                  </a:lnTo>
                  <a:lnTo>
                    <a:pt x="1089" y="2034"/>
                  </a:lnTo>
                  <a:lnTo>
                    <a:pt x="1088" y="2037"/>
                  </a:lnTo>
                  <a:lnTo>
                    <a:pt x="1086" y="2040"/>
                  </a:lnTo>
                  <a:lnTo>
                    <a:pt x="1068" y="2041"/>
                  </a:lnTo>
                  <a:lnTo>
                    <a:pt x="1053" y="2045"/>
                  </a:lnTo>
                  <a:lnTo>
                    <a:pt x="1038" y="2052"/>
                  </a:lnTo>
                  <a:lnTo>
                    <a:pt x="1024" y="2059"/>
                  </a:lnTo>
                  <a:lnTo>
                    <a:pt x="1006" y="2064"/>
                  </a:lnTo>
                  <a:lnTo>
                    <a:pt x="986" y="2069"/>
                  </a:lnTo>
                  <a:lnTo>
                    <a:pt x="982" y="2061"/>
                  </a:lnTo>
                  <a:lnTo>
                    <a:pt x="1136" y="1965"/>
                  </a:lnTo>
                  <a:lnTo>
                    <a:pt x="1134" y="1959"/>
                  </a:lnTo>
                  <a:lnTo>
                    <a:pt x="1134" y="1955"/>
                  </a:lnTo>
                  <a:lnTo>
                    <a:pt x="1135" y="1950"/>
                  </a:lnTo>
                  <a:lnTo>
                    <a:pt x="1136" y="1945"/>
                  </a:lnTo>
                  <a:lnTo>
                    <a:pt x="1136" y="1940"/>
                  </a:lnTo>
                  <a:lnTo>
                    <a:pt x="1132" y="1933"/>
                  </a:lnTo>
                  <a:lnTo>
                    <a:pt x="1132" y="1936"/>
                  </a:lnTo>
                  <a:lnTo>
                    <a:pt x="1132" y="1939"/>
                  </a:lnTo>
                  <a:lnTo>
                    <a:pt x="1132" y="1940"/>
                  </a:lnTo>
                  <a:lnTo>
                    <a:pt x="1132" y="1941"/>
                  </a:lnTo>
                  <a:lnTo>
                    <a:pt x="1132" y="1941"/>
                  </a:lnTo>
                  <a:lnTo>
                    <a:pt x="1132" y="1942"/>
                  </a:lnTo>
                  <a:lnTo>
                    <a:pt x="1131" y="1942"/>
                  </a:lnTo>
                  <a:lnTo>
                    <a:pt x="1129" y="1942"/>
                  </a:lnTo>
                  <a:lnTo>
                    <a:pt x="1127" y="1943"/>
                  </a:lnTo>
                  <a:lnTo>
                    <a:pt x="1124" y="1944"/>
                  </a:lnTo>
                  <a:lnTo>
                    <a:pt x="1128" y="1936"/>
                  </a:lnTo>
                  <a:lnTo>
                    <a:pt x="1110" y="1944"/>
                  </a:lnTo>
                  <a:lnTo>
                    <a:pt x="1092" y="1955"/>
                  </a:lnTo>
                  <a:lnTo>
                    <a:pt x="1076" y="1966"/>
                  </a:lnTo>
                  <a:lnTo>
                    <a:pt x="1059" y="1978"/>
                  </a:lnTo>
                  <a:lnTo>
                    <a:pt x="1041" y="1987"/>
                  </a:lnTo>
                  <a:lnTo>
                    <a:pt x="1022" y="1992"/>
                  </a:lnTo>
                  <a:lnTo>
                    <a:pt x="1003" y="1990"/>
                  </a:lnTo>
                  <a:lnTo>
                    <a:pt x="1011" y="1990"/>
                  </a:lnTo>
                  <a:lnTo>
                    <a:pt x="1032" y="1975"/>
                  </a:lnTo>
                  <a:lnTo>
                    <a:pt x="1055" y="1962"/>
                  </a:lnTo>
                  <a:lnTo>
                    <a:pt x="1079" y="1949"/>
                  </a:lnTo>
                  <a:lnTo>
                    <a:pt x="1104" y="1937"/>
                  </a:lnTo>
                  <a:lnTo>
                    <a:pt x="1129" y="1926"/>
                  </a:lnTo>
                  <a:lnTo>
                    <a:pt x="1154" y="1912"/>
                  </a:lnTo>
                  <a:lnTo>
                    <a:pt x="1176" y="1898"/>
                  </a:lnTo>
                  <a:lnTo>
                    <a:pt x="1195" y="1881"/>
                  </a:lnTo>
                  <a:lnTo>
                    <a:pt x="1211" y="1862"/>
                  </a:lnTo>
                  <a:lnTo>
                    <a:pt x="1203" y="1866"/>
                  </a:lnTo>
                  <a:lnTo>
                    <a:pt x="1200" y="1865"/>
                  </a:lnTo>
                  <a:lnTo>
                    <a:pt x="1199" y="1862"/>
                  </a:lnTo>
                  <a:lnTo>
                    <a:pt x="1198" y="1862"/>
                  </a:lnTo>
                  <a:lnTo>
                    <a:pt x="1198" y="1861"/>
                  </a:lnTo>
                  <a:lnTo>
                    <a:pt x="1198" y="1862"/>
                  </a:lnTo>
                  <a:lnTo>
                    <a:pt x="1198" y="1862"/>
                  </a:lnTo>
                  <a:lnTo>
                    <a:pt x="1197" y="1862"/>
                  </a:lnTo>
                  <a:lnTo>
                    <a:pt x="1196" y="1862"/>
                  </a:lnTo>
                  <a:lnTo>
                    <a:pt x="1193" y="1862"/>
                  </a:lnTo>
                  <a:lnTo>
                    <a:pt x="1190" y="1862"/>
                  </a:lnTo>
                  <a:lnTo>
                    <a:pt x="1181" y="1874"/>
                  </a:lnTo>
                  <a:lnTo>
                    <a:pt x="1170" y="1883"/>
                  </a:lnTo>
                  <a:lnTo>
                    <a:pt x="1157" y="1889"/>
                  </a:lnTo>
                  <a:lnTo>
                    <a:pt x="1140" y="1895"/>
                  </a:lnTo>
                  <a:lnTo>
                    <a:pt x="1145" y="1883"/>
                  </a:lnTo>
                  <a:lnTo>
                    <a:pt x="1132" y="1887"/>
                  </a:lnTo>
                  <a:lnTo>
                    <a:pt x="1134" y="1894"/>
                  </a:lnTo>
                  <a:lnTo>
                    <a:pt x="1135" y="1896"/>
                  </a:lnTo>
                  <a:lnTo>
                    <a:pt x="1135" y="1897"/>
                  </a:lnTo>
                  <a:lnTo>
                    <a:pt x="1135" y="1898"/>
                  </a:lnTo>
                  <a:lnTo>
                    <a:pt x="1134" y="1900"/>
                  </a:lnTo>
                  <a:lnTo>
                    <a:pt x="1132" y="1907"/>
                  </a:lnTo>
                  <a:lnTo>
                    <a:pt x="1098" y="1925"/>
                  </a:lnTo>
                  <a:lnTo>
                    <a:pt x="1067" y="1941"/>
                  </a:lnTo>
                  <a:lnTo>
                    <a:pt x="1036" y="1956"/>
                  </a:lnTo>
                  <a:lnTo>
                    <a:pt x="1006" y="1970"/>
                  </a:lnTo>
                  <a:lnTo>
                    <a:pt x="976" y="1984"/>
                  </a:lnTo>
                  <a:lnTo>
                    <a:pt x="942" y="1999"/>
                  </a:lnTo>
                  <a:lnTo>
                    <a:pt x="906" y="2015"/>
                  </a:lnTo>
                  <a:lnTo>
                    <a:pt x="865" y="2032"/>
                  </a:lnTo>
                  <a:lnTo>
                    <a:pt x="850" y="2039"/>
                  </a:lnTo>
                  <a:lnTo>
                    <a:pt x="839" y="2047"/>
                  </a:lnTo>
                  <a:lnTo>
                    <a:pt x="828" y="2056"/>
                  </a:lnTo>
                  <a:lnTo>
                    <a:pt x="827" y="2053"/>
                  </a:lnTo>
                  <a:lnTo>
                    <a:pt x="826" y="2050"/>
                  </a:lnTo>
                  <a:lnTo>
                    <a:pt x="826" y="2049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4" y="2047"/>
                  </a:lnTo>
                  <a:lnTo>
                    <a:pt x="822" y="2046"/>
                  </a:lnTo>
                  <a:lnTo>
                    <a:pt x="820" y="2044"/>
                  </a:lnTo>
                  <a:lnTo>
                    <a:pt x="824" y="2056"/>
                  </a:lnTo>
                  <a:lnTo>
                    <a:pt x="828" y="2056"/>
                  </a:lnTo>
                  <a:lnTo>
                    <a:pt x="817" y="2067"/>
                  </a:lnTo>
                  <a:lnTo>
                    <a:pt x="804" y="2077"/>
                  </a:lnTo>
                  <a:lnTo>
                    <a:pt x="789" y="2086"/>
                  </a:lnTo>
                  <a:lnTo>
                    <a:pt x="770" y="2093"/>
                  </a:lnTo>
                  <a:lnTo>
                    <a:pt x="778" y="2082"/>
                  </a:lnTo>
                  <a:lnTo>
                    <a:pt x="765" y="2090"/>
                  </a:lnTo>
                  <a:lnTo>
                    <a:pt x="641" y="2168"/>
                  </a:lnTo>
                  <a:lnTo>
                    <a:pt x="635" y="2164"/>
                  </a:lnTo>
                  <a:lnTo>
                    <a:pt x="632" y="2161"/>
                  </a:lnTo>
                  <a:lnTo>
                    <a:pt x="630" y="2161"/>
                  </a:lnTo>
                  <a:lnTo>
                    <a:pt x="627" y="2160"/>
                  </a:lnTo>
                  <a:lnTo>
                    <a:pt x="620" y="2160"/>
                  </a:lnTo>
                  <a:lnTo>
                    <a:pt x="611" y="2170"/>
                  </a:lnTo>
                  <a:lnTo>
                    <a:pt x="598" y="2185"/>
                  </a:lnTo>
                  <a:lnTo>
                    <a:pt x="582" y="2200"/>
                  </a:lnTo>
                  <a:lnTo>
                    <a:pt x="563" y="2215"/>
                  </a:lnTo>
                  <a:lnTo>
                    <a:pt x="543" y="2230"/>
                  </a:lnTo>
                  <a:lnTo>
                    <a:pt x="522" y="2243"/>
                  </a:lnTo>
                  <a:lnTo>
                    <a:pt x="503" y="2254"/>
                  </a:lnTo>
                  <a:lnTo>
                    <a:pt x="483" y="2258"/>
                  </a:lnTo>
                  <a:lnTo>
                    <a:pt x="491" y="2247"/>
                  </a:lnTo>
                  <a:lnTo>
                    <a:pt x="470" y="2255"/>
                  </a:lnTo>
                  <a:lnTo>
                    <a:pt x="449" y="2265"/>
                  </a:lnTo>
                  <a:lnTo>
                    <a:pt x="427" y="2278"/>
                  </a:lnTo>
                  <a:lnTo>
                    <a:pt x="404" y="2290"/>
                  </a:lnTo>
                  <a:lnTo>
                    <a:pt x="382" y="2302"/>
                  </a:lnTo>
                  <a:lnTo>
                    <a:pt x="358" y="2312"/>
                  </a:lnTo>
                  <a:lnTo>
                    <a:pt x="335" y="2319"/>
                  </a:lnTo>
                  <a:lnTo>
                    <a:pt x="313" y="2324"/>
                  </a:lnTo>
                  <a:lnTo>
                    <a:pt x="291" y="2323"/>
                  </a:lnTo>
                  <a:lnTo>
                    <a:pt x="270" y="2317"/>
                  </a:lnTo>
                  <a:lnTo>
                    <a:pt x="278" y="2317"/>
                  </a:lnTo>
                  <a:lnTo>
                    <a:pt x="428" y="2210"/>
                  </a:lnTo>
                  <a:lnTo>
                    <a:pt x="398" y="2227"/>
                  </a:lnTo>
                  <a:lnTo>
                    <a:pt x="368" y="2249"/>
                  </a:lnTo>
                  <a:lnTo>
                    <a:pt x="336" y="2271"/>
                  </a:lnTo>
                  <a:lnTo>
                    <a:pt x="305" y="2293"/>
                  </a:lnTo>
                  <a:lnTo>
                    <a:pt x="273" y="2312"/>
                  </a:lnTo>
                  <a:lnTo>
                    <a:pt x="243" y="2327"/>
                  </a:lnTo>
                  <a:lnTo>
                    <a:pt x="212" y="2338"/>
                  </a:lnTo>
                  <a:lnTo>
                    <a:pt x="212" y="2333"/>
                  </a:lnTo>
                  <a:lnTo>
                    <a:pt x="220" y="2329"/>
                  </a:lnTo>
                  <a:lnTo>
                    <a:pt x="233" y="2308"/>
                  </a:lnTo>
                  <a:lnTo>
                    <a:pt x="228" y="2308"/>
                  </a:lnTo>
                  <a:lnTo>
                    <a:pt x="221" y="2316"/>
                  </a:lnTo>
                  <a:lnTo>
                    <a:pt x="212" y="2325"/>
                  </a:lnTo>
                  <a:lnTo>
                    <a:pt x="200" y="2334"/>
                  </a:lnTo>
                  <a:lnTo>
                    <a:pt x="188" y="2342"/>
                  </a:lnTo>
                  <a:lnTo>
                    <a:pt x="177" y="2350"/>
                  </a:lnTo>
                  <a:lnTo>
                    <a:pt x="165" y="2356"/>
                  </a:lnTo>
                  <a:lnTo>
                    <a:pt x="156" y="2359"/>
                  </a:lnTo>
                  <a:lnTo>
                    <a:pt x="149" y="2357"/>
                  </a:lnTo>
                  <a:lnTo>
                    <a:pt x="165" y="2350"/>
                  </a:lnTo>
                  <a:lnTo>
                    <a:pt x="178" y="2341"/>
                  </a:lnTo>
                  <a:lnTo>
                    <a:pt x="191" y="2333"/>
                  </a:lnTo>
                  <a:lnTo>
                    <a:pt x="183" y="2325"/>
                  </a:lnTo>
                  <a:lnTo>
                    <a:pt x="164" y="2332"/>
                  </a:lnTo>
                  <a:lnTo>
                    <a:pt x="149" y="2339"/>
                  </a:lnTo>
                  <a:lnTo>
                    <a:pt x="134" y="2347"/>
                  </a:lnTo>
                  <a:lnTo>
                    <a:pt x="116" y="2354"/>
                  </a:lnTo>
                  <a:lnTo>
                    <a:pt x="116" y="2338"/>
                  </a:lnTo>
                  <a:lnTo>
                    <a:pt x="108" y="2344"/>
                  </a:lnTo>
                  <a:lnTo>
                    <a:pt x="102" y="2348"/>
                  </a:lnTo>
                  <a:lnTo>
                    <a:pt x="98" y="2349"/>
                  </a:lnTo>
                  <a:lnTo>
                    <a:pt x="91" y="2350"/>
                  </a:lnTo>
                  <a:lnTo>
                    <a:pt x="79" y="2349"/>
                  </a:lnTo>
                  <a:lnTo>
                    <a:pt x="80" y="2346"/>
                  </a:lnTo>
                  <a:lnTo>
                    <a:pt x="81" y="2344"/>
                  </a:lnTo>
                  <a:lnTo>
                    <a:pt x="81" y="2341"/>
                  </a:lnTo>
                  <a:lnTo>
                    <a:pt x="83" y="2341"/>
                  </a:lnTo>
                  <a:lnTo>
                    <a:pt x="83" y="2340"/>
                  </a:lnTo>
                  <a:lnTo>
                    <a:pt x="84" y="2340"/>
                  </a:lnTo>
                  <a:lnTo>
                    <a:pt x="83" y="2340"/>
                  </a:lnTo>
                  <a:lnTo>
                    <a:pt x="83" y="2339"/>
                  </a:lnTo>
                  <a:lnTo>
                    <a:pt x="80" y="2337"/>
                  </a:lnTo>
                  <a:lnTo>
                    <a:pt x="79" y="2333"/>
                  </a:lnTo>
                  <a:lnTo>
                    <a:pt x="66" y="2342"/>
                  </a:lnTo>
                  <a:lnTo>
                    <a:pt x="52" y="2349"/>
                  </a:lnTo>
                  <a:lnTo>
                    <a:pt x="37" y="2355"/>
                  </a:lnTo>
                  <a:lnTo>
                    <a:pt x="20" y="2362"/>
                  </a:lnTo>
                  <a:lnTo>
                    <a:pt x="19" y="2353"/>
                  </a:lnTo>
                  <a:lnTo>
                    <a:pt x="19" y="2348"/>
                  </a:lnTo>
                  <a:lnTo>
                    <a:pt x="19" y="2346"/>
                  </a:lnTo>
                  <a:lnTo>
                    <a:pt x="16" y="2345"/>
                  </a:lnTo>
                  <a:lnTo>
                    <a:pt x="12" y="2344"/>
                  </a:lnTo>
                  <a:lnTo>
                    <a:pt x="3" y="2341"/>
                  </a:lnTo>
                  <a:lnTo>
                    <a:pt x="3" y="2345"/>
                  </a:lnTo>
                  <a:lnTo>
                    <a:pt x="3" y="2347"/>
                  </a:lnTo>
                  <a:lnTo>
                    <a:pt x="3" y="2348"/>
                  </a:lnTo>
                  <a:lnTo>
                    <a:pt x="3" y="2348"/>
                  </a:lnTo>
                  <a:lnTo>
                    <a:pt x="5" y="2349"/>
                  </a:lnTo>
                  <a:lnTo>
                    <a:pt x="5" y="2349"/>
                  </a:lnTo>
                  <a:lnTo>
                    <a:pt x="3" y="2349"/>
                  </a:lnTo>
                  <a:lnTo>
                    <a:pt x="3" y="2350"/>
                  </a:lnTo>
                  <a:lnTo>
                    <a:pt x="1" y="2352"/>
                  </a:lnTo>
                  <a:lnTo>
                    <a:pt x="0" y="2354"/>
                  </a:lnTo>
                  <a:lnTo>
                    <a:pt x="0" y="2289"/>
                  </a:lnTo>
                  <a:lnTo>
                    <a:pt x="0" y="2277"/>
                  </a:lnTo>
                  <a:lnTo>
                    <a:pt x="0" y="2259"/>
                  </a:lnTo>
                  <a:lnTo>
                    <a:pt x="0" y="2239"/>
                  </a:lnTo>
                  <a:lnTo>
                    <a:pt x="3" y="2239"/>
                  </a:lnTo>
                  <a:lnTo>
                    <a:pt x="5" y="2240"/>
                  </a:lnTo>
                  <a:lnTo>
                    <a:pt x="5" y="2242"/>
                  </a:lnTo>
                  <a:lnTo>
                    <a:pt x="5" y="2242"/>
                  </a:lnTo>
                  <a:lnTo>
                    <a:pt x="5" y="2243"/>
                  </a:lnTo>
                  <a:lnTo>
                    <a:pt x="6" y="2242"/>
                  </a:lnTo>
                  <a:lnTo>
                    <a:pt x="8" y="2242"/>
                  </a:lnTo>
                  <a:lnTo>
                    <a:pt x="35" y="2210"/>
                  </a:lnTo>
                  <a:lnTo>
                    <a:pt x="63" y="2182"/>
                  </a:lnTo>
                  <a:lnTo>
                    <a:pt x="94" y="2158"/>
                  </a:lnTo>
                  <a:lnTo>
                    <a:pt x="127" y="2138"/>
                  </a:lnTo>
                  <a:lnTo>
                    <a:pt x="162" y="2120"/>
                  </a:lnTo>
                  <a:lnTo>
                    <a:pt x="197" y="2105"/>
                  </a:lnTo>
                  <a:lnTo>
                    <a:pt x="233" y="2091"/>
                  </a:lnTo>
                  <a:lnTo>
                    <a:pt x="269" y="2077"/>
                  </a:lnTo>
                  <a:lnTo>
                    <a:pt x="306" y="2065"/>
                  </a:lnTo>
                  <a:lnTo>
                    <a:pt x="342" y="2052"/>
                  </a:lnTo>
                  <a:lnTo>
                    <a:pt x="377" y="2039"/>
                  </a:lnTo>
                  <a:lnTo>
                    <a:pt x="412" y="2023"/>
                  </a:lnTo>
                  <a:lnTo>
                    <a:pt x="440" y="2008"/>
                  </a:lnTo>
                  <a:lnTo>
                    <a:pt x="466" y="1990"/>
                  </a:lnTo>
                  <a:lnTo>
                    <a:pt x="493" y="1971"/>
                  </a:lnTo>
                  <a:lnTo>
                    <a:pt x="520" y="1950"/>
                  </a:lnTo>
                  <a:lnTo>
                    <a:pt x="548" y="1930"/>
                  </a:lnTo>
                  <a:lnTo>
                    <a:pt x="577" y="1912"/>
                  </a:lnTo>
                  <a:lnTo>
                    <a:pt x="607" y="1897"/>
                  </a:lnTo>
                  <a:lnTo>
                    <a:pt x="639" y="1885"/>
                  </a:lnTo>
                  <a:lnTo>
                    <a:pt x="674" y="1878"/>
                  </a:lnTo>
                  <a:lnTo>
                    <a:pt x="674" y="1883"/>
                  </a:lnTo>
                  <a:lnTo>
                    <a:pt x="665" y="1883"/>
                  </a:lnTo>
                  <a:lnTo>
                    <a:pt x="649" y="1899"/>
                  </a:lnTo>
                  <a:lnTo>
                    <a:pt x="629" y="1914"/>
                  </a:lnTo>
                  <a:lnTo>
                    <a:pt x="607" y="1928"/>
                  </a:lnTo>
                  <a:lnTo>
                    <a:pt x="583" y="1941"/>
                  </a:lnTo>
                  <a:lnTo>
                    <a:pt x="558" y="1955"/>
                  </a:lnTo>
                  <a:lnTo>
                    <a:pt x="535" y="1967"/>
                  </a:lnTo>
                  <a:lnTo>
                    <a:pt x="513" y="1981"/>
                  </a:lnTo>
                  <a:lnTo>
                    <a:pt x="494" y="1996"/>
                  </a:lnTo>
                  <a:lnTo>
                    <a:pt x="479" y="2012"/>
                  </a:lnTo>
                  <a:lnTo>
                    <a:pt x="470" y="2032"/>
                  </a:lnTo>
                  <a:lnTo>
                    <a:pt x="483" y="2040"/>
                  </a:lnTo>
                  <a:lnTo>
                    <a:pt x="491" y="2032"/>
                  </a:lnTo>
                  <a:lnTo>
                    <a:pt x="516" y="2019"/>
                  </a:lnTo>
                  <a:lnTo>
                    <a:pt x="540" y="2005"/>
                  </a:lnTo>
                  <a:lnTo>
                    <a:pt x="560" y="1990"/>
                  </a:lnTo>
                  <a:lnTo>
                    <a:pt x="580" y="1975"/>
                  </a:lnTo>
                  <a:lnTo>
                    <a:pt x="601" y="1960"/>
                  </a:lnTo>
                  <a:lnTo>
                    <a:pt x="623" y="1949"/>
                  </a:lnTo>
                  <a:lnTo>
                    <a:pt x="649" y="1941"/>
                  </a:lnTo>
                  <a:lnTo>
                    <a:pt x="649" y="1944"/>
                  </a:lnTo>
                  <a:lnTo>
                    <a:pt x="649" y="1948"/>
                  </a:lnTo>
                  <a:lnTo>
                    <a:pt x="649" y="1949"/>
                  </a:lnTo>
                  <a:lnTo>
                    <a:pt x="649" y="1950"/>
                  </a:lnTo>
                  <a:lnTo>
                    <a:pt x="649" y="1951"/>
                  </a:lnTo>
                  <a:lnTo>
                    <a:pt x="649" y="1952"/>
                  </a:lnTo>
                  <a:lnTo>
                    <a:pt x="650" y="1952"/>
                  </a:lnTo>
                  <a:lnTo>
                    <a:pt x="651" y="1954"/>
                  </a:lnTo>
                  <a:lnTo>
                    <a:pt x="654" y="1954"/>
                  </a:lnTo>
                  <a:lnTo>
                    <a:pt x="657" y="1956"/>
                  </a:lnTo>
                  <a:lnTo>
                    <a:pt x="662" y="1957"/>
                  </a:lnTo>
                  <a:lnTo>
                    <a:pt x="654" y="1970"/>
                  </a:lnTo>
                  <a:lnTo>
                    <a:pt x="662" y="1982"/>
                  </a:lnTo>
                  <a:lnTo>
                    <a:pt x="670" y="1975"/>
                  </a:lnTo>
                  <a:lnTo>
                    <a:pt x="683" y="1967"/>
                  </a:lnTo>
                  <a:lnTo>
                    <a:pt x="699" y="1958"/>
                  </a:lnTo>
                  <a:lnTo>
                    <a:pt x="718" y="1948"/>
                  </a:lnTo>
                  <a:lnTo>
                    <a:pt x="739" y="1936"/>
                  </a:lnTo>
                  <a:lnTo>
                    <a:pt x="762" y="1925"/>
                  </a:lnTo>
                  <a:lnTo>
                    <a:pt x="785" y="1913"/>
                  </a:lnTo>
                  <a:lnTo>
                    <a:pt x="808" y="1903"/>
                  </a:lnTo>
                  <a:lnTo>
                    <a:pt x="832" y="1892"/>
                  </a:lnTo>
                  <a:lnTo>
                    <a:pt x="855" y="1883"/>
                  </a:lnTo>
                  <a:lnTo>
                    <a:pt x="875" y="1876"/>
                  </a:lnTo>
                  <a:lnTo>
                    <a:pt x="893" y="1870"/>
                  </a:lnTo>
                  <a:lnTo>
                    <a:pt x="908" y="1867"/>
                  </a:lnTo>
                  <a:lnTo>
                    <a:pt x="920" y="1867"/>
                  </a:lnTo>
                  <a:lnTo>
                    <a:pt x="928" y="1870"/>
                  </a:lnTo>
                  <a:lnTo>
                    <a:pt x="945" y="1858"/>
                  </a:lnTo>
                  <a:lnTo>
                    <a:pt x="961" y="1844"/>
                  </a:lnTo>
                  <a:lnTo>
                    <a:pt x="977" y="1831"/>
                  </a:lnTo>
                  <a:lnTo>
                    <a:pt x="995" y="1818"/>
                  </a:lnTo>
                  <a:lnTo>
                    <a:pt x="1014" y="1808"/>
                  </a:lnTo>
                  <a:lnTo>
                    <a:pt x="1036" y="1800"/>
                  </a:lnTo>
                  <a:lnTo>
                    <a:pt x="1028" y="1813"/>
                  </a:lnTo>
                  <a:lnTo>
                    <a:pt x="1057" y="1797"/>
                  </a:lnTo>
                  <a:lnTo>
                    <a:pt x="1041" y="1800"/>
                  </a:lnTo>
                  <a:lnTo>
                    <a:pt x="1053" y="1784"/>
                  </a:lnTo>
                  <a:lnTo>
                    <a:pt x="1145" y="1738"/>
                  </a:lnTo>
                  <a:lnTo>
                    <a:pt x="1136" y="1758"/>
                  </a:lnTo>
                  <a:lnTo>
                    <a:pt x="1146" y="1752"/>
                  </a:lnTo>
                  <a:lnTo>
                    <a:pt x="1152" y="1743"/>
                  </a:lnTo>
                  <a:lnTo>
                    <a:pt x="1153" y="1734"/>
                  </a:lnTo>
                  <a:lnTo>
                    <a:pt x="1153" y="1722"/>
                  </a:lnTo>
                  <a:lnTo>
                    <a:pt x="1149" y="1719"/>
                  </a:lnTo>
                  <a:lnTo>
                    <a:pt x="1146" y="1718"/>
                  </a:lnTo>
                  <a:lnTo>
                    <a:pt x="1145" y="1717"/>
                  </a:lnTo>
                  <a:lnTo>
                    <a:pt x="1143" y="1716"/>
                  </a:lnTo>
                  <a:lnTo>
                    <a:pt x="1143" y="1715"/>
                  </a:lnTo>
                  <a:lnTo>
                    <a:pt x="1143" y="1715"/>
                  </a:lnTo>
                  <a:lnTo>
                    <a:pt x="1143" y="1713"/>
                  </a:lnTo>
                  <a:lnTo>
                    <a:pt x="1143" y="1712"/>
                  </a:lnTo>
                  <a:lnTo>
                    <a:pt x="1143" y="1710"/>
                  </a:lnTo>
                  <a:lnTo>
                    <a:pt x="1142" y="1708"/>
                  </a:lnTo>
                  <a:lnTo>
                    <a:pt x="1140" y="1705"/>
                  </a:lnTo>
                  <a:lnTo>
                    <a:pt x="1125" y="1715"/>
                  </a:lnTo>
                  <a:lnTo>
                    <a:pt x="1106" y="1723"/>
                  </a:lnTo>
                  <a:lnTo>
                    <a:pt x="1086" y="1727"/>
                  </a:lnTo>
                  <a:lnTo>
                    <a:pt x="1066" y="1731"/>
                  </a:lnTo>
                  <a:lnTo>
                    <a:pt x="1043" y="1735"/>
                  </a:lnTo>
                  <a:lnTo>
                    <a:pt x="1021" y="1741"/>
                  </a:lnTo>
                  <a:lnTo>
                    <a:pt x="1002" y="1748"/>
                  </a:lnTo>
                  <a:lnTo>
                    <a:pt x="982" y="1758"/>
                  </a:lnTo>
                  <a:lnTo>
                    <a:pt x="976" y="1765"/>
                  </a:lnTo>
                  <a:lnTo>
                    <a:pt x="976" y="1771"/>
                  </a:lnTo>
                  <a:lnTo>
                    <a:pt x="977" y="1777"/>
                  </a:lnTo>
                  <a:lnTo>
                    <a:pt x="977" y="1783"/>
                  </a:lnTo>
                  <a:lnTo>
                    <a:pt x="974" y="1787"/>
                  </a:lnTo>
                  <a:lnTo>
                    <a:pt x="962" y="1800"/>
                  </a:lnTo>
                  <a:lnTo>
                    <a:pt x="928" y="1787"/>
                  </a:lnTo>
                  <a:lnTo>
                    <a:pt x="915" y="1799"/>
                  </a:lnTo>
                  <a:lnTo>
                    <a:pt x="905" y="1807"/>
                  </a:lnTo>
                  <a:lnTo>
                    <a:pt x="896" y="1814"/>
                  </a:lnTo>
                  <a:lnTo>
                    <a:pt x="888" y="1818"/>
                  </a:lnTo>
                  <a:lnTo>
                    <a:pt x="878" y="1823"/>
                  </a:lnTo>
                  <a:lnTo>
                    <a:pt x="867" y="1829"/>
                  </a:lnTo>
                  <a:lnTo>
                    <a:pt x="853" y="1837"/>
                  </a:lnTo>
                  <a:lnTo>
                    <a:pt x="857" y="1840"/>
                  </a:lnTo>
                  <a:lnTo>
                    <a:pt x="860" y="1844"/>
                  </a:lnTo>
                  <a:lnTo>
                    <a:pt x="863" y="1846"/>
                  </a:lnTo>
                  <a:lnTo>
                    <a:pt x="867" y="1850"/>
                  </a:lnTo>
                  <a:lnTo>
                    <a:pt x="870" y="1854"/>
                  </a:lnTo>
                  <a:lnTo>
                    <a:pt x="862" y="1858"/>
                  </a:lnTo>
                  <a:lnTo>
                    <a:pt x="846" y="1857"/>
                  </a:lnTo>
                  <a:lnTo>
                    <a:pt x="828" y="1861"/>
                  </a:lnTo>
                  <a:lnTo>
                    <a:pt x="808" y="1869"/>
                  </a:lnTo>
                  <a:lnTo>
                    <a:pt x="786" y="1880"/>
                  </a:lnTo>
                  <a:lnTo>
                    <a:pt x="764" y="1892"/>
                  </a:lnTo>
                  <a:lnTo>
                    <a:pt x="740" y="1905"/>
                  </a:lnTo>
                  <a:lnTo>
                    <a:pt x="715" y="1917"/>
                  </a:lnTo>
                  <a:lnTo>
                    <a:pt x="691" y="1926"/>
                  </a:lnTo>
                  <a:lnTo>
                    <a:pt x="665" y="1933"/>
                  </a:lnTo>
                  <a:lnTo>
                    <a:pt x="678" y="1915"/>
                  </a:lnTo>
                  <a:lnTo>
                    <a:pt x="741" y="1887"/>
                  </a:lnTo>
                  <a:lnTo>
                    <a:pt x="736" y="1883"/>
                  </a:lnTo>
                  <a:lnTo>
                    <a:pt x="736" y="1878"/>
                  </a:lnTo>
                  <a:lnTo>
                    <a:pt x="740" y="1874"/>
                  </a:lnTo>
                  <a:lnTo>
                    <a:pt x="744" y="1868"/>
                  </a:lnTo>
                  <a:lnTo>
                    <a:pt x="749" y="1862"/>
                  </a:lnTo>
                  <a:lnTo>
                    <a:pt x="728" y="1862"/>
                  </a:lnTo>
                  <a:lnTo>
                    <a:pt x="728" y="1866"/>
                  </a:lnTo>
                  <a:lnTo>
                    <a:pt x="728" y="1869"/>
                  </a:lnTo>
                  <a:lnTo>
                    <a:pt x="728" y="1870"/>
                  </a:lnTo>
                  <a:lnTo>
                    <a:pt x="728" y="1872"/>
                  </a:lnTo>
                  <a:lnTo>
                    <a:pt x="729" y="1872"/>
                  </a:lnTo>
                  <a:lnTo>
                    <a:pt x="729" y="1873"/>
                  </a:lnTo>
                  <a:lnTo>
                    <a:pt x="728" y="1873"/>
                  </a:lnTo>
                  <a:lnTo>
                    <a:pt x="728" y="1874"/>
                  </a:lnTo>
                  <a:lnTo>
                    <a:pt x="726" y="1876"/>
                  </a:lnTo>
                  <a:lnTo>
                    <a:pt x="724" y="1878"/>
                  </a:lnTo>
                  <a:lnTo>
                    <a:pt x="721" y="1877"/>
                  </a:lnTo>
                  <a:lnTo>
                    <a:pt x="719" y="1875"/>
                  </a:lnTo>
                  <a:lnTo>
                    <a:pt x="718" y="1875"/>
                  </a:lnTo>
                  <a:lnTo>
                    <a:pt x="718" y="1874"/>
                  </a:lnTo>
                  <a:lnTo>
                    <a:pt x="717" y="1874"/>
                  </a:lnTo>
                  <a:lnTo>
                    <a:pt x="717" y="1874"/>
                  </a:lnTo>
                  <a:lnTo>
                    <a:pt x="715" y="1875"/>
                  </a:lnTo>
                  <a:lnTo>
                    <a:pt x="714" y="1876"/>
                  </a:lnTo>
                  <a:lnTo>
                    <a:pt x="711" y="1877"/>
                  </a:lnTo>
                  <a:lnTo>
                    <a:pt x="707" y="1878"/>
                  </a:lnTo>
                  <a:lnTo>
                    <a:pt x="714" y="1862"/>
                  </a:lnTo>
                  <a:lnTo>
                    <a:pt x="725" y="1851"/>
                  </a:lnTo>
                  <a:lnTo>
                    <a:pt x="739" y="1843"/>
                  </a:lnTo>
                  <a:lnTo>
                    <a:pt x="757" y="1837"/>
                  </a:lnTo>
                  <a:lnTo>
                    <a:pt x="760" y="1840"/>
                  </a:lnTo>
                  <a:lnTo>
                    <a:pt x="762" y="1843"/>
                  </a:lnTo>
                  <a:lnTo>
                    <a:pt x="763" y="1844"/>
                  </a:lnTo>
                  <a:lnTo>
                    <a:pt x="764" y="1845"/>
                  </a:lnTo>
                  <a:lnTo>
                    <a:pt x="764" y="1846"/>
                  </a:lnTo>
                  <a:lnTo>
                    <a:pt x="765" y="1846"/>
                  </a:lnTo>
                  <a:lnTo>
                    <a:pt x="767" y="1846"/>
                  </a:lnTo>
                  <a:lnTo>
                    <a:pt x="768" y="1846"/>
                  </a:lnTo>
                  <a:lnTo>
                    <a:pt x="771" y="1846"/>
                  </a:lnTo>
                  <a:lnTo>
                    <a:pt x="774" y="1846"/>
                  </a:lnTo>
                  <a:lnTo>
                    <a:pt x="781" y="1833"/>
                  </a:lnTo>
                  <a:lnTo>
                    <a:pt x="789" y="1824"/>
                  </a:lnTo>
                  <a:lnTo>
                    <a:pt x="797" y="1816"/>
                  </a:lnTo>
                  <a:lnTo>
                    <a:pt x="807" y="1808"/>
                  </a:lnTo>
                  <a:lnTo>
                    <a:pt x="828" y="1829"/>
                  </a:lnTo>
                  <a:lnTo>
                    <a:pt x="833" y="1829"/>
                  </a:lnTo>
                  <a:lnTo>
                    <a:pt x="833" y="1800"/>
                  </a:lnTo>
                  <a:lnTo>
                    <a:pt x="862" y="1797"/>
                  </a:lnTo>
                  <a:lnTo>
                    <a:pt x="871" y="1788"/>
                  </a:lnTo>
                  <a:lnTo>
                    <a:pt x="876" y="1780"/>
                  </a:lnTo>
                  <a:lnTo>
                    <a:pt x="878" y="1771"/>
                  </a:lnTo>
                  <a:lnTo>
                    <a:pt x="881" y="1763"/>
                  </a:lnTo>
                  <a:lnTo>
                    <a:pt x="885" y="1754"/>
                  </a:lnTo>
                  <a:lnTo>
                    <a:pt x="895" y="1747"/>
                  </a:lnTo>
                  <a:lnTo>
                    <a:pt x="932" y="1747"/>
                  </a:lnTo>
                  <a:lnTo>
                    <a:pt x="957" y="1709"/>
                  </a:lnTo>
                  <a:lnTo>
                    <a:pt x="990" y="1695"/>
                  </a:lnTo>
                  <a:lnTo>
                    <a:pt x="1025" y="1679"/>
                  </a:lnTo>
                  <a:lnTo>
                    <a:pt x="1059" y="1662"/>
                  </a:lnTo>
                  <a:lnTo>
                    <a:pt x="1091" y="1645"/>
                  </a:lnTo>
                  <a:lnTo>
                    <a:pt x="1120" y="1630"/>
                  </a:lnTo>
                  <a:lnTo>
                    <a:pt x="1120" y="1610"/>
                  </a:lnTo>
                  <a:lnTo>
                    <a:pt x="1153" y="1604"/>
                  </a:lnTo>
                  <a:lnTo>
                    <a:pt x="1185" y="1591"/>
                  </a:lnTo>
                  <a:lnTo>
                    <a:pt x="1219" y="1574"/>
                  </a:lnTo>
                  <a:lnTo>
                    <a:pt x="1252" y="1553"/>
                  </a:lnTo>
                  <a:lnTo>
                    <a:pt x="1284" y="1530"/>
                  </a:lnTo>
                  <a:lnTo>
                    <a:pt x="1314" y="1507"/>
                  </a:lnTo>
                  <a:lnTo>
                    <a:pt x="1341" y="1484"/>
                  </a:lnTo>
                  <a:lnTo>
                    <a:pt x="1366" y="1463"/>
                  </a:lnTo>
                  <a:lnTo>
                    <a:pt x="1387" y="1445"/>
                  </a:lnTo>
                  <a:lnTo>
                    <a:pt x="1390" y="1448"/>
                  </a:lnTo>
                  <a:lnTo>
                    <a:pt x="1392" y="1450"/>
                  </a:lnTo>
                  <a:lnTo>
                    <a:pt x="1394" y="1453"/>
                  </a:lnTo>
                  <a:lnTo>
                    <a:pt x="1395" y="1454"/>
                  </a:lnTo>
                  <a:lnTo>
                    <a:pt x="1397" y="1455"/>
                  </a:lnTo>
                  <a:lnTo>
                    <a:pt x="1398" y="1455"/>
                  </a:lnTo>
                  <a:lnTo>
                    <a:pt x="1401" y="1456"/>
                  </a:lnTo>
                  <a:lnTo>
                    <a:pt x="1403" y="1457"/>
                  </a:lnTo>
                  <a:lnTo>
                    <a:pt x="1405" y="1455"/>
                  </a:lnTo>
                  <a:lnTo>
                    <a:pt x="1410" y="1448"/>
                  </a:lnTo>
                  <a:lnTo>
                    <a:pt x="1418" y="1440"/>
                  </a:lnTo>
                  <a:lnTo>
                    <a:pt x="1426" y="1428"/>
                  </a:lnTo>
                  <a:lnTo>
                    <a:pt x="1437" y="1417"/>
                  </a:lnTo>
                  <a:lnTo>
                    <a:pt x="1446" y="1405"/>
                  </a:lnTo>
                  <a:lnTo>
                    <a:pt x="1454" y="1396"/>
                  </a:lnTo>
                  <a:lnTo>
                    <a:pt x="1461" y="1388"/>
                  </a:lnTo>
                  <a:lnTo>
                    <a:pt x="1466" y="1383"/>
                  </a:lnTo>
                  <a:lnTo>
                    <a:pt x="1471" y="1387"/>
                  </a:lnTo>
                  <a:lnTo>
                    <a:pt x="1475" y="1389"/>
                  </a:lnTo>
                  <a:lnTo>
                    <a:pt x="1478" y="1389"/>
                  </a:lnTo>
                  <a:lnTo>
                    <a:pt x="1487" y="1387"/>
                  </a:lnTo>
                  <a:lnTo>
                    <a:pt x="1498" y="1374"/>
                  </a:lnTo>
                  <a:lnTo>
                    <a:pt x="1508" y="1359"/>
                  </a:lnTo>
                  <a:lnTo>
                    <a:pt x="1517" y="1343"/>
                  </a:lnTo>
                  <a:lnTo>
                    <a:pt x="1527" y="1329"/>
                  </a:lnTo>
                  <a:lnTo>
                    <a:pt x="1540" y="1317"/>
                  </a:lnTo>
                  <a:lnTo>
                    <a:pt x="1565" y="1302"/>
                  </a:lnTo>
                  <a:lnTo>
                    <a:pt x="1589" y="1288"/>
                  </a:lnTo>
                  <a:lnTo>
                    <a:pt x="1615" y="1274"/>
                  </a:lnTo>
                  <a:lnTo>
                    <a:pt x="1639" y="1259"/>
                  </a:lnTo>
                  <a:lnTo>
                    <a:pt x="1662" y="1244"/>
                  </a:lnTo>
                  <a:lnTo>
                    <a:pt x="1684" y="1228"/>
                  </a:lnTo>
                  <a:lnTo>
                    <a:pt x="1704" y="1209"/>
                  </a:lnTo>
                  <a:lnTo>
                    <a:pt x="1719" y="1188"/>
                  </a:lnTo>
                  <a:lnTo>
                    <a:pt x="1732" y="1164"/>
                  </a:lnTo>
                  <a:lnTo>
                    <a:pt x="1740" y="1164"/>
                  </a:lnTo>
                  <a:lnTo>
                    <a:pt x="1745" y="1180"/>
                  </a:lnTo>
                  <a:lnTo>
                    <a:pt x="1732" y="1197"/>
                  </a:lnTo>
                  <a:lnTo>
                    <a:pt x="1753" y="1180"/>
                  </a:lnTo>
                  <a:lnTo>
                    <a:pt x="1759" y="1171"/>
                  </a:lnTo>
                  <a:lnTo>
                    <a:pt x="1769" y="1158"/>
                  </a:lnTo>
                  <a:lnTo>
                    <a:pt x="1786" y="1143"/>
                  </a:lnTo>
                  <a:lnTo>
                    <a:pt x="1805" y="1126"/>
                  </a:lnTo>
                  <a:lnTo>
                    <a:pt x="1827" y="1108"/>
                  </a:lnTo>
                  <a:lnTo>
                    <a:pt x="1851" y="1088"/>
                  </a:lnTo>
                  <a:lnTo>
                    <a:pt x="1876" y="1068"/>
                  </a:lnTo>
                  <a:lnTo>
                    <a:pt x="1903" y="1048"/>
                  </a:lnTo>
                  <a:lnTo>
                    <a:pt x="1929" y="1028"/>
                  </a:lnTo>
                  <a:lnTo>
                    <a:pt x="1953" y="1008"/>
                  </a:lnTo>
                  <a:lnTo>
                    <a:pt x="1975" y="990"/>
                  </a:lnTo>
                  <a:lnTo>
                    <a:pt x="1995" y="973"/>
                  </a:lnTo>
                  <a:lnTo>
                    <a:pt x="2011" y="958"/>
                  </a:lnTo>
                  <a:lnTo>
                    <a:pt x="2023" y="945"/>
                  </a:lnTo>
                  <a:lnTo>
                    <a:pt x="2007" y="937"/>
                  </a:lnTo>
                  <a:lnTo>
                    <a:pt x="1998" y="942"/>
                  </a:lnTo>
                  <a:lnTo>
                    <a:pt x="1988" y="943"/>
                  </a:lnTo>
                  <a:lnTo>
                    <a:pt x="1974" y="942"/>
                  </a:lnTo>
                  <a:lnTo>
                    <a:pt x="1959" y="938"/>
                  </a:lnTo>
                  <a:lnTo>
                    <a:pt x="1943" y="936"/>
                  </a:lnTo>
                  <a:lnTo>
                    <a:pt x="1924" y="933"/>
                  </a:lnTo>
                  <a:lnTo>
                    <a:pt x="1903" y="933"/>
                  </a:lnTo>
                  <a:lnTo>
                    <a:pt x="1882" y="937"/>
                  </a:lnTo>
                  <a:lnTo>
                    <a:pt x="1836" y="947"/>
                  </a:lnTo>
                  <a:lnTo>
                    <a:pt x="1787" y="958"/>
                  </a:lnTo>
                  <a:lnTo>
                    <a:pt x="1737" y="967"/>
                  </a:lnTo>
                  <a:lnTo>
                    <a:pt x="1687" y="976"/>
                  </a:lnTo>
                  <a:lnTo>
                    <a:pt x="1638" y="984"/>
                  </a:lnTo>
                  <a:lnTo>
                    <a:pt x="1590" y="991"/>
                  </a:lnTo>
                  <a:lnTo>
                    <a:pt x="1546" y="997"/>
                  </a:lnTo>
                  <a:lnTo>
                    <a:pt x="1505" y="1002"/>
                  </a:lnTo>
                  <a:lnTo>
                    <a:pt x="1469" y="1003"/>
                  </a:lnTo>
                  <a:lnTo>
                    <a:pt x="1468" y="988"/>
                  </a:lnTo>
                  <a:lnTo>
                    <a:pt x="1465" y="977"/>
                  </a:lnTo>
                  <a:lnTo>
                    <a:pt x="1459" y="972"/>
                  </a:lnTo>
                  <a:lnTo>
                    <a:pt x="1451" y="969"/>
                  </a:lnTo>
                  <a:lnTo>
                    <a:pt x="1440" y="969"/>
                  </a:lnTo>
                  <a:lnTo>
                    <a:pt x="1428" y="972"/>
                  </a:lnTo>
                  <a:lnTo>
                    <a:pt x="1416" y="974"/>
                  </a:lnTo>
                  <a:lnTo>
                    <a:pt x="1414" y="961"/>
                  </a:lnTo>
                  <a:lnTo>
                    <a:pt x="1414" y="952"/>
                  </a:lnTo>
                  <a:lnTo>
                    <a:pt x="1413" y="944"/>
                  </a:lnTo>
                  <a:lnTo>
                    <a:pt x="1410" y="938"/>
                  </a:lnTo>
                  <a:lnTo>
                    <a:pt x="1404" y="936"/>
                  </a:lnTo>
                  <a:lnTo>
                    <a:pt x="1395" y="937"/>
                  </a:lnTo>
                  <a:lnTo>
                    <a:pt x="1382" y="924"/>
                  </a:lnTo>
                  <a:lnTo>
                    <a:pt x="1382" y="921"/>
                  </a:lnTo>
                  <a:lnTo>
                    <a:pt x="1408" y="908"/>
                  </a:lnTo>
                  <a:lnTo>
                    <a:pt x="1403" y="902"/>
                  </a:lnTo>
                  <a:lnTo>
                    <a:pt x="1402" y="898"/>
                  </a:lnTo>
                  <a:lnTo>
                    <a:pt x="1402" y="893"/>
                  </a:lnTo>
                  <a:lnTo>
                    <a:pt x="1404" y="886"/>
                  </a:lnTo>
                  <a:lnTo>
                    <a:pt x="1408" y="875"/>
                  </a:lnTo>
                  <a:lnTo>
                    <a:pt x="1391" y="855"/>
                  </a:lnTo>
                  <a:lnTo>
                    <a:pt x="1378" y="833"/>
                  </a:lnTo>
                  <a:lnTo>
                    <a:pt x="1368" y="809"/>
                  </a:lnTo>
                  <a:lnTo>
                    <a:pt x="1361" y="782"/>
                  </a:lnTo>
                  <a:lnTo>
                    <a:pt x="1355" y="756"/>
                  </a:lnTo>
                  <a:lnTo>
                    <a:pt x="1349" y="728"/>
                  </a:lnTo>
                  <a:lnTo>
                    <a:pt x="1345" y="701"/>
                  </a:lnTo>
                  <a:lnTo>
                    <a:pt x="1357" y="705"/>
                  </a:lnTo>
                  <a:lnTo>
                    <a:pt x="1359" y="715"/>
                  </a:lnTo>
                  <a:lnTo>
                    <a:pt x="1359" y="725"/>
                  </a:lnTo>
                  <a:lnTo>
                    <a:pt x="1361" y="733"/>
                  </a:lnTo>
                  <a:lnTo>
                    <a:pt x="1366" y="742"/>
                  </a:lnTo>
                  <a:lnTo>
                    <a:pt x="1374" y="751"/>
                  </a:lnTo>
                  <a:lnTo>
                    <a:pt x="1387" y="746"/>
                  </a:lnTo>
                  <a:lnTo>
                    <a:pt x="1381" y="716"/>
                  </a:lnTo>
                  <a:lnTo>
                    <a:pt x="1382" y="686"/>
                  </a:lnTo>
                  <a:lnTo>
                    <a:pt x="1388" y="656"/>
                  </a:lnTo>
                  <a:lnTo>
                    <a:pt x="1396" y="626"/>
                  </a:lnTo>
                  <a:lnTo>
                    <a:pt x="1406" y="598"/>
                  </a:lnTo>
                  <a:lnTo>
                    <a:pt x="1416" y="569"/>
                  </a:lnTo>
                  <a:lnTo>
                    <a:pt x="1424" y="540"/>
                  </a:lnTo>
                  <a:lnTo>
                    <a:pt x="1431" y="547"/>
                  </a:lnTo>
                  <a:lnTo>
                    <a:pt x="1435" y="553"/>
                  </a:lnTo>
                  <a:lnTo>
                    <a:pt x="1440" y="561"/>
                  </a:lnTo>
                  <a:lnTo>
                    <a:pt x="1448" y="557"/>
                  </a:lnTo>
                  <a:lnTo>
                    <a:pt x="1458" y="524"/>
                  </a:lnTo>
                  <a:lnTo>
                    <a:pt x="1453" y="523"/>
                  </a:lnTo>
                  <a:lnTo>
                    <a:pt x="1449" y="523"/>
                  </a:lnTo>
                  <a:lnTo>
                    <a:pt x="1448" y="521"/>
                  </a:lnTo>
                  <a:lnTo>
                    <a:pt x="1446" y="521"/>
                  </a:lnTo>
                  <a:lnTo>
                    <a:pt x="1446" y="521"/>
                  </a:lnTo>
                  <a:lnTo>
                    <a:pt x="1445" y="520"/>
                  </a:lnTo>
                  <a:lnTo>
                    <a:pt x="1444" y="519"/>
                  </a:lnTo>
                  <a:lnTo>
                    <a:pt x="1442" y="518"/>
                  </a:lnTo>
                  <a:lnTo>
                    <a:pt x="1440" y="516"/>
                  </a:lnTo>
                  <a:lnTo>
                    <a:pt x="1458" y="482"/>
                  </a:lnTo>
                  <a:lnTo>
                    <a:pt x="1463" y="487"/>
                  </a:lnTo>
                  <a:lnTo>
                    <a:pt x="1468" y="489"/>
                  </a:lnTo>
                  <a:lnTo>
                    <a:pt x="1470" y="490"/>
                  </a:lnTo>
                  <a:lnTo>
                    <a:pt x="1473" y="489"/>
                  </a:lnTo>
                  <a:lnTo>
                    <a:pt x="1477" y="488"/>
                  </a:lnTo>
                  <a:lnTo>
                    <a:pt x="1487" y="487"/>
                  </a:lnTo>
                  <a:lnTo>
                    <a:pt x="1487" y="503"/>
                  </a:lnTo>
                  <a:lnTo>
                    <a:pt x="1458" y="503"/>
                  </a:lnTo>
                  <a:lnTo>
                    <a:pt x="1458" y="511"/>
                  </a:lnTo>
                  <a:lnTo>
                    <a:pt x="1498" y="508"/>
                  </a:lnTo>
                  <a:lnTo>
                    <a:pt x="1497" y="493"/>
                  </a:lnTo>
                  <a:lnTo>
                    <a:pt x="1501" y="476"/>
                  </a:lnTo>
                  <a:lnTo>
                    <a:pt x="1506" y="459"/>
                  </a:lnTo>
                  <a:lnTo>
                    <a:pt x="1516" y="443"/>
                  </a:lnTo>
                  <a:lnTo>
                    <a:pt x="1526" y="428"/>
                  </a:lnTo>
                  <a:lnTo>
                    <a:pt x="1538" y="415"/>
                  </a:lnTo>
                  <a:lnTo>
                    <a:pt x="1549" y="405"/>
                  </a:lnTo>
                  <a:lnTo>
                    <a:pt x="1561" y="400"/>
                  </a:lnTo>
                  <a:lnTo>
                    <a:pt x="1569" y="400"/>
                  </a:lnTo>
                  <a:lnTo>
                    <a:pt x="1577" y="391"/>
                  </a:lnTo>
                  <a:lnTo>
                    <a:pt x="1575" y="389"/>
                  </a:lnTo>
                  <a:lnTo>
                    <a:pt x="1574" y="388"/>
                  </a:lnTo>
                  <a:lnTo>
                    <a:pt x="1574" y="386"/>
                  </a:lnTo>
                  <a:lnTo>
                    <a:pt x="1573" y="386"/>
                  </a:lnTo>
                  <a:lnTo>
                    <a:pt x="1573" y="386"/>
                  </a:lnTo>
                  <a:lnTo>
                    <a:pt x="1574" y="386"/>
                  </a:lnTo>
                  <a:lnTo>
                    <a:pt x="1574" y="385"/>
                  </a:lnTo>
                  <a:lnTo>
                    <a:pt x="1574" y="384"/>
                  </a:lnTo>
                  <a:lnTo>
                    <a:pt x="1574" y="382"/>
                  </a:lnTo>
                  <a:lnTo>
                    <a:pt x="1574" y="380"/>
                  </a:lnTo>
                  <a:lnTo>
                    <a:pt x="1584" y="370"/>
                  </a:lnTo>
                  <a:lnTo>
                    <a:pt x="1598" y="359"/>
                  </a:lnTo>
                  <a:lnTo>
                    <a:pt x="1617" y="345"/>
                  </a:lnTo>
                  <a:lnTo>
                    <a:pt x="1638" y="330"/>
                  </a:lnTo>
                  <a:lnTo>
                    <a:pt x="1662" y="313"/>
                  </a:lnTo>
                  <a:lnTo>
                    <a:pt x="1688" y="295"/>
                  </a:lnTo>
                  <a:lnTo>
                    <a:pt x="1715" y="277"/>
                  </a:lnTo>
                  <a:lnTo>
                    <a:pt x="1743" y="258"/>
                  </a:lnTo>
                  <a:lnTo>
                    <a:pt x="1770" y="240"/>
                  </a:lnTo>
                  <a:lnTo>
                    <a:pt x="1798" y="223"/>
                  </a:lnTo>
                  <a:lnTo>
                    <a:pt x="1824" y="206"/>
                  </a:lnTo>
                  <a:lnTo>
                    <a:pt x="1848" y="191"/>
                  </a:lnTo>
                  <a:lnTo>
                    <a:pt x="1872" y="179"/>
                  </a:lnTo>
                  <a:lnTo>
                    <a:pt x="1891" y="168"/>
                  </a:lnTo>
                  <a:lnTo>
                    <a:pt x="1907" y="160"/>
                  </a:lnTo>
                  <a:lnTo>
                    <a:pt x="1919" y="156"/>
                  </a:lnTo>
                  <a:lnTo>
                    <a:pt x="1934" y="153"/>
                  </a:lnTo>
                  <a:lnTo>
                    <a:pt x="1952" y="151"/>
                  </a:lnTo>
                  <a:lnTo>
                    <a:pt x="1971" y="146"/>
                  </a:lnTo>
                  <a:lnTo>
                    <a:pt x="1990" y="140"/>
                  </a:lnTo>
                  <a:lnTo>
                    <a:pt x="1996" y="145"/>
                  </a:lnTo>
                  <a:lnTo>
                    <a:pt x="2000" y="150"/>
                  </a:lnTo>
                  <a:lnTo>
                    <a:pt x="2001" y="155"/>
                  </a:lnTo>
                  <a:lnTo>
                    <a:pt x="2002" y="160"/>
                  </a:lnTo>
                  <a:lnTo>
                    <a:pt x="2015" y="156"/>
                  </a:lnTo>
                  <a:lnTo>
                    <a:pt x="2019" y="140"/>
                  </a:lnTo>
                  <a:lnTo>
                    <a:pt x="2016" y="140"/>
                  </a:lnTo>
                  <a:lnTo>
                    <a:pt x="2014" y="140"/>
                  </a:lnTo>
                  <a:lnTo>
                    <a:pt x="2012" y="140"/>
                  </a:lnTo>
                  <a:lnTo>
                    <a:pt x="2011" y="140"/>
                  </a:lnTo>
                  <a:lnTo>
                    <a:pt x="2010" y="140"/>
                  </a:lnTo>
                  <a:lnTo>
                    <a:pt x="2008" y="138"/>
                  </a:lnTo>
                  <a:lnTo>
                    <a:pt x="2005" y="137"/>
                  </a:lnTo>
                  <a:lnTo>
                    <a:pt x="2002" y="135"/>
                  </a:lnTo>
                  <a:lnTo>
                    <a:pt x="2017" y="131"/>
                  </a:lnTo>
                  <a:lnTo>
                    <a:pt x="2030" y="127"/>
                  </a:lnTo>
                  <a:lnTo>
                    <a:pt x="2040" y="119"/>
                  </a:lnTo>
                  <a:lnTo>
                    <a:pt x="2046" y="110"/>
                  </a:lnTo>
                  <a:lnTo>
                    <a:pt x="2048" y="98"/>
                  </a:lnTo>
                  <a:lnTo>
                    <a:pt x="2086" y="106"/>
                  </a:lnTo>
                  <a:lnTo>
                    <a:pt x="2081" y="118"/>
                  </a:lnTo>
                  <a:lnTo>
                    <a:pt x="2081" y="127"/>
                  </a:lnTo>
                  <a:lnTo>
                    <a:pt x="2085" y="135"/>
                  </a:lnTo>
                  <a:lnTo>
                    <a:pt x="2094" y="144"/>
                  </a:lnTo>
                  <a:lnTo>
                    <a:pt x="2096" y="135"/>
                  </a:lnTo>
                  <a:lnTo>
                    <a:pt x="2097" y="130"/>
                  </a:lnTo>
                  <a:lnTo>
                    <a:pt x="2100" y="128"/>
                  </a:lnTo>
                  <a:lnTo>
                    <a:pt x="2102" y="127"/>
                  </a:lnTo>
                  <a:lnTo>
                    <a:pt x="2105" y="123"/>
                  </a:lnTo>
                  <a:lnTo>
                    <a:pt x="2111" y="115"/>
                  </a:lnTo>
                  <a:lnTo>
                    <a:pt x="2101" y="112"/>
                  </a:lnTo>
                  <a:lnTo>
                    <a:pt x="2095" y="110"/>
                  </a:lnTo>
                  <a:lnTo>
                    <a:pt x="2093" y="106"/>
                  </a:lnTo>
                  <a:lnTo>
                    <a:pt x="2091" y="101"/>
                  </a:lnTo>
                  <a:lnTo>
                    <a:pt x="2090" y="95"/>
                  </a:lnTo>
                  <a:lnTo>
                    <a:pt x="2125" y="86"/>
                  </a:lnTo>
                  <a:lnTo>
                    <a:pt x="2160" y="77"/>
                  </a:lnTo>
                  <a:lnTo>
                    <a:pt x="2192" y="67"/>
                  </a:lnTo>
                  <a:lnTo>
                    <a:pt x="2219" y="55"/>
                  </a:lnTo>
                  <a:lnTo>
                    <a:pt x="2240" y="45"/>
                  </a:lnTo>
                  <a:lnTo>
                    <a:pt x="2210" y="36"/>
                  </a:lnTo>
                  <a:lnTo>
                    <a:pt x="2219" y="28"/>
                  </a:lnTo>
                  <a:lnTo>
                    <a:pt x="2236" y="28"/>
                  </a:lnTo>
                  <a:lnTo>
                    <a:pt x="2252" y="24"/>
                  </a:lnTo>
                  <a:lnTo>
                    <a:pt x="2254" y="25"/>
                  </a:lnTo>
                  <a:lnTo>
                    <a:pt x="2254" y="25"/>
                  </a:lnTo>
                  <a:lnTo>
                    <a:pt x="2255" y="26"/>
                  </a:lnTo>
                  <a:lnTo>
                    <a:pt x="2255" y="26"/>
                  </a:lnTo>
                  <a:lnTo>
                    <a:pt x="2255" y="28"/>
                  </a:lnTo>
                  <a:lnTo>
                    <a:pt x="2255" y="29"/>
                  </a:lnTo>
                  <a:lnTo>
                    <a:pt x="2257" y="32"/>
                  </a:lnTo>
                  <a:lnTo>
                    <a:pt x="2236" y="32"/>
                  </a:lnTo>
                  <a:lnTo>
                    <a:pt x="2240" y="40"/>
                  </a:lnTo>
                  <a:lnTo>
                    <a:pt x="2260" y="39"/>
                  </a:lnTo>
                  <a:lnTo>
                    <a:pt x="2274" y="37"/>
                  </a:lnTo>
                  <a:lnTo>
                    <a:pt x="2288" y="33"/>
                  </a:lnTo>
                  <a:lnTo>
                    <a:pt x="2302" y="28"/>
                  </a:lnTo>
                  <a:lnTo>
                    <a:pt x="2299" y="20"/>
                  </a:lnTo>
                  <a:lnTo>
                    <a:pt x="2267" y="20"/>
                  </a:lnTo>
                  <a:lnTo>
                    <a:pt x="2287" y="14"/>
                  </a:lnTo>
                  <a:lnTo>
                    <a:pt x="2307" y="7"/>
                  </a:lnTo>
                  <a:lnTo>
                    <a:pt x="2328" y="2"/>
                  </a:lnTo>
                  <a:lnTo>
                    <a:pt x="23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9" name="Freeform 23"/>
            <p:cNvSpPr>
              <a:spLocks/>
            </p:cNvSpPr>
            <p:nvPr userDrawn="1"/>
          </p:nvSpPr>
          <p:spPr bwMode="auto">
            <a:xfrm>
              <a:off x="11488738" y="6091238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4 h 8"/>
                <a:gd name="T12" fmla="*/ 3 w 3"/>
                <a:gd name="T13" fmla="*/ 5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0" name="Rectangle 24"/>
            <p:cNvSpPr>
              <a:spLocks noChangeArrowheads="1"/>
            </p:cNvSpPr>
            <p:nvPr userDrawn="1"/>
          </p:nvSpPr>
          <p:spPr bwMode="auto">
            <a:xfrm>
              <a:off x="11666538" y="5476875"/>
              <a:ext cx="1588" cy="1588"/>
            </a:xfrm>
            <a:prstGeom prst="rect">
              <a:avLst/>
            </a:prstGeom>
            <a:grpFill/>
            <a:ln w="0">
              <a:solidFill>
                <a:srgbClr val="D2D2A4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1" name="Freeform 25"/>
            <p:cNvSpPr>
              <a:spLocks/>
            </p:cNvSpPr>
            <p:nvPr userDrawn="1"/>
          </p:nvSpPr>
          <p:spPr bwMode="auto">
            <a:xfrm>
              <a:off x="11387138" y="5370513"/>
              <a:ext cx="7938" cy="7938"/>
            </a:xfrm>
            <a:custGeom>
              <a:avLst/>
              <a:gdLst>
                <a:gd name="T0" fmla="*/ 8 w 17"/>
                <a:gd name="T1" fmla="*/ 0 h 21"/>
                <a:gd name="T2" fmla="*/ 17 w 17"/>
                <a:gd name="T3" fmla="*/ 0 h 21"/>
                <a:gd name="T4" fmla="*/ 0 w 17"/>
                <a:gd name="T5" fmla="*/ 21 h 21"/>
                <a:gd name="T6" fmla="*/ 8 w 1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1">
                  <a:moveTo>
                    <a:pt x="8" y="0"/>
                  </a:moveTo>
                  <a:lnTo>
                    <a:pt x="17" y="0"/>
                  </a:lnTo>
                  <a:lnTo>
                    <a:pt x="0" y="2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11379201" y="5378450"/>
              <a:ext cx="6350" cy="6350"/>
            </a:xfrm>
            <a:custGeom>
              <a:avLst/>
              <a:gdLst>
                <a:gd name="T0" fmla="*/ 4 w 17"/>
                <a:gd name="T1" fmla="*/ 0 h 12"/>
                <a:gd name="T2" fmla="*/ 17 w 17"/>
                <a:gd name="T3" fmla="*/ 0 h 12"/>
                <a:gd name="T4" fmla="*/ 17 w 17"/>
                <a:gd name="T5" fmla="*/ 12 h 12"/>
                <a:gd name="T6" fmla="*/ 0 w 17"/>
                <a:gd name="T7" fmla="*/ 8 h 12"/>
                <a:gd name="T8" fmla="*/ 4 w 1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2">
                  <a:moveTo>
                    <a:pt x="4" y="0"/>
                  </a:moveTo>
                  <a:lnTo>
                    <a:pt x="17" y="0"/>
                  </a:lnTo>
                  <a:lnTo>
                    <a:pt x="17" y="12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3" name="Freeform 27"/>
            <p:cNvSpPr>
              <a:spLocks/>
            </p:cNvSpPr>
            <p:nvPr userDrawn="1"/>
          </p:nvSpPr>
          <p:spPr bwMode="auto">
            <a:xfrm>
              <a:off x="11350626" y="5402263"/>
              <a:ext cx="4763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0 h 8"/>
                <a:gd name="T4" fmla="*/ 7 w 9"/>
                <a:gd name="T5" fmla="*/ 3 h 8"/>
                <a:gd name="T6" fmla="*/ 6 w 9"/>
                <a:gd name="T7" fmla="*/ 5 h 8"/>
                <a:gd name="T8" fmla="*/ 6 w 9"/>
                <a:gd name="T9" fmla="*/ 5 h 8"/>
                <a:gd name="T10" fmla="*/ 6 w 9"/>
                <a:gd name="T11" fmla="*/ 6 h 8"/>
                <a:gd name="T12" fmla="*/ 5 w 9"/>
                <a:gd name="T13" fmla="*/ 6 h 8"/>
                <a:gd name="T14" fmla="*/ 5 w 9"/>
                <a:gd name="T15" fmla="*/ 6 h 8"/>
                <a:gd name="T16" fmla="*/ 2 w 9"/>
                <a:gd name="T17" fmla="*/ 7 h 8"/>
                <a:gd name="T18" fmla="*/ 0 w 9"/>
                <a:gd name="T19" fmla="*/ 8 h 8"/>
                <a:gd name="T20" fmla="*/ 0 w 9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0"/>
                  </a:lnTo>
                  <a:lnTo>
                    <a:pt x="7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4" name="Freeform 28"/>
            <p:cNvSpPr>
              <a:spLocks/>
            </p:cNvSpPr>
            <p:nvPr userDrawn="1"/>
          </p:nvSpPr>
          <p:spPr bwMode="auto">
            <a:xfrm>
              <a:off x="11355388" y="5411788"/>
              <a:ext cx="3175" cy="3175"/>
            </a:xfrm>
            <a:custGeom>
              <a:avLst/>
              <a:gdLst>
                <a:gd name="T0" fmla="*/ 4 w 4"/>
                <a:gd name="T1" fmla="*/ 0 h 8"/>
                <a:gd name="T2" fmla="*/ 3 w 4"/>
                <a:gd name="T3" fmla="*/ 1 h 8"/>
                <a:gd name="T4" fmla="*/ 3 w 4"/>
                <a:gd name="T5" fmla="*/ 2 h 8"/>
                <a:gd name="T6" fmla="*/ 4 w 4"/>
                <a:gd name="T7" fmla="*/ 2 h 8"/>
                <a:gd name="T8" fmla="*/ 4 w 4"/>
                <a:gd name="T9" fmla="*/ 3 h 8"/>
                <a:gd name="T10" fmla="*/ 4 w 4"/>
                <a:gd name="T11" fmla="*/ 3 h 8"/>
                <a:gd name="T12" fmla="*/ 3 w 4"/>
                <a:gd name="T13" fmla="*/ 4 h 8"/>
                <a:gd name="T14" fmla="*/ 2 w 4"/>
                <a:gd name="T15" fmla="*/ 5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4"/>
                  </a:lnTo>
                  <a:lnTo>
                    <a:pt x="2" y="5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5" name="Freeform 29"/>
            <p:cNvSpPr>
              <a:spLocks/>
            </p:cNvSpPr>
            <p:nvPr userDrawn="1"/>
          </p:nvSpPr>
          <p:spPr bwMode="auto">
            <a:xfrm>
              <a:off x="11707813" y="5424488"/>
              <a:ext cx="6350" cy="1588"/>
            </a:xfrm>
            <a:custGeom>
              <a:avLst/>
              <a:gdLst>
                <a:gd name="T0" fmla="*/ 0 w 16"/>
                <a:gd name="T1" fmla="*/ 0 h 5"/>
                <a:gd name="T2" fmla="*/ 16 w 16"/>
                <a:gd name="T3" fmla="*/ 0 h 5"/>
                <a:gd name="T4" fmla="*/ 16 w 16"/>
                <a:gd name="T5" fmla="*/ 5 h 5"/>
                <a:gd name="T6" fmla="*/ 0 w 1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lnTo>
                    <a:pt x="16" y="0"/>
                  </a:lnTo>
                  <a:lnTo>
                    <a:pt x="16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6" name="Freeform 30"/>
            <p:cNvSpPr>
              <a:spLocks/>
            </p:cNvSpPr>
            <p:nvPr userDrawn="1"/>
          </p:nvSpPr>
          <p:spPr bwMode="auto">
            <a:xfrm>
              <a:off x="11703051" y="5426075"/>
              <a:ext cx="3175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6 w 9"/>
                <a:gd name="T5" fmla="*/ 6 h 8"/>
                <a:gd name="T6" fmla="*/ 5 w 9"/>
                <a:gd name="T7" fmla="*/ 5 h 8"/>
                <a:gd name="T8" fmla="*/ 4 w 9"/>
                <a:gd name="T9" fmla="*/ 4 h 8"/>
                <a:gd name="T10" fmla="*/ 4 w 9"/>
                <a:gd name="T11" fmla="*/ 4 h 8"/>
                <a:gd name="T12" fmla="*/ 4 w 9"/>
                <a:gd name="T13" fmla="*/ 4 h 8"/>
                <a:gd name="T14" fmla="*/ 3 w 9"/>
                <a:gd name="T15" fmla="*/ 3 h 8"/>
                <a:gd name="T16" fmla="*/ 2 w 9"/>
                <a:gd name="T17" fmla="*/ 2 h 8"/>
                <a:gd name="T18" fmla="*/ 0 w 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6" y="6"/>
                  </a:lnTo>
                  <a:lnTo>
                    <a:pt x="5" y="5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7" name="Freeform 31"/>
            <p:cNvSpPr>
              <a:spLocks/>
            </p:cNvSpPr>
            <p:nvPr userDrawn="1"/>
          </p:nvSpPr>
          <p:spPr bwMode="auto">
            <a:xfrm>
              <a:off x="11642726" y="5473700"/>
              <a:ext cx="30163" cy="12700"/>
            </a:xfrm>
            <a:custGeom>
              <a:avLst/>
              <a:gdLst>
                <a:gd name="T0" fmla="*/ 77 w 77"/>
                <a:gd name="T1" fmla="*/ 0 h 28"/>
                <a:gd name="T2" fmla="*/ 52 w 77"/>
                <a:gd name="T3" fmla="*/ 11 h 28"/>
                <a:gd name="T4" fmla="*/ 30 w 77"/>
                <a:gd name="T5" fmla="*/ 20 h 28"/>
                <a:gd name="T6" fmla="*/ 10 w 77"/>
                <a:gd name="T7" fmla="*/ 28 h 28"/>
                <a:gd name="T8" fmla="*/ 0 w 77"/>
                <a:gd name="T9" fmla="*/ 28 h 28"/>
                <a:gd name="T10" fmla="*/ 17 w 77"/>
                <a:gd name="T11" fmla="*/ 21 h 28"/>
                <a:gd name="T12" fmla="*/ 23 w 77"/>
                <a:gd name="T13" fmla="*/ 19 h 28"/>
                <a:gd name="T14" fmla="*/ 36 w 77"/>
                <a:gd name="T15" fmla="*/ 13 h 28"/>
                <a:gd name="T16" fmla="*/ 41 w 77"/>
                <a:gd name="T17" fmla="*/ 12 h 28"/>
                <a:gd name="T18" fmla="*/ 57 w 77"/>
                <a:gd name="T19" fmla="*/ 6 h 28"/>
                <a:gd name="T20" fmla="*/ 58 w 77"/>
                <a:gd name="T21" fmla="*/ 5 h 28"/>
                <a:gd name="T22" fmla="*/ 58 w 77"/>
                <a:gd name="T23" fmla="*/ 5 h 28"/>
                <a:gd name="T24" fmla="*/ 77 w 77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28">
                  <a:moveTo>
                    <a:pt x="77" y="0"/>
                  </a:moveTo>
                  <a:lnTo>
                    <a:pt x="52" y="11"/>
                  </a:lnTo>
                  <a:lnTo>
                    <a:pt x="30" y="20"/>
                  </a:lnTo>
                  <a:lnTo>
                    <a:pt x="10" y="28"/>
                  </a:lnTo>
                  <a:lnTo>
                    <a:pt x="0" y="28"/>
                  </a:lnTo>
                  <a:lnTo>
                    <a:pt x="17" y="21"/>
                  </a:lnTo>
                  <a:lnTo>
                    <a:pt x="23" y="19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57" y="6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8" name="Freeform 32"/>
            <p:cNvSpPr>
              <a:spLocks/>
            </p:cNvSpPr>
            <p:nvPr userDrawn="1"/>
          </p:nvSpPr>
          <p:spPr bwMode="auto">
            <a:xfrm>
              <a:off x="11664951" y="5476875"/>
              <a:ext cx="1588" cy="0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9" name="Freeform 33"/>
            <p:cNvSpPr>
              <a:spLocks/>
            </p:cNvSpPr>
            <p:nvPr userDrawn="1"/>
          </p:nvSpPr>
          <p:spPr bwMode="auto">
            <a:xfrm>
              <a:off x="11649076" y="5481638"/>
              <a:ext cx="3175" cy="1588"/>
            </a:xfrm>
            <a:custGeom>
              <a:avLst/>
              <a:gdLst>
                <a:gd name="T0" fmla="*/ 6 w 6"/>
                <a:gd name="T1" fmla="*/ 0 h 2"/>
                <a:gd name="T2" fmla="*/ 0 w 6"/>
                <a:gd name="T3" fmla="*/ 2 h 2"/>
                <a:gd name="T4" fmla="*/ 3 w 6"/>
                <a:gd name="T5" fmla="*/ 1 h 2"/>
                <a:gd name="T6" fmla="*/ 3 w 6"/>
                <a:gd name="T7" fmla="*/ 1 h 2"/>
                <a:gd name="T8" fmla="*/ 6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6" y="0"/>
                  </a:moveTo>
                  <a:lnTo>
                    <a:pt x="0" y="2"/>
                  </a:lnTo>
                  <a:lnTo>
                    <a:pt x="3" y="1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0" name="Freeform 34"/>
            <p:cNvSpPr>
              <a:spLocks/>
            </p:cNvSpPr>
            <p:nvPr userDrawn="1"/>
          </p:nvSpPr>
          <p:spPr bwMode="auto">
            <a:xfrm>
              <a:off x="11236326" y="5456238"/>
              <a:ext cx="4763" cy="3175"/>
            </a:xfrm>
            <a:custGeom>
              <a:avLst/>
              <a:gdLst>
                <a:gd name="T0" fmla="*/ 0 w 9"/>
                <a:gd name="T1" fmla="*/ 0 h 10"/>
                <a:gd name="T2" fmla="*/ 2 w 9"/>
                <a:gd name="T3" fmla="*/ 3 h 10"/>
                <a:gd name="T4" fmla="*/ 4 w 9"/>
                <a:gd name="T5" fmla="*/ 4 h 10"/>
                <a:gd name="T6" fmla="*/ 4 w 9"/>
                <a:gd name="T7" fmla="*/ 4 h 10"/>
                <a:gd name="T8" fmla="*/ 5 w 9"/>
                <a:gd name="T9" fmla="*/ 4 h 10"/>
                <a:gd name="T10" fmla="*/ 5 w 9"/>
                <a:gd name="T11" fmla="*/ 5 h 10"/>
                <a:gd name="T12" fmla="*/ 5 w 9"/>
                <a:gd name="T13" fmla="*/ 5 h 10"/>
                <a:gd name="T14" fmla="*/ 7 w 9"/>
                <a:gd name="T15" fmla="*/ 7 h 10"/>
                <a:gd name="T16" fmla="*/ 9 w 9"/>
                <a:gd name="T17" fmla="*/ 10 h 10"/>
                <a:gd name="T18" fmla="*/ 0 w 9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0" y="0"/>
                  </a:moveTo>
                  <a:lnTo>
                    <a:pt x="2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5" y="4"/>
                  </a:lnTo>
                  <a:lnTo>
                    <a:pt x="5" y="5"/>
                  </a:lnTo>
                  <a:lnTo>
                    <a:pt x="5" y="5"/>
                  </a:lnTo>
                  <a:lnTo>
                    <a:pt x="7" y="7"/>
                  </a:lnTo>
                  <a:lnTo>
                    <a:pt x="9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1" name="Freeform 35"/>
            <p:cNvSpPr>
              <a:spLocks/>
            </p:cNvSpPr>
            <p:nvPr userDrawn="1"/>
          </p:nvSpPr>
          <p:spPr bwMode="auto">
            <a:xfrm>
              <a:off x="11699876" y="5468938"/>
              <a:ext cx="1588" cy="3175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1 h 8"/>
                <a:gd name="T4" fmla="*/ 4 w 4"/>
                <a:gd name="T5" fmla="*/ 2 h 8"/>
                <a:gd name="T6" fmla="*/ 4 w 4"/>
                <a:gd name="T7" fmla="*/ 3 h 8"/>
                <a:gd name="T8" fmla="*/ 4 w 4"/>
                <a:gd name="T9" fmla="*/ 3 h 8"/>
                <a:gd name="T10" fmla="*/ 4 w 4"/>
                <a:gd name="T11" fmla="*/ 4 h 8"/>
                <a:gd name="T12" fmla="*/ 4 w 4"/>
                <a:gd name="T13" fmla="*/ 6 h 8"/>
                <a:gd name="T14" fmla="*/ 3 w 4"/>
                <a:gd name="T15" fmla="*/ 7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2" name="Freeform 36"/>
            <p:cNvSpPr>
              <a:spLocks/>
            </p:cNvSpPr>
            <p:nvPr userDrawn="1"/>
          </p:nvSpPr>
          <p:spPr bwMode="auto">
            <a:xfrm>
              <a:off x="11604626" y="5480050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4 w 13"/>
                <a:gd name="T3" fmla="*/ 1 h 8"/>
                <a:gd name="T4" fmla="*/ 6 w 13"/>
                <a:gd name="T5" fmla="*/ 1 h 8"/>
                <a:gd name="T6" fmla="*/ 7 w 13"/>
                <a:gd name="T7" fmla="*/ 3 h 8"/>
                <a:gd name="T8" fmla="*/ 8 w 13"/>
                <a:gd name="T9" fmla="*/ 3 h 8"/>
                <a:gd name="T10" fmla="*/ 8 w 13"/>
                <a:gd name="T11" fmla="*/ 3 h 8"/>
                <a:gd name="T12" fmla="*/ 10 w 13"/>
                <a:gd name="T13" fmla="*/ 4 h 8"/>
                <a:gd name="T14" fmla="*/ 10 w 13"/>
                <a:gd name="T15" fmla="*/ 4 h 8"/>
                <a:gd name="T16" fmla="*/ 11 w 13"/>
                <a:gd name="T17" fmla="*/ 6 h 8"/>
                <a:gd name="T18" fmla="*/ 13 w 13"/>
                <a:gd name="T19" fmla="*/ 8 h 8"/>
                <a:gd name="T20" fmla="*/ 0 w 13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3" name="Freeform 37"/>
            <p:cNvSpPr>
              <a:spLocks/>
            </p:cNvSpPr>
            <p:nvPr userDrawn="1"/>
          </p:nvSpPr>
          <p:spPr bwMode="auto">
            <a:xfrm>
              <a:off x="11576051" y="5497513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7 w 8"/>
                <a:gd name="T5" fmla="*/ 3 h 8"/>
                <a:gd name="T6" fmla="*/ 6 w 8"/>
                <a:gd name="T7" fmla="*/ 4 h 8"/>
                <a:gd name="T8" fmla="*/ 6 w 8"/>
                <a:gd name="T9" fmla="*/ 5 h 8"/>
                <a:gd name="T10" fmla="*/ 6 w 8"/>
                <a:gd name="T11" fmla="*/ 5 h 8"/>
                <a:gd name="T12" fmla="*/ 5 w 8"/>
                <a:gd name="T13" fmla="*/ 5 h 8"/>
                <a:gd name="T14" fmla="*/ 5 w 8"/>
                <a:gd name="T15" fmla="*/ 6 h 8"/>
                <a:gd name="T16" fmla="*/ 3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7" y="3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4" name="Freeform 38"/>
            <p:cNvSpPr>
              <a:spLocks/>
            </p:cNvSpPr>
            <p:nvPr userDrawn="1"/>
          </p:nvSpPr>
          <p:spPr bwMode="auto">
            <a:xfrm>
              <a:off x="11233151" y="5499100"/>
              <a:ext cx="19050" cy="12700"/>
            </a:xfrm>
            <a:custGeom>
              <a:avLst/>
              <a:gdLst>
                <a:gd name="T0" fmla="*/ 29 w 47"/>
                <a:gd name="T1" fmla="*/ 0 h 33"/>
                <a:gd name="T2" fmla="*/ 47 w 47"/>
                <a:gd name="T3" fmla="*/ 4 h 33"/>
                <a:gd name="T4" fmla="*/ 38 w 47"/>
                <a:gd name="T5" fmla="*/ 9 h 33"/>
                <a:gd name="T6" fmla="*/ 13 w 47"/>
                <a:gd name="T7" fmla="*/ 33 h 33"/>
                <a:gd name="T8" fmla="*/ 10 w 47"/>
                <a:gd name="T9" fmla="*/ 32 h 33"/>
                <a:gd name="T10" fmla="*/ 7 w 47"/>
                <a:gd name="T11" fmla="*/ 31 h 33"/>
                <a:gd name="T12" fmla="*/ 6 w 47"/>
                <a:gd name="T13" fmla="*/ 31 h 33"/>
                <a:gd name="T14" fmla="*/ 5 w 47"/>
                <a:gd name="T15" fmla="*/ 31 h 33"/>
                <a:gd name="T16" fmla="*/ 5 w 47"/>
                <a:gd name="T17" fmla="*/ 30 h 33"/>
                <a:gd name="T18" fmla="*/ 5 w 47"/>
                <a:gd name="T19" fmla="*/ 30 h 33"/>
                <a:gd name="T20" fmla="*/ 4 w 47"/>
                <a:gd name="T21" fmla="*/ 29 h 33"/>
                <a:gd name="T22" fmla="*/ 3 w 47"/>
                <a:gd name="T23" fmla="*/ 27 h 33"/>
                <a:gd name="T24" fmla="*/ 0 w 47"/>
                <a:gd name="T25" fmla="*/ 25 h 33"/>
                <a:gd name="T26" fmla="*/ 12 w 47"/>
                <a:gd name="T27" fmla="*/ 23 h 33"/>
                <a:gd name="T28" fmla="*/ 19 w 47"/>
                <a:gd name="T29" fmla="*/ 20 h 33"/>
                <a:gd name="T30" fmla="*/ 24 w 47"/>
                <a:gd name="T31" fmla="*/ 17 h 33"/>
                <a:gd name="T32" fmla="*/ 27 w 47"/>
                <a:gd name="T33" fmla="*/ 10 h 33"/>
                <a:gd name="T34" fmla="*/ 29 w 47"/>
                <a:gd name="T3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" h="33">
                  <a:moveTo>
                    <a:pt x="29" y="0"/>
                  </a:moveTo>
                  <a:lnTo>
                    <a:pt x="47" y="4"/>
                  </a:lnTo>
                  <a:lnTo>
                    <a:pt x="38" y="9"/>
                  </a:lnTo>
                  <a:lnTo>
                    <a:pt x="13" y="33"/>
                  </a:lnTo>
                  <a:lnTo>
                    <a:pt x="10" y="32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29"/>
                  </a:lnTo>
                  <a:lnTo>
                    <a:pt x="3" y="27"/>
                  </a:lnTo>
                  <a:lnTo>
                    <a:pt x="0" y="25"/>
                  </a:lnTo>
                  <a:lnTo>
                    <a:pt x="12" y="23"/>
                  </a:lnTo>
                  <a:lnTo>
                    <a:pt x="19" y="20"/>
                  </a:lnTo>
                  <a:lnTo>
                    <a:pt x="24" y="17"/>
                  </a:lnTo>
                  <a:lnTo>
                    <a:pt x="27" y="1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5" name="Freeform 39"/>
            <p:cNvSpPr>
              <a:spLocks/>
            </p:cNvSpPr>
            <p:nvPr userDrawn="1"/>
          </p:nvSpPr>
          <p:spPr bwMode="auto">
            <a:xfrm>
              <a:off x="11433176" y="5511800"/>
              <a:ext cx="7938" cy="6350"/>
            </a:xfrm>
            <a:custGeom>
              <a:avLst/>
              <a:gdLst>
                <a:gd name="T0" fmla="*/ 13 w 18"/>
                <a:gd name="T1" fmla="*/ 0 h 16"/>
                <a:gd name="T2" fmla="*/ 15 w 18"/>
                <a:gd name="T3" fmla="*/ 2 h 16"/>
                <a:gd name="T4" fmla="*/ 16 w 18"/>
                <a:gd name="T5" fmla="*/ 4 h 16"/>
                <a:gd name="T6" fmla="*/ 18 w 18"/>
                <a:gd name="T7" fmla="*/ 5 h 16"/>
                <a:gd name="T8" fmla="*/ 18 w 18"/>
                <a:gd name="T9" fmla="*/ 5 h 16"/>
                <a:gd name="T10" fmla="*/ 18 w 18"/>
                <a:gd name="T11" fmla="*/ 5 h 16"/>
                <a:gd name="T12" fmla="*/ 18 w 18"/>
                <a:gd name="T13" fmla="*/ 6 h 16"/>
                <a:gd name="T14" fmla="*/ 18 w 18"/>
                <a:gd name="T15" fmla="*/ 6 h 16"/>
                <a:gd name="T16" fmla="*/ 16 w 18"/>
                <a:gd name="T17" fmla="*/ 7 h 16"/>
                <a:gd name="T18" fmla="*/ 16 w 18"/>
                <a:gd name="T19" fmla="*/ 9 h 16"/>
                <a:gd name="T20" fmla="*/ 18 w 18"/>
                <a:gd name="T21" fmla="*/ 13 h 16"/>
                <a:gd name="T22" fmla="*/ 0 w 18"/>
                <a:gd name="T23" fmla="*/ 16 h 16"/>
                <a:gd name="T24" fmla="*/ 0 w 18"/>
                <a:gd name="T25" fmla="*/ 13 h 16"/>
                <a:gd name="T26" fmla="*/ 9 w 18"/>
                <a:gd name="T27" fmla="*/ 8 h 16"/>
                <a:gd name="T28" fmla="*/ 13 w 18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6">
                  <a:moveTo>
                    <a:pt x="13" y="0"/>
                  </a:moveTo>
                  <a:lnTo>
                    <a:pt x="15" y="2"/>
                  </a:lnTo>
                  <a:lnTo>
                    <a:pt x="16" y="4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8" y="13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9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6" name="Freeform 40"/>
            <p:cNvSpPr>
              <a:spLocks/>
            </p:cNvSpPr>
            <p:nvPr userDrawn="1"/>
          </p:nvSpPr>
          <p:spPr bwMode="auto">
            <a:xfrm>
              <a:off x="11423651" y="5519738"/>
              <a:ext cx="6350" cy="6350"/>
            </a:xfrm>
            <a:custGeom>
              <a:avLst/>
              <a:gdLst>
                <a:gd name="T0" fmla="*/ 12 w 16"/>
                <a:gd name="T1" fmla="*/ 0 h 16"/>
                <a:gd name="T2" fmla="*/ 14 w 16"/>
                <a:gd name="T3" fmla="*/ 3 h 16"/>
                <a:gd name="T4" fmla="*/ 15 w 16"/>
                <a:gd name="T5" fmla="*/ 6 h 16"/>
                <a:gd name="T6" fmla="*/ 16 w 16"/>
                <a:gd name="T7" fmla="*/ 8 h 16"/>
                <a:gd name="T8" fmla="*/ 16 w 16"/>
                <a:gd name="T9" fmla="*/ 8 h 16"/>
                <a:gd name="T10" fmla="*/ 16 w 16"/>
                <a:gd name="T11" fmla="*/ 9 h 16"/>
                <a:gd name="T12" fmla="*/ 15 w 16"/>
                <a:gd name="T13" fmla="*/ 10 h 16"/>
                <a:gd name="T14" fmla="*/ 14 w 16"/>
                <a:gd name="T15" fmla="*/ 10 h 16"/>
                <a:gd name="T16" fmla="*/ 11 w 16"/>
                <a:gd name="T17" fmla="*/ 11 h 16"/>
                <a:gd name="T18" fmla="*/ 8 w 16"/>
                <a:gd name="T19" fmla="*/ 14 h 16"/>
                <a:gd name="T20" fmla="*/ 4 w 16"/>
                <a:gd name="T21" fmla="*/ 16 h 16"/>
                <a:gd name="T22" fmla="*/ 0 w 16"/>
                <a:gd name="T23" fmla="*/ 16 h 16"/>
                <a:gd name="T24" fmla="*/ 0 w 16"/>
                <a:gd name="T25" fmla="*/ 13 h 16"/>
                <a:gd name="T26" fmla="*/ 12 w 16"/>
                <a:gd name="T2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12" y="0"/>
                  </a:moveTo>
                  <a:lnTo>
                    <a:pt x="14" y="3"/>
                  </a:lnTo>
                  <a:lnTo>
                    <a:pt x="15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1" y="11"/>
                  </a:lnTo>
                  <a:lnTo>
                    <a:pt x="8" y="14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7" name="Freeform 41"/>
            <p:cNvSpPr>
              <a:spLocks/>
            </p:cNvSpPr>
            <p:nvPr userDrawn="1"/>
          </p:nvSpPr>
          <p:spPr bwMode="auto">
            <a:xfrm>
              <a:off x="11229976" y="552450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2 h 8"/>
                <a:gd name="T8" fmla="*/ 5 w 5"/>
                <a:gd name="T9" fmla="*/ 3 h 8"/>
                <a:gd name="T10" fmla="*/ 5 w 5"/>
                <a:gd name="T11" fmla="*/ 3 h 8"/>
                <a:gd name="T12" fmla="*/ 4 w 5"/>
                <a:gd name="T13" fmla="*/ 4 h 8"/>
                <a:gd name="T14" fmla="*/ 3 w 5"/>
                <a:gd name="T15" fmla="*/ 5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3" y="5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8" name="Freeform 42"/>
            <p:cNvSpPr>
              <a:spLocks/>
            </p:cNvSpPr>
            <p:nvPr userDrawn="1"/>
          </p:nvSpPr>
          <p:spPr bwMode="auto">
            <a:xfrm>
              <a:off x="11563351" y="5545138"/>
              <a:ext cx="3175" cy="3175"/>
            </a:xfrm>
            <a:custGeom>
              <a:avLst/>
              <a:gdLst>
                <a:gd name="T0" fmla="*/ 0 w 7"/>
                <a:gd name="T1" fmla="*/ 0 h 7"/>
                <a:gd name="T2" fmla="*/ 1 w 7"/>
                <a:gd name="T3" fmla="*/ 2 h 7"/>
                <a:gd name="T4" fmla="*/ 2 w 7"/>
                <a:gd name="T5" fmla="*/ 2 h 7"/>
                <a:gd name="T6" fmla="*/ 3 w 7"/>
                <a:gd name="T7" fmla="*/ 2 h 7"/>
                <a:gd name="T8" fmla="*/ 3 w 7"/>
                <a:gd name="T9" fmla="*/ 3 h 7"/>
                <a:gd name="T10" fmla="*/ 3 w 7"/>
                <a:gd name="T11" fmla="*/ 3 h 7"/>
                <a:gd name="T12" fmla="*/ 5 w 7"/>
                <a:gd name="T13" fmla="*/ 4 h 7"/>
                <a:gd name="T14" fmla="*/ 5 w 7"/>
                <a:gd name="T15" fmla="*/ 5 h 7"/>
                <a:gd name="T16" fmla="*/ 7 w 7"/>
                <a:gd name="T17" fmla="*/ 7 h 7"/>
                <a:gd name="T18" fmla="*/ 0 w 7"/>
                <a:gd name="T19" fmla="*/ 0 h 7"/>
                <a:gd name="T20" fmla="*/ 0 w 7"/>
                <a:gd name="T21" fmla="*/ 0 h 7"/>
                <a:gd name="T22" fmla="*/ 0 w 7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1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7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9" name="Freeform 43"/>
            <p:cNvSpPr>
              <a:spLocks/>
            </p:cNvSpPr>
            <p:nvPr userDrawn="1"/>
          </p:nvSpPr>
          <p:spPr bwMode="auto">
            <a:xfrm>
              <a:off x="11563351" y="5545138"/>
              <a:ext cx="0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0" name="Freeform 44"/>
            <p:cNvSpPr>
              <a:spLocks/>
            </p:cNvSpPr>
            <p:nvPr userDrawn="1"/>
          </p:nvSpPr>
          <p:spPr bwMode="auto">
            <a:xfrm>
              <a:off x="11498263" y="5576888"/>
              <a:ext cx="3175" cy="47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9 h 13"/>
                <a:gd name="T4" fmla="*/ 5 w 8"/>
                <a:gd name="T5" fmla="*/ 13 h 13"/>
                <a:gd name="T6" fmla="*/ 0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lnTo>
                    <a:pt x="8" y="9"/>
                  </a:lnTo>
                  <a:lnTo>
                    <a:pt x="5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1" name="Freeform 45"/>
            <p:cNvSpPr>
              <a:spLocks/>
            </p:cNvSpPr>
            <p:nvPr userDrawn="1"/>
          </p:nvSpPr>
          <p:spPr bwMode="auto">
            <a:xfrm>
              <a:off x="11333163" y="5603875"/>
              <a:ext cx="3175" cy="4763"/>
            </a:xfrm>
            <a:custGeom>
              <a:avLst/>
              <a:gdLst>
                <a:gd name="T0" fmla="*/ 5 w 7"/>
                <a:gd name="T1" fmla="*/ 0 h 12"/>
                <a:gd name="T2" fmla="*/ 6 w 7"/>
                <a:gd name="T3" fmla="*/ 2 h 12"/>
                <a:gd name="T4" fmla="*/ 7 w 7"/>
                <a:gd name="T5" fmla="*/ 5 h 12"/>
                <a:gd name="T6" fmla="*/ 7 w 7"/>
                <a:gd name="T7" fmla="*/ 6 h 12"/>
                <a:gd name="T8" fmla="*/ 7 w 7"/>
                <a:gd name="T9" fmla="*/ 7 h 12"/>
                <a:gd name="T10" fmla="*/ 7 w 7"/>
                <a:gd name="T11" fmla="*/ 7 h 12"/>
                <a:gd name="T12" fmla="*/ 6 w 7"/>
                <a:gd name="T13" fmla="*/ 8 h 12"/>
                <a:gd name="T14" fmla="*/ 5 w 7"/>
                <a:gd name="T15" fmla="*/ 8 h 12"/>
                <a:gd name="T16" fmla="*/ 3 w 7"/>
                <a:gd name="T17" fmla="*/ 9 h 12"/>
                <a:gd name="T18" fmla="*/ 0 w 7"/>
                <a:gd name="T19" fmla="*/ 12 h 12"/>
                <a:gd name="T20" fmla="*/ 5 w 7"/>
                <a:gd name="T2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2">
                  <a:moveTo>
                    <a:pt x="5" y="0"/>
                  </a:moveTo>
                  <a:lnTo>
                    <a:pt x="6" y="2"/>
                  </a:lnTo>
                  <a:lnTo>
                    <a:pt x="7" y="5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6" y="8"/>
                  </a:lnTo>
                  <a:lnTo>
                    <a:pt x="5" y="8"/>
                  </a:lnTo>
                  <a:lnTo>
                    <a:pt x="3" y="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2" name="Freeform 46"/>
            <p:cNvSpPr>
              <a:spLocks/>
            </p:cNvSpPr>
            <p:nvPr userDrawn="1"/>
          </p:nvSpPr>
          <p:spPr bwMode="auto">
            <a:xfrm>
              <a:off x="11282363" y="5608638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13 w 13"/>
                <a:gd name="T5" fmla="*/ 4 h 9"/>
                <a:gd name="T6" fmla="*/ 0 w 13"/>
                <a:gd name="T7" fmla="*/ 9 h 9"/>
                <a:gd name="T8" fmla="*/ 0 w 13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13" y="4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3" name="Freeform 47"/>
            <p:cNvSpPr>
              <a:spLocks/>
            </p:cNvSpPr>
            <p:nvPr userDrawn="1"/>
          </p:nvSpPr>
          <p:spPr bwMode="auto">
            <a:xfrm>
              <a:off x="11307763" y="5629275"/>
              <a:ext cx="3175" cy="3175"/>
            </a:xfrm>
            <a:custGeom>
              <a:avLst/>
              <a:gdLst>
                <a:gd name="T0" fmla="*/ 4 w 9"/>
                <a:gd name="T1" fmla="*/ 0 h 8"/>
                <a:gd name="T2" fmla="*/ 9 w 9"/>
                <a:gd name="T3" fmla="*/ 8 h 8"/>
                <a:gd name="T4" fmla="*/ 0 w 9"/>
                <a:gd name="T5" fmla="*/ 8 h 8"/>
                <a:gd name="T6" fmla="*/ 4 w 9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0"/>
                  </a:moveTo>
                  <a:lnTo>
                    <a:pt x="9" y="8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4" name="Freeform 48"/>
            <p:cNvSpPr>
              <a:spLocks/>
            </p:cNvSpPr>
            <p:nvPr userDrawn="1"/>
          </p:nvSpPr>
          <p:spPr bwMode="auto">
            <a:xfrm>
              <a:off x="11303001" y="5632450"/>
              <a:ext cx="4763" cy="6350"/>
            </a:xfrm>
            <a:custGeom>
              <a:avLst/>
              <a:gdLst>
                <a:gd name="T0" fmla="*/ 8 w 12"/>
                <a:gd name="T1" fmla="*/ 0 h 13"/>
                <a:gd name="T2" fmla="*/ 11 w 12"/>
                <a:gd name="T3" fmla="*/ 3 h 13"/>
                <a:gd name="T4" fmla="*/ 11 w 12"/>
                <a:gd name="T5" fmla="*/ 6 h 13"/>
                <a:gd name="T6" fmla="*/ 12 w 12"/>
                <a:gd name="T7" fmla="*/ 7 h 13"/>
                <a:gd name="T8" fmla="*/ 11 w 12"/>
                <a:gd name="T9" fmla="*/ 8 h 13"/>
                <a:gd name="T10" fmla="*/ 9 w 12"/>
                <a:gd name="T11" fmla="*/ 8 h 13"/>
                <a:gd name="T12" fmla="*/ 7 w 12"/>
                <a:gd name="T13" fmla="*/ 9 h 13"/>
                <a:gd name="T14" fmla="*/ 5 w 12"/>
                <a:gd name="T15" fmla="*/ 9 h 13"/>
                <a:gd name="T16" fmla="*/ 2 w 12"/>
                <a:gd name="T17" fmla="*/ 10 h 13"/>
                <a:gd name="T18" fmla="*/ 0 w 12"/>
                <a:gd name="T19" fmla="*/ 13 h 13"/>
                <a:gd name="T20" fmla="*/ 8 w 12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13">
                  <a:moveTo>
                    <a:pt x="8" y="0"/>
                  </a:moveTo>
                  <a:lnTo>
                    <a:pt x="11" y="3"/>
                  </a:lnTo>
                  <a:lnTo>
                    <a:pt x="11" y="6"/>
                  </a:lnTo>
                  <a:lnTo>
                    <a:pt x="12" y="7"/>
                  </a:lnTo>
                  <a:lnTo>
                    <a:pt x="11" y="8"/>
                  </a:lnTo>
                  <a:lnTo>
                    <a:pt x="9" y="8"/>
                  </a:lnTo>
                  <a:lnTo>
                    <a:pt x="7" y="9"/>
                  </a:lnTo>
                  <a:lnTo>
                    <a:pt x="5" y="9"/>
                  </a:lnTo>
                  <a:lnTo>
                    <a:pt x="2" y="10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5" name="Freeform 49"/>
            <p:cNvSpPr>
              <a:spLocks/>
            </p:cNvSpPr>
            <p:nvPr userDrawn="1"/>
          </p:nvSpPr>
          <p:spPr bwMode="auto">
            <a:xfrm>
              <a:off x="11091863" y="564515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5 w 5"/>
                <a:gd name="T3" fmla="*/ 1 h 8"/>
                <a:gd name="T4" fmla="*/ 5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5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6" name="Freeform 50"/>
            <p:cNvSpPr>
              <a:spLocks/>
            </p:cNvSpPr>
            <p:nvPr userDrawn="1"/>
          </p:nvSpPr>
          <p:spPr bwMode="auto">
            <a:xfrm>
              <a:off x="11088688" y="5653088"/>
              <a:ext cx="3175" cy="6350"/>
            </a:xfrm>
            <a:custGeom>
              <a:avLst/>
              <a:gdLst>
                <a:gd name="T0" fmla="*/ 8 w 8"/>
                <a:gd name="T1" fmla="*/ 0 h 16"/>
                <a:gd name="T2" fmla="*/ 8 w 8"/>
                <a:gd name="T3" fmla="*/ 2 h 16"/>
                <a:gd name="T4" fmla="*/ 8 w 8"/>
                <a:gd name="T5" fmla="*/ 4 h 16"/>
                <a:gd name="T6" fmla="*/ 8 w 8"/>
                <a:gd name="T7" fmla="*/ 6 h 16"/>
                <a:gd name="T8" fmla="*/ 7 w 8"/>
                <a:gd name="T9" fmla="*/ 8 h 16"/>
                <a:gd name="T10" fmla="*/ 7 w 8"/>
                <a:gd name="T11" fmla="*/ 9 h 16"/>
                <a:gd name="T12" fmla="*/ 6 w 8"/>
                <a:gd name="T13" fmla="*/ 11 h 16"/>
                <a:gd name="T14" fmla="*/ 3 w 8"/>
                <a:gd name="T15" fmla="*/ 13 h 16"/>
                <a:gd name="T16" fmla="*/ 0 w 8"/>
                <a:gd name="T17" fmla="*/ 16 h 16"/>
                <a:gd name="T18" fmla="*/ 0 w 8"/>
                <a:gd name="T19" fmla="*/ 4 h 16"/>
                <a:gd name="T20" fmla="*/ 8 w 8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6">
                  <a:moveTo>
                    <a:pt x="8" y="0"/>
                  </a:move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7" y="8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3"/>
                  </a:lnTo>
                  <a:lnTo>
                    <a:pt x="0" y="16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7" name="Freeform 51"/>
            <p:cNvSpPr>
              <a:spLocks/>
            </p:cNvSpPr>
            <p:nvPr userDrawn="1"/>
          </p:nvSpPr>
          <p:spPr bwMode="auto">
            <a:xfrm>
              <a:off x="11085513" y="5668963"/>
              <a:ext cx="3175" cy="1588"/>
            </a:xfrm>
            <a:custGeom>
              <a:avLst/>
              <a:gdLst>
                <a:gd name="T0" fmla="*/ 0 w 8"/>
                <a:gd name="T1" fmla="*/ 0 h 2"/>
                <a:gd name="T2" fmla="*/ 8 w 8"/>
                <a:gd name="T3" fmla="*/ 0 h 2"/>
                <a:gd name="T4" fmla="*/ 6 w 8"/>
                <a:gd name="T5" fmla="*/ 1 h 2"/>
                <a:gd name="T6" fmla="*/ 4 w 8"/>
                <a:gd name="T7" fmla="*/ 2 h 2"/>
                <a:gd name="T8" fmla="*/ 4 w 8"/>
                <a:gd name="T9" fmla="*/ 2 h 2"/>
                <a:gd name="T10" fmla="*/ 4 w 8"/>
                <a:gd name="T11" fmla="*/ 2 h 2"/>
                <a:gd name="T12" fmla="*/ 3 w 8"/>
                <a:gd name="T13" fmla="*/ 2 h 2"/>
                <a:gd name="T14" fmla="*/ 2 w 8"/>
                <a:gd name="T15" fmla="*/ 1 h 2"/>
                <a:gd name="T16" fmla="*/ 0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3" y="2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8" name="Freeform 52"/>
            <p:cNvSpPr>
              <a:spLocks/>
            </p:cNvSpPr>
            <p:nvPr userDrawn="1"/>
          </p:nvSpPr>
          <p:spPr bwMode="auto">
            <a:xfrm>
              <a:off x="11087101" y="5672138"/>
              <a:ext cx="1588" cy="4763"/>
            </a:xfrm>
            <a:custGeom>
              <a:avLst/>
              <a:gdLst>
                <a:gd name="T0" fmla="*/ 0 w 4"/>
                <a:gd name="T1" fmla="*/ 0 h 13"/>
                <a:gd name="T2" fmla="*/ 4 w 4"/>
                <a:gd name="T3" fmla="*/ 13 h 13"/>
                <a:gd name="T4" fmla="*/ 0 w 4"/>
                <a:gd name="T5" fmla="*/ 13 h 13"/>
                <a:gd name="T6" fmla="*/ 0 w 4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3">
                  <a:moveTo>
                    <a:pt x="0" y="0"/>
                  </a:moveTo>
                  <a:lnTo>
                    <a:pt x="4" y="13"/>
                  </a:lnTo>
                  <a:lnTo>
                    <a:pt x="0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9" name="Freeform 53"/>
            <p:cNvSpPr>
              <a:spLocks/>
            </p:cNvSpPr>
            <p:nvPr userDrawn="1"/>
          </p:nvSpPr>
          <p:spPr bwMode="auto">
            <a:xfrm>
              <a:off x="11477626" y="5718175"/>
              <a:ext cx="7938" cy="6350"/>
            </a:xfrm>
            <a:custGeom>
              <a:avLst/>
              <a:gdLst>
                <a:gd name="T0" fmla="*/ 0 w 20"/>
                <a:gd name="T1" fmla="*/ 0 h 17"/>
                <a:gd name="T2" fmla="*/ 20 w 20"/>
                <a:gd name="T3" fmla="*/ 8 h 17"/>
                <a:gd name="T4" fmla="*/ 20 w 20"/>
                <a:gd name="T5" fmla="*/ 12 h 17"/>
                <a:gd name="T6" fmla="*/ 9 w 20"/>
                <a:gd name="T7" fmla="*/ 17 h 17"/>
                <a:gd name="T8" fmla="*/ 0 w 20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20" y="8"/>
                  </a:lnTo>
                  <a:lnTo>
                    <a:pt x="20" y="12"/>
                  </a:lnTo>
                  <a:lnTo>
                    <a:pt x="9" y="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0" name="Freeform 54"/>
            <p:cNvSpPr>
              <a:spLocks/>
            </p:cNvSpPr>
            <p:nvPr userDrawn="1"/>
          </p:nvSpPr>
          <p:spPr bwMode="auto">
            <a:xfrm>
              <a:off x="11483976" y="5743575"/>
              <a:ext cx="4763" cy="4763"/>
            </a:xfrm>
            <a:custGeom>
              <a:avLst/>
              <a:gdLst>
                <a:gd name="T0" fmla="*/ 3 w 13"/>
                <a:gd name="T1" fmla="*/ 0 h 13"/>
                <a:gd name="T2" fmla="*/ 13 w 13"/>
                <a:gd name="T3" fmla="*/ 0 h 13"/>
                <a:gd name="T4" fmla="*/ 13 w 13"/>
                <a:gd name="T5" fmla="*/ 3 h 13"/>
                <a:gd name="T6" fmla="*/ 3 w 13"/>
                <a:gd name="T7" fmla="*/ 13 h 13"/>
                <a:gd name="T8" fmla="*/ 0 w 13"/>
                <a:gd name="T9" fmla="*/ 13 h 13"/>
                <a:gd name="T10" fmla="*/ 3 w 13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">
                  <a:moveTo>
                    <a:pt x="3" y="0"/>
                  </a:moveTo>
                  <a:lnTo>
                    <a:pt x="13" y="0"/>
                  </a:lnTo>
                  <a:lnTo>
                    <a:pt x="13" y="3"/>
                  </a:lnTo>
                  <a:lnTo>
                    <a:pt x="3" y="13"/>
                  </a:lnTo>
                  <a:lnTo>
                    <a:pt x="0" y="1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1" name="Freeform 55"/>
            <p:cNvSpPr>
              <a:spLocks/>
            </p:cNvSpPr>
            <p:nvPr userDrawn="1"/>
          </p:nvSpPr>
          <p:spPr bwMode="auto">
            <a:xfrm>
              <a:off x="11095038" y="5768975"/>
              <a:ext cx="1588" cy="4763"/>
            </a:xfrm>
            <a:custGeom>
              <a:avLst/>
              <a:gdLst>
                <a:gd name="T0" fmla="*/ 0 w 4"/>
                <a:gd name="T1" fmla="*/ 0 h 12"/>
                <a:gd name="T2" fmla="*/ 4 w 4"/>
                <a:gd name="T3" fmla="*/ 12 h 12"/>
                <a:gd name="T4" fmla="*/ 0 w 4"/>
                <a:gd name="T5" fmla="*/ 12 h 12"/>
                <a:gd name="T6" fmla="*/ 0 w 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0" y="0"/>
                  </a:moveTo>
                  <a:lnTo>
                    <a:pt x="4" y="12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2" name="Freeform 56"/>
            <p:cNvSpPr>
              <a:spLocks/>
            </p:cNvSpPr>
            <p:nvPr userDrawn="1"/>
          </p:nvSpPr>
          <p:spPr bwMode="auto">
            <a:xfrm>
              <a:off x="11595101" y="5878513"/>
              <a:ext cx="3175" cy="1588"/>
            </a:xfrm>
            <a:custGeom>
              <a:avLst/>
              <a:gdLst>
                <a:gd name="T0" fmla="*/ 0 w 9"/>
                <a:gd name="T1" fmla="*/ 0 h 3"/>
                <a:gd name="T2" fmla="*/ 9 w 9"/>
                <a:gd name="T3" fmla="*/ 0 h 3"/>
                <a:gd name="T4" fmla="*/ 6 w 9"/>
                <a:gd name="T5" fmla="*/ 1 h 3"/>
                <a:gd name="T6" fmla="*/ 5 w 9"/>
                <a:gd name="T7" fmla="*/ 2 h 3"/>
                <a:gd name="T8" fmla="*/ 5 w 9"/>
                <a:gd name="T9" fmla="*/ 3 h 3"/>
                <a:gd name="T10" fmla="*/ 5 w 9"/>
                <a:gd name="T11" fmla="*/ 3 h 3"/>
                <a:gd name="T12" fmla="*/ 4 w 9"/>
                <a:gd name="T13" fmla="*/ 2 h 3"/>
                <a:gd name="T14" fmla="*/ 3 w 9"/>
                <a:gd name="T15" fmla="*/ 1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lnTo>
                    <a:pt x="9" y="0"/>
                  </a:lnTo>
                  <a:lnTo>
                    <a:pt x="6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2"/>
                  </a:lnTo>
                  <a:lnTo>
                    <a:pt x="3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3" name="Freeform 57"/>
            <p:cNvSpPr>
              <a:spLocks/>
            </p:cNvSpPr>
            <p:nvPr userDrawn="1"/>
          </p:nvSpPr>
          <p:spPr bwMode="auto">
            <a:xfrm>
              <a:off x="11579226" y="5916613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5 w 13"/>
                <a:gd name="T5" fmla="*/ 9 h 9"/>
                <a:gd name="T6" fmla="*/ 0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5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4" name="Freeform 58"/>
            <p:cNvSpPr>
              <a:spLocks/>
            </p:cNvSpPr>
            <p:nvPr userDrawn="1"/>
          </p:nvSpPr>
          <p:spPr bwMode="auto">
            <a:xfrm>
              <a:off x="11507788" y="6019800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5 h 8"/>
                <a:gd name="T12" fmla="*/ 3 w 3"/>
                <a:gd name="T13" fmla="*/ 6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3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5" name="Freeform 59"/>
            <p:cNvSpPr>
              <a:spLocks/>
            </p:cNvSpPr>
            <p:nvPr userDrawn="1"/>
          </p:nvSpPr>
          <p:spPr bwMode="auto">
            <a:xfrm>
              <a:off x="11358563" y="6065838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0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6" name="Freeform 60"/>
            <p:cNvSpPr>
              <a:spLocks/>
            </p:cNvSpPr>
            <p:nvPr userDrawn="1"/>
          </p:nvSpPr>
          <p:spPr bwMode="auto">
            <a:xfrm>
              <a:off x="11144251" y="6196013"/>
              <a:ext cx="4763" cy="3175"/>
            </a:xfrm>
            <a:custGeom>
              <a:avLst/>
              <a:gdLst>
                <a:gd name="T0" fmla="*/ 5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5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5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7" name="Freeform 61"/>
            <p:cNvSpPr>
              <a:spLocks/>
            </p:cNvSpPr>
            <p:nvPr userDrawn="1"/>
          </p:nvSpPr>
          <p:spPr bwMode="auto">
            <a:xfrm>
              <a:off x="11150601" y="6199188"/>
              <a:ext cx="11113" cy="6350"/>
            </a:xfrm>
            <a:custGeom>
              <a:avLst/>
              <a:gdLst>
                <a:gd name="T0" fmla="*/ 13 w 26"/>
                <a:gd name="T1" fmla="*/ 0 h 16"/>
                <a:gd name="T2" fmla="*/ 26 w 26"/>
                <a:gd name="T3" fmla="*/ 0 h 16"/>
                <a:gd name="T4" fmla="*/ 21 w 26"/>
                <a:gd name="T5" fmla="*/ 8 h 16"/>
                <a:gd name="T6" fmla="*/ 5 w 26"/>
                <a:gd name="T7" fmla="*/ 16 h 16"/>
                <a:gd name="T8" fmla="*/ 0 w 26"/>
                <a:gd name="T9" fmla="*/ 13 h 16"/>
                <a:gd name="T10" fmla="*/ 0 w 26"/>
                <a:gd name="T11" fmla="*/ 8 h 16"/>
                <a:gd name="T12" fmla="*/ 13 w 2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6">
                  <a:moveTo>
                    <a:pt x="13" y="0"/>
                  </a:moveTo>
                  <a:lnTo>
                    <a:pt x="26" y="0"/>
                  </a:lnTo>
                  <a:lnTo>
                    <a:pt x="21" y="8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8" name="Freeform 62"/>
            <p:cNvSpPr>
              <a:spLocks/>
            </p:cNvSpPr>
            <p:nvPr userDrawn="1"/>
          </p:nvSpPr>
          <p:spPr bwMode="auto">
            <a:xfrm>
              <a:off x="11120438" y="6202363"/>
              <a:ext cx="9525" cy="7938"/>
            </a:xfrm>
            <a:custGeom>
              <a:avLst/>
              <a:gdLst>
                <a:gd name="T0" fmla="*/ 13 w 26"/>
                <a:gd name="T1" fmla="*/ 0 h 21"/>
                <a:gd name="T2" fmla="*/ 26 w 26"/>
                <a:gd name="T3" fmla="*/ 0 h 21"/>
                <a:gd name="T4" fmla="*/ 18 w 26"/>
                <a:gd name="T5" fmla="*/ 5 h 21"/>
                <a:gd name="T6" fmla="*/ 8 w 26"/>
                <a:gd name="T7" fmla="*/ 21 h 21"/>
                <a:gd name="T8" fmla="*/ 0 w 26"/>
                <a:gd name="T9" fmla="*/ 13 h 21"/>
                <a:gd name="T10" fmla="*/ 13 w 26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1">
                  <a:moveTo>
                    <a:pt x="13" y="0"/>
                  </a:moveTo>
                  <a:lnTo>
                    <a:pt x="26" y="0"/>
                  </a:lnTo>
                  <a:lnTo>
                    <a:pt x="18" y="5"/>
                  </a:lnTo>
                  <a:lnTo>
                    <a:pt x="8" y="21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9" name="Freeform 63"/>
            <p:cNvSpPr>
              <a:spLocks/>
            </p:cNvSpPr>
            <p:nvPr userDrawn="1"/>
          </p:nvSpPr>
          <p:spPr bwMode="auto">
            <a:xfrm>
              <a:off x="11142663" y="6232525"/>
              <a:ext cx="4763" cy="4763"/>
            </a:xfrm>
            <a:custGeom>
              <a:avLst/>
              <a:gdLst>
                <a:gd name="T0" fmla="*/ 5 w 13"/>
                <a:gd name="T1" fmla="*/ 0 h 9"/>
                <a:gd name="T2" fmla="*/ 13 w 13"/>
                <a:gd name="T3" fmla="*/ 0 h 9"/>
                <a:gd name="T4" fmla="*/ 0 w 13"/>
                <a:gd name="T5" fmla="*/ 9 h 9"/>
                <a:gd name="T6" fmla="*/ 5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5" y="0"/>
                  </a:moveTo>
                  <a:lnTo>
                    <a:pt x="13" y="0"/>
                  </a:lnTo>
                  <a:lnTo>
                    <a:pt x="0" y="9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0" name="Freeform 64"/>
            <p:cNvSpPr>
              <a:spLocks/>
            </p:cNvSpPr>
            <p:nvPr userDrawn="1"/>
          </p:nvSpPr>
          <p:spPr bwMode="auto">
            <a:xfrm>
              <a:off x="11171238" y="6237288"/>
              <a:ext cx="4763" cy="4763"/>
            </a:xfrm>
            <a:custGeom>
              <a:avLst/>
              <a:gdLst>
                <a:gd name="T0" fmla="*/ 0 w 13"/>
                <a:gd name="T1" fmla="*/ 0 h 11"/>
                <a:gd name="T2" fmla="*/ 13 w 13"/>
                <a:gd name="T3" fmla="*/ 0 h 11"/>
                <a:gd name="T4" fmla="*/ 0 w 13"/>
                <a:gd name="T5" fmla="*/ 11 h 11"/>
                <a:gd name="T6" fmla="*/ 0 w 1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0" y="0"/>
                  </a:moveTo>
                  <a:lnTo>
                    <a:pt x="13" y="0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</p:grpSp>
      <p:sp>
        <p:nvSpPr>
          <p:cNvPr id="7" name="Rechteck 6"/>
          <p:cNvSpPr/>
          <p:nvPr userDrawn="1"/>
        </p:nvSpPr>
        <p:spPr>
          <a:xfrm>
            <a:off x="7412019" y="6498805"/>
            <a:ext cx="3332183" cy="24622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/>
          <a:p>
            <a:pPr lvl="0" algn="r"/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© i2s </a:t>
            </a:r>
            <a:r>
              <a:rPr lang="en-US" sz="1000" cap="all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GmBH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| 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Zürich &amp; </a:t>
            </a:r>
            <a:r>
              <a:rPr lang="en-US" sz="1000" cap="all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LAUCHRINGEN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|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www.i2s-consulting.com</a:t>
            </a:r>
            <a:endParaRPr lang="en-US" sz="1000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  <p:sldLayoutId id="2147483661" r:id="rId12"/>
    <p:sldLayoutId id="2147483680" r:id="rId13"/>
    <p:sldLayoutId id="2147483681" r:id="rId14"/>
    <p:sldLayoutId id="2147483682" r:id="rId15"/>
    <p:sldLayoutId id="2147483683" r:id="rId16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lang="de-DE" sz="1000" kern="1200" dirty="0" smtClean="0">
          <a:solidFill>
            <a:schemeClr val="tx1">
              <a:lumMod val="95000"/>
              <a:lumOff val="5000"/>
            </a:schemeClr>
          </a:solidFill>
          <a:latin typeface="+mj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2s-consulting.com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de-CH" sz="6000" dirty="0"/>
              <a:t>ERP-Evaluation heute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CH" sz="1600" dirty="0"/>
              <a:t>i2s </a:t>
            </a:r>
            <a:r>
              <a:rPr lang="de-CH" sz="1600" dirty="0" err="1"/>
              <a:t>consulting</a:t>
            </a:r>
            <a:endParaRPr lang="de-CH" sz="1600" dirty="0"/>
          </a:p>
          <a:p>
            <a:r>
              <a:rPr lang="de-CH" sz="1600" dirty="0"/>
              <a:t>Zürich | 20. Oktober 2023</a:t>
            </a:r>
          </a:p>
          <a:p>
            <a:r>
              <a:rPr lang="de-CH" sz="1600" dirty="0"/>
              <a:t>Webinar</a:t>
            </a:r>
            <a:endParaRPr lang="de-CH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976E21-8703-3900-B794-9A7CC79391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522"/>
          <a:stretch/>
        </p:blipFill>
        <p:spPr>
          <a:xfrm>
            <a:off x="-125349" y="-2111895"/>
            <a:ext cx="12439650" cy="6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81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AutoShape 2"/>
          <p:cNvSpPr>
            <a:spLocks noChangeArrowheads="1"/>
          </p:cNvSpPr>
          <p:nvPr/>
        </p:nvSpPr>
        <p:spPr bwMode="auto">
          <a:xfrm>
            <a:off x="2052639" y="3918396"/>
            <a:ext cx="6643687" cy="458787"/>
          </a:xfrm>
          <a:prstGeom prst="rightArrow">
            <a:avLst>
              <a:gd name="adj1" fmla="val 57787"/>
              <a:gd name="adj2" fmla="val 68919"/>
            </a:avLst>
          </a:prstGeom>
          <a:solidFill>
            <a:schemeClr val="bg2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399999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  <a:contourClr>
              <a:schemeClr val="bg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GB"/>
          </a:p>
        </p:txBody>
      </p:sp>
      <p:sp>
        <p:nvSpPr>
          <p:cNvPr id="475139" name="AutoShape 3"/>
          <p:cNvSpPr>
            <a:spLocks noChangeArrowheads="1"/>
          </p:cNvSpPr>
          <p:nvPr/>
        </p:nvSpPr>
        <p:spPr bwMode="auto">
          <a:xfrm>
            <a:off x="1914525" y="2084832"/>
            <a:ext cx="3086100" cy="1270000"/>
          </a:xfrm>
          <a:prstGeom prst="chevron">
            <a:avLst>
              <a:gd name="adj" fmla="val 26438"/>
            </a:avLst>
          </a:prstGeom>
          <a:solidFill>
            <a:srgbClr val="00CC99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399999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CC99"/>
            </a:extrusionClr>
            <a:contourClr>
              <a:srgbClr val="00CC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de-DE" altLang="de-DE" sz="2000">
                <a:solidFill>
                  <a:schemeClr val="bg1"/>
                </a:solidFill>
              </a:rPr>
              <a:t>Das System ist</a:t>
            </a:r>
          </a:p>
          <a:p>
            <a:pPr algn="ctr"/>
            <a:r>
              <a:rPr lang="de-DE" altLang="de-DE" sz="2000">
                <a:solidFill>
                  <a:schemeClr val="bg1"/>
                </a:solidFill>
              </a:rPr>
              <a:t>die Lösung</a:t>
            </a:r>
          </a:p>
        </p:txBody>
      </p:sp>
      <p:sp>
        <p:nvSpPr>
          <p:cNvPr id="475140" name="AutoShape 4"/>
          <p:cNvSpPr>
            <a:spLocks noChangeArrowheads="1"/>
          </p:cNvSpPr>
          <p:nvPr/>
        </p:nvSpPr>
        <p:spPr bwMode="auto">
          <a:xfrm>
            <a:off x="5270501" y="2095945"/>
            <a:ext cx="3121025" cy="1270000"/>
          </a:xfrm>
          <a:prstGeom prst="chevron">
            <a:avLst>
              <a:gd name="adj" fmla="val 26737"/>
            </a:avLst>
          </a:prstGeom>
          <a:solidFill>
            <a:srgbClr val="CC00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399999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C0000"/>
            </a:extrusionClr>
            <a:contourClr>
              <a:srgbClr val="CC00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de-DE" altLang="de-DE" sz="2000">
                <a:solidFill>
                  <a:schemeClr val="bg1"/>
                </a:solidFill>
              </a:rPr>
              <a:t>  Das System wird</a:t>
            </a:r>
          </a:p>
          <a:p>
            <a:pPr algn="ctr"/>
            <a:r>
              <a:rPr lang="de-DE" altLang="de-DE" sz="2000">
                <a:solidFill>
                  <a:schemeClr val="bg1"/>
                </a:solidFill>
              </a:rPr>
              <a:t>zum Problem</a:t>
            </a:r>
          </a:p>
        </p:txBody>
      </p:sp>
      <p:sp>
        <p:nvSpPr>
          <p:cNvPr id="475141" name="AutoShape 5"/>
          <p:cNvSpPr>
            <a:spLocks noChangeArrowheads="1"/>
          </p:cNvSpPr>
          <p:nvPr/>
        </p:nvSpPr>
        <p:spPr bwMode="auto">
          <a:xfrm>
            <a:off x="3941763" y="3088132"/>
            <a:ext cx="3154362" cy="1817688"/>
          </a:xfrm>
          <a:prstGeom prst="irregularSeal2">
            <a:avLst/>
          </a:prstGeom>
          <a:solidFill>
            <a:srgbClr val="3366CC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399999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3366CC"/>
            </a:extrusionClr>
            <a:contourClr>
              <a:srgbClr val="3366CC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de-DE" altLang="de-DE" sz="2000">
                <a:solidFill>
                  <a:schemeClr val="bg1"/>
                </a:solidFill>
              </a:rPr>
              <a:t>   Das System</a:t>
            </a:r>
          </a:p>
          <a:p>
            <a:pPr algn="ctr"/>
            <a:r>
              <a:rPr lang="de-DE" altLang="de-DE" sz="2000">
                <a:solidFill>
                  <a:schemeClr val="bg1"/>
                </a:solidFill>
              </a:rPr>
              <a:t>geht live</a:t>
            </a:r>
            <a:endParaRPr lang="de-DE" altLang="de-DE" sz="2000"/>
          </a:p>
        </p:txBody>
      </p:sp>
      <p:sp>
        <p:nvSpPr>
          <p:cNvPr id="475142" name="Freeform 6"/>
          <p:cNvSpPr>
            <a:spLocks/>
          </p:cNvSpPr>
          <p:nvPr/>
        </p:nvSpPr>
        <p:spPr bwMode="auto">
          <a:xfrm rot="1703903" flipV="1">
            <a:off x="4160839" y="4681983"/>
            <a:ext cx="2409825" cy="1306513"/>
          </a:xfrm>
          <a:custGeom>
            <a:avLst/>
            <a:gdLst>
              <a:gd name="T0" fmla="*/ 90 w 1645"/>
              <a:gd name="T1" fmla="*/ 0 h 823"/>
              <a:gd name="T2" fmla="*/ 189 w 1645"/>
              <a:gd name="T3" fmla="*/ 0 h 823"/>
              <a:gd name="T4" fmla="*/ 291 w 1645"/>
              <a:gd name="T5" fmla="*/ 6 h 823"/>
              <a:gd name="T6" fmla="*/ 386 w 1645"/>
              <a:gd name="T7" fmla="*/ 21 h 823"/>
              <a:gd name="T8" fmla="*/ 496 w 1645"/>
              <a:gd name="T9" fmla="*/ 45 h 823"/>
              <a:gd name="T10" fmla="*/ 601 w 1645"/>
              <a:gd name="T11" fmla="*/ 78 h 823"/>
              <a:gd name="T12" fmla="*/ 712 w 1645"/>
              <a:gd name="T13" fmla="*/ 123 h 823"/>
              <a:gd name="T14" fmla="*/ 811 w 1645"/>
              <a:gd name="T15" fmla="*/ 170 h 823"/>
              <a:gd name="T16" fmla="*/ 905 w 1645"/>
              <a:gd name="T17" fmla="*/ 217 h 823"/>
              <a:gd name="T18" fmla="*/ 1001 w 1645"/>
              <a:gd name="T19" fmla="*/ 271 h 823"/>
              <a:gd name="T20" fmla="*/ 1091 w 1645"/>
              <a:gd name="T21" fmla="*/ 331 h 823"/>
              <a:gd name="T22" fmla="*/ 1178 w 1645"/>
              <a:gd name="T23" fmla="*/ 400 h 823"/>
              <a:gd name="T24" fmla="*/ 1249 w 1645"/>
              <a:gd name="T25" fmla="*/ 469 h 823"/>
              <a:gd name="T26" fmla="*/ 1297 w 1645"/>
              <a:gd name="T27" fmla="*/ 533 h 823"/>
              <a:gd name="T28" fmla="*/ 1596 w 1645"/>
              <a:gd name="T29" fmla="*/ 512 h 823"/>
              <a:gd name="T30" fmla="*/ 1494 w 1645"/>
              <a:gd name="T31" fmla="*/ 557 h 823"/>
              <a:gd name="T32" fmla="*/ 1423 w 1645"/>
              <a:gd name="T33" fmla="*/ 593 h 823"/>
              <a:gd name="T34" fmla="*/ 1364 w 1645"/>
              <a:gd name="T35" fmla="*/ 630 h 823"/>
              <a:gd name="T36" fmla="*/ 1307 w 1645"/>
              <a:gd name="T37" fmla="*/ 676 h 823"/>
              <a:gd name="T38" fmla="*/ 1240 w 1645"/>
              <a:gd name="T39" fmla="*/ 736 h 823"/>
              <a:gd name="T40" fmla="*/ 1178 w 1645"/>
              <a:gd name="T41" fmla="*/ 796 h 823"/>
              <a:gd name="T42" fmla="*/ 1124 w 1645"/>
              <a:gd name="T43" fmla="*/ 811 h 823"/>
              <a:gd name="T44" fmla="*/ 1068 w 1645"/>
              <a:gd name="T45" fmla="*/ 783 h 823"/>
              <a:gd name="T46" fmla="*/ 999 w 1645"/>
              <a:gd name="T47" fmla="*/ 755 h 823"/>
              <a:gd name="T48" fmla="*/ 936 w 1645"/>
              <a:gd name="T49" fmla="*/ 735 h 823"/>
              <a:gd name="T50" fmla="*/ 864 w 1645"/>
              <a:gd name="T51" fmla="*/ 715 h 823"/>
              <a:gd name="T52" fmla="*/ 791 w 1645"/>
              <a:gd name="T53" fmla="*/ 696 h 823"/>
              <a:gd name="T54" fmla="*/ 720 w 1645"/>
              <a:gd name="T55" fmla="*/ 681 h 823"/>
              <a:gd name="T56" fmla="*/ 652 w 1645"/>
              <a:gd name="T57" fmla="*/ 666 h 823"/>
              <a:gd name="T58" fmla="*/ 560 w 1645"/>
              <a:gd name="T59" fmla="*/ 652 h 823"/>
              <a:gd name="T60" fmla="*/ 896 w 1645"/>
              <a:gd name="T61" fmla="*/ 542 h 823"/>
              <a:gd name="T62" fmla="*/ 817 w 1645"/>
              <a:gd name="T63" fmla="*/ 439 h 823"/>
              <a:gd name="T64" fmla="*/ 757 w 1645"/>
              <a:gd name="T65" fmla="*/ 379 h 823"/>
              <a:gd name="T66" fmla="*/ 670 w 1645"/>
              <a:gd name="T67" fmla="*/ 298 h 823"/>
              <a:gd name="T68" fmla="*/ 595 w 1645"/>
              <a:gd name="T69" fmla="*/ 235 h 823"/>
              <a:gd name="T70" fmla="*/ 535 w 1645"/>
              <a:gd name="T71" fmla="*/ 188 h 823"/>
              <a:gd name="T72" fmla="*/ 460 w 1645"/>
              <a:gd name="T73" fmla="*/ 141 h 823"/>
              <a:gd name="T74" fmla="*/ 383 w 1645"/>
              <a:gd name="T75" fmla="*/ 102 h 823"/>
              <a:gd name="T76" fmla="*/ 291 w 1645"/>
              <a:gd name="T77" fmla="*/ 69 h 823"/>
              <a:gd name="T78" fmla="*/ 192 w 1645"/>
              <a:gd name="T79" fmla="*/ 45 h 823"/>
              <a:gd name="T80" fmla="*/ 87 w 1645"/>
              <a:gd name="T81" fmla="*/ 24 h 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45" h="823">
                <a:moveTo>
                  <a:pt x="0" y="6"/>
                </a:moveTo>
                <a:lnTo>
                  <a:pt x="90" y="0"/>
                </a:lnTo>
                <a:lnTo>
                  <a:pt x="135" y="0"/>
                </a:lnTo>
                <a:lnTo>
                  <a:pt x="189" y="0"/>
                </a:lnTo>
                <a:lnTo>
                  <a:pt x="240" y="3"/>
                </a:lnTo>
                <a:lnTo>
                  <a:pt x="291" y="6"/>
                </a:lnTo>
                <a:lnTo>
                  <a:pt x="341" y="12"/>
                </a:lnTo>
                <a:lnTo>
                  <a:pt x="386" y="21"/>
                </a:lnTo>
                <a:lnTo>
                  <a:pt x="436" y="30"/>
                </a:lnTo>
                <a:lnTo>
                  <a:pt x="496" y="45"/>
                </a:lnTo>
                <a:lnTo>
                  <a:pt x="550" y="63"/>
                </a:lnTo>
                <a:lnTo>
                  <a:pt x="601" y="78"/>
                </a:lnTo>
                <a:lnTo>
                  <a:pt x="658" y="99"/>
                </a:lnTo>
                <a:lnTo>
                  <a:pt x="712" y="123"/>
                </a:lnTo>
                <a:lnTo>
                  <a:pt x="766" y="147"/>
                </a:lnTo>
                <a:lnTo>
                  <a:pt x="811" y="170"/>
                </a:lnTo>
                <a:lnTo>
                  <a:pt x="862" y="194"/>
                </a:lnTo>
                <a:lnTo>
                  <a:pt x="905" y="217"/>
                </a:lnTo>
                <a:lnTo>
                  <a:pt x="953" y="244"/>
                </a:lnTo>
                <a:lnTo>
                  <a:pt x="1001" y="271"/>
                </a:lnTo>
                <a:lnTo>
                  <a:pt x="1049" y="304"/>
                </a:lnTo>
                <a:lnTo>
                  <a:pt x="1091" y="331"/>
                </a:lnTo>
                <a:lnTo>
                  <a:pt x="1136" y="367"/>
                </a:lnTo>
                <a:lnTo>
                  <a:pt x="1178" y="400"/>
                </a:lnTo>
                <a:lnTo>
                  <a:pt x="1217" y="433"/>
                </a:lnTo>
                <a:lnTo>
                  <a:pt x="1249" y="469"/>
                </a:lnTo>
                <a:lnTo>
                  <a:pt x="1276" y="500"/>
                </a:lnTo>
                <a:lnTo>
                  <a:pt x="1297" y="533"/>
                </a:lnTo>
                <a:lnTo>
                  <a:pt x="1645" y="489"/>
                </a:lnTo>
                <a:lnTo>
                  <a:pt x="1596" y="512"/>
                </a:lnTo>
                <a:lnTo>
                  <a:pt x="1539" y="536"/>
                </a:lnTo>
                <a:lnTo>
                  <a:pt x="1494" y="557"/>
                </a:lnTo>
                <a:lnTo>
                  <a:pt x="1460" y="573"/>
                </a:lnTo>
                <a:lnTo>
                  <a:pt x="1423" y="593"/>
                </a:lnTo>
                <a:lnTo>
                  <a:pt x="1393" y="611"/>
                </a:lnTo>
                <a:lnTo>
                  <a:pt x="1364" y="630"/>
                </a:lnTo>
                <a:lnTo>
                  <a:pt x="1335" y="653"/>
                </a:lnTo>
                <a:lnTo>
                  <a:pt x="1307" y="676"/>
                </a:lnTo>
                <a:lnTo>
                  <a:pt x="1273" y="705"/>
                </a:lnTo>
                <a:lnTo>
                  <a:pt x="1240" y="736"/>
                </a:lnTo>
                <a:lnTo>
                  <a:pt x="1211" y="762"/>
                </a:lnTo>
                <a:lnTo>
                  <a:pt x="1178" y="796"/>
                </a:lnTo>
                <a:lnTo>
                  <a:pt x="1151" y="823"/>
                </a:lnTo>
                <a:lnTo>
                  <a:pt x="1124" y="811"/>
                </a:lnTo>
                <a:lnTo>
                  <a:pt x="1097" y="796"/>
                </a:lnTo>
                <a:lnTo>
                  <a:pt x="1068" y="783"/>
                </a:lnTo>
                <a:lnTo>
                  <a:pt x="1034" y="769"/>
                </a:lnTo>
                <a:lnTo>
                  <a:pt x="999" y="755"/>
                </a:lnTo>
                <a:lnTo>
                  <a:pt x="967" y="744"/>
                </a:lnTo>
                <a:lnTo>
                  <a:pt x="936" y="735"/>
                </a:lnTo>
                <a:lnTo>
                  <a:pt x="901" y="724"/>
                </a:lnTo>
                <a:lnTo>
                  <a:pt x="864" y="715"/>
                </a:lnTo>
                <a:lnTo>
                  <a:pt x="826" y="705"/>
                </a:lnTo>
                <a:lnTo>
                  <a:pt x="791" y="696"/>
                </a:lnTo>
                <a:lnTo>
                  <a:pt x="757" y="687"/>
                </a:lnTo>
                <a:lnTo>
                  <a:pt x="720" y="681"/>
                </a:lnTo>
                <a:lnTo>
                  <a:pt x="685" y="673"/>
                </a:lnTo>
                <a:lnTo>
                  <a:pt x="652" y="666"/>
                </a:lnTo>
                <a:lnTo>
                  <a:pt x="613" y="658"/>
                </a:lnTo>
                <a:lnTo>
                  <a:pt x="560" y="652"/>
                </a:lnTo>
                <a:lnTo>
                  <a:pt x="920" y="590"/>
                </a:lnTo>
                <a:lnTo>
                  <a:pt x="896" y="542"/>
                </a:lnTo>
                <a:lnTo>
                  <a:pt x="868" y="506"/>
                </a:lnTo>
                <a:lnTo>
                  <a:pt x="817" y="439"/>
                </a:lnTo>
                <a:lnTo>
                  <a:pt x="787" y="409"/>
                </a:lnTo>
                <a:lnTo>
                  <a:pt x="757" y="379"/>
                </a:lnTo>
                <a:lnTo>
                  <a:pt x="703" y="328"/>
                </a:lnTo>
                <a:lnTo>
                  <a:pt x="670" y="298"/>
                </a:lnTo>
                <a:lnTo>
                  <a:pt x="631" y="262"/>
                </a:lnTo>
                <a:lnTo>
                  <a:pt x="595" y="235"/>
                </a:lnTo>
                <a:lnTo>
                  <a:pt x="565" y="211"/>
                </a:lnTo>
                <a:lnTo>
                  <a:pt x="535" y="188"/>
                </a:lnTo>
                <a:lnTo>
                  <a:pt x="499" y="164"/>
                </a:lnTo>
                <a:lnTo>
                  <a:pt x="460" y="141"/>
                </a:lnTo>
                <a:lnTo>
                  <a:pt x="421" y="123"/>
                </a:lnTo>
                <a:lnTo>
                  <a:pt x="383" y="102"/>
                </a:lnTo>
                <a:lnTo>
                  <a:pt x="335" y="84"/>
                </a:lnTo>
                <a:lnTo>
                  <a:pt x="291" y="69"/>
                </a:lnTo>
                <a:lnTo>
                  <a:pt x="240" y="57"/>
                </a:lnTo>
                <a:lnTo>
                  <a:pt x="192" y="45"/>
                </a:lnTo>
                <a:lnTo>
                  <a:pt x="141" y="33"/>
                </a:lnTo>
                <a:lnTo>
                  <a:pt x="87" y="24"/>
                </a:lnTo>
                <a:lnTo>
                  <a:pt x="0" y="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scene3d>
            <a:camera prst="legacyPerspectiveFront">
              <a:rot lat="20399999" lon="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en-GB"/>
          </a:p>
        </p:txBody>
      </p:sp>
      <p:sp>
        <p:nvSpPr>
          <p:cNvPr id="47514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altLang="de-DE" dirty="0"/>
              <a:t>Nachhaltigkeit bei ERP-projekten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50457620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9D1BEF-782D-FC10-4221-1DFB3AB30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Scheitern Unternehmen AN ERP-</a:t>
            </a:r>
            <a:r>
              <a:rPr lang="de-CH" dirty="0" err="1"/>
              <a:t>projekteN</a:t>
            </a:r>
            <a:r>
              <a:rPr lang="de-CH" dirty="0"/>
              <a:t>? 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4D91D51-F58B-D532-101A-3331A7434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B1B0CFA-16A9-8BD0-69A1-C1942CFA0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F91528E-340D-C254-3A5A-C8CAE04E3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790" y="4990278"/>
            <a:ext cx="5981744" cy="131446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0C9F59EA-DD9E-EB37-2485-58F81EBE9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8" y="1657586"/>
            <a:ext cx="7696256" cy="133351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644D4ECD-4B6A-D59B-21E0-095BEFE19F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128" y="3119326"/>
            <a:ext cx="4791110" cy="1704987"/>
          </a:xfrm>
          <a:prstGeom prst="rect">
            <a:avLst/>
          </a:prstGeom>
        </p:spPr>
      </p:pic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F52E6374-5885-8C89-F77D-2C2BD81C19A7}"/>
              </a:ext>
            </a:extLst>
          </p:cNvPr>
          <p:cNvSpPr/>
          <p:nvPr/>
        </p:nvSpPr>
        <p:spPr>
          <a:xfrm>
            <a:off x="1100712" y="3383223"/>
            <a:ext cx="2897024" cy="51726"/>
          </a:xfrm>
          <a:custGeom>
            <a:avLst/>
            <a:gdLst>
              <a:gd name="connsiteX0" fmla="*/ 0 w 2897024"/>
              <a:gd name="connsiteY0" fmla="*/ 128187 h 172708"/>
              <a:gd name="connsiteX1" fmla="*/ 1580972 w 2897024"/>
              <a:gd name="connsiteY1" fmla="*/ 128187 h 172708"/>
              <a:gd name="connsiteX2" fmla="*/ 1674976 w 2897024"/>
              <a:gd name="connsiteY2" fmla="*/ 59821 h 172708"/>
              <a:gd name="connsiteX3" fmla="*/ 1794617 w 2897024"/>
              <a:gd name="connsiteY3" fmla="*/ 0 h 172708"/>
              <a:gd name="connsiteX4" fmla="*/ 1880075 w 2897024"/>
              <a:gd name="connsiteY4" fmla="*/ 51275 h 172708"/>
              <a:gd name="connsiteX5" fmla="*/ 1939895 w 2897024"/>
              <a:gd name="connsiteY5" fmla="*/ 68367 h 172708"/>
              <a:gd name="connsiteX6" fmla="*/ 2042445 w 2897024"/>
              <a:gd name="connsiteY6" fmla="*/ 102550 h 172708"/>
              <a:gd name="connsiteX7" fmla="*/ 2521009 w 2897024"/>
              <a:gd name="connsiteY7" fmla="*/ 136733 h 172708"/>
              <a:gd name="connsiteX8" fmla="*/ 2897024 w 2897024"/>
              <a:gd name="connsiteY8" fmla="*/ 111096 h 17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7024" h="172708">
                <a:moveTo>
                  <a:pt x="0" y="128187"/>
                </a:moveTo>
                <a:cubicBezTo>
                  <a:pt x="639003" y="163297"/>
                  <a:pt x="938186" y="207770"/>
                  <a:pt x="1580972" y="128187"/>
                </a:cubicBezTo>
                <a:cubicBezTo>
                  <a:pt x="1619424" y="123426"/>
                  <a:pt x="1641752" y="79755"/>
                  <a:pt x="1674976" y="59821"/>
                </a:cubicBezTo>
                <a:cubicBezTo>
                  <a:pt x="1713210" y="36881"/>
                  <a:pt x="1754737" y="19940"/>
                  <a:pt x="1794617" y="0"/>
                </a:cubicBezTo>
                <a:cubicBezTo>
                  <a:pt x="1823103" y="17092"/>
                  <a:pt x="1850017" y="37130"/>
                  <a:pt x="1880075" y="51275"/>
                </a:cubicBezTo>
                <a:cubicBezTo>
                  <a:pt x="1898839" y="60105"/>
                  <a:pt x="1920120" y="62122"/>
                  <a:pt x="1939895" y="68367"/>
                </a:cubicBezTo>
                <a:cubicBezTo>
                  <a:pt x="1974255" y="79218"/>
                  <a:pt x="2006691" y="98081"/>
                  <a:pt x="2042445" y="102550"/>
                </a:cubicBezTo>
                <a:cubicBezTo>
                  <a:pt x="2246752" y="128089"/>
                  <a:pt x="2087890" y="109663"/>
                  <a:pt x="2521009" y="136733"/>
                </a:cubicBezTo>
                <a:cubicBezTo>
                  <a:pt x="2646334" y="127990"/>
                  <a:pt x="2771395" y="111096"/>
                  <a:pt x="2897024" y="111096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97A8BC83-26AE-288A-9661-90CE86EBD684}"/>
              </a:ext>
            </a:extLst>
          </p:cNvPr>
          <p:cNvSpPr/>
          <p:nvPr/>
        </p:nvSpPr>
        <p:spPr>
          <a:xfrm>
            <a:off x="1577852" y="4414301"/>
            <a:ext cx="2897024" cy="51726"/>
          </a:xfrm>
          <a:custGeom>
            <a:avLst/>
            <a:gdLst>
              <a:gd name="connsiteX0" fmla="*/ 0 w 2897024"/>
              <a:gd name="connsiteY0" fmla="*/ 128187 h 172708"/>
              <a:gd name="connsiteX1" fmla="*/ 1580972 w 2897024"/>
              <a:gd name="connsiteY1" fmla="*/ 128187 h 172708"/>
              <a:gd name="connsiteX2" fmla="*/ 1674976 w 2897024"/>
              <a:gd name="connsiteY2" fmla="*/ 59821 h 172708"/>
              <a:gd name="connsiteX3" fmla="*/ 1794617 w 2897024"/>
              <a:gd name="connsiteY3" fmla="*/ 0 h 172708"/>
              <a:gd name="connsiteX4" fmla="*/ 1880075 w 2897024"/>
              <a:gd name="connsiteY4" fmla="*/ 51275 h 172708"/>
              <a:gd name="connsiteX5" fmla="*/ 1939895 w 2897024"/>
              <a:gd name="connsiteY5" fmla="*/ 68367 h 172708"/>
              <a:gd name="connsiteX6" fmla="*/ 2042445 w 2897024"/>
              <a:gd name="connsiteY6" fmla="*/ 102550 h 172708"/>
              <a:gd name="connsiteX7" fmla="*/ 2521009 w 2897024"/>
              <a:gd name="connsiteY7" fmla="*/ 136733 h 172708"/>
              <a:gd name="connsiteX8" fmla="*/ 2897024 w 2897024"/>
              <a:gd name="connsiteY8" fmla="*/ 111096 h 17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7024" h="172708">
                <a:moveTo>
                  <a:pt x="0" y="128187"/>
                </a:moveTo>
                <a:cubicBezTo>
                  <a:pt x="639003" y="163297"/>
                  <a:pt x="938186" y="207770"/>
                  <a:pt x="1580972" y="128187"/>
                </a:cubicBezTo>
                <a:cubicBezTo>
                  <a:pt x="1619424" y="123426"/>
                  <a:pt x="1641752" y="79755"/>
                  <a:pt x="1674976" y="59821"/>
                </a:cubicBezTo>
                <a:cubicBezTo>
                  <a:pt x="1713210" y="36881"/>
                  <a:pt x="1754737" y="19940"/>
                  <a:pt x="1794617" y="0"/>
                </a:cubicBezTo>
                <a:cubicBezTo>
                  <a:pt x="1823103" y="17092"/>
                  <a:pt x="1850017" y="37130"/>
                  <a:pt x="1880075" y="51275"/>
                </a:cubicBezTo>
                <a:cubicBezTo>
                  <a:pt x="1898839" y="60105"/>
                  <a:pt x="1920120" y="62122"/>
                  <a:pt x="1939895" y="68367"/>
                </a:cubicBezTo>
                <a:cubicBezTo>
                  <a:pt x="1974255" y="79218"/>
                  <a:pt x="2006691" y="98081"/>
                  <a:pt x="2042445" y="102550"/>
                </a:cubicBezTo>
                <a:cubicBezTo>
                  <a:pt x="2246752" y="128089"/>
                  <a:pt x="2087890" y="109663"/>
                  <a:pt x="2521009" y="136733"/>
                </a:cubicBezTo>
                <a:cubicBezTo>
                  <a:pt x="2646334" y="127990"/>
                  <a:pt x="2771395" y="111096"/>
                  <a:pt x="2897024" y="111096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44157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576EC389-D5FA-8E4A-5BF9-72C8A18E3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Klassisches</a:t>
            </a:r>
            <a:r>
              <a:rPr lang="en-GB" dirty="0"/>
              <a:t> </a:t>
            </a:r>
            <a:r>
              <a:rPr lang="en-GB" dirty="0" err="1"/>
              <a:t>evaluationsvorgehen</a:t>
            </a:r>
            <a:r>
              <a:rPr lang="en-GB" dirty="0"/>
              <a:t> </a:t>
            </a:r>
            <a:r>
              <a:rPr lang="en-GB" dirty="0" err="1"/>
              <a:t>nach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</a:t>
            </a:r>
            <a:r>
              <a:rPr lang="en-GB" dirty="0" err="1"/>
              <a:t>trichter-modell</a:t>
            </a:r>
            <a:endParaRPr lang="en-GB" dirty="0"/>
          </a:p>
        </p:txBody>
      </p:sp>
      <p:sp>
        <p:nvSpPr>
          <p:cNvPr id="12292" name="Freeform 2"/>
          <p:cNvSpPr>
            <a:spLocks/>
          </p:cNvSpPr>
          <p:nvPr/>
        </p:nvSpPr>
        <p:spPr bwMode="auto">
          <a:xfrm>
            <a:off x="6081713" y="1628775"/>
            <a:ext cx="4113213" cy="4096359"/>
          </a:xfrm>
          <a:custGeom>
            <a:avLst/>
            <a:gdLst>
              <a:gd name="T0" fmla="*/ 1243 w 2268"/>
              <a:gd name="T1" fmla="*/ 2848 h 2949"/>
              <a:gd name="T2" fmla="*/ 947 w 2268"/>
              <a:gd name="T3" fmla="*/ 935 h 2949"/>
              <a:gd name="T4" fmla="*/ 0 w 2268"/>
              <a:gd name="T5" fmla="*/ 0 h 2949"/>
              <a:gd name="T6" fmla="*/ 2960 w 2268"/>
              <a:gd name="T7" fmla="*/ 0 h 2949"/>
              <a:gd name="T8" fmla="*/ 1954 w 2268"/>
              <a:gd name="T9" fmla="*/ 980 h 2949"/>
              <a:gd name="T10" fmla="*/ 1658 w 2268"/>
              <a:gd name="T11" fmla="*/ 2893 h 29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68"/>
              <a:gd name="T19" fmla="*/ 0 h 2949"/>
              <a:gd name="T20" fmla="*/ 2268 w 2268"/>
              <a:gd name="T21" fmla="*/ 2949 h 294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68" h="2949">
                <a:moveTo>
                  <a:pt x="952" y="2903"/>
                </a:moveTo>
                <a:lnTo>
                  <a:pt x="726" y="953"/>
                </a:lnTo>
                <a:lnTo>
                  <a:pt x="0" y="0"/>
                </a:lnTo>
                <a:lnTo>
                  <a:pt x="2268" y="0"/>
                </a:lnTo>
                <a:lnTo>
                  <a:pt x="1497" y="998"/>
                </a:lnTo>
                <a:lnTo>
                  <a:pt x="1270" y="2949"/>
                </a:lnTo>
              </a:path>
            </a:pathLst>
          </a:custGeom>
          <a:solidFill>
            <a:srgbClr val="DDDDDD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DE">
              <a:cs typeface="Arial" charset="0"/>
            </a:endParaRPr>
          </a:p>
        </p:txBody>
      </p:sp>
      <p:sp>
        <p:nvSpPr>
          <p:cNvPr id="12293" name="Oval 4"/>
          <p:cNvSpPr>
            <a:spLocks noChangeArrowheads="1"/>
          </p:cNvSpPr>
          <p:nvPr/>
        </p:nvSpPr>
        <p:spPr bwMode="auto">
          <a:xfrm>
            <a:off x="7175500" y="5230079"/>
            <a:ext cx="1773238" cy="687403"/>
          </a:xfrm>
          <a:prstGeom prst="ellipse">
            <a:avLst/>
          </a:prstGeom>
          <a:solidFill>
            <a:srgbClr val="CCFF33"/>
          </a:solidFill>
          <a:ln w="9525">
            <a:round/>
            <a:headEnd/>
            <a:tailEnd/>
          </a:ln>
          <a:scene3d>
            <a:camera prst="legacyObliqueTopLeft"/>
            <a:lightRig rig="legacyFlat2" dir="t"/>
          </a:scene3d>
          <a:sp3d extrusionH="49200" prstMaterial="legacyMatte">
            <a:bevelT w="13500" h="13500" prst="angle"/>
            <a:bevelB w="13500" h="13500" prst="angle"/>
            <a:extrusionClr>
              <a:srgbClr val="CCFF33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algn="ctr">
              <a:defRPr/>
            </a:pPr>
            <a:r>
              <a:rPr lang="de-DE" sz="1600" b="1" dirty="0">
                <a:solidFill>
                  <a:schemeClr val="bg1"/>
                </a:solidFill>
                <a:cs typeface="Arial" charset="0"/>
              </a:rPr>
              <a:t>Ausgewähltes</a:t>
            </a:r>
          </a:p>
          <a:p>
            <a:pPr algn="ctr">
              <a:defRPr/>
            </a:pPr>
            <a:r>
              <a:rPr lang="de-DE" sz="1600" b="1" dirty="0">
                <a:solidFill>
                  <a:schemeClr val="bg1"/>
                </a:solidFill>
                <a:cs typeface="Arial" charset="0"/>
              </a:rPr>
              <a:t>System</a:t>
            </a:r>
          </a:p>
        </p:txBody>
      </p:sp>
      <p:sp>
        <p:nvSpPr>
          <p:cNvPr id="12294" name="Freeform 5"/>
          <p:cNvSpPr>
            <a:spLocks/>
          </p:cNvSpPr>
          <p:nvPr/>
        </p:nvSpPr>
        <p:spPr bwMode="auto">
          <a:xfrm>
            <a:off x="4679950" y="2203949"/>
            <a:ext cx="2255838" cy="698626"/>
          </a:xfrm>
          <a:custGeom>
            <a:avLst/>
            <a:gdLst>
              <a:gd name="T0" fmla="*/ 67 w 1645"/>
              <a:gd name="T1" fmla="*/ 0 h 823"/>
              <a:gd name="T2" fmla="*/ 141 w 1645"/>
              <a:gd name="T3" fmla="*/ 0 h 823"/>
              <a:gd name="T4" fmla="*/ 217 w 1645"/>
              <a:gd name="T5" fmla="*/ 2 h 823"/>
              <a:gd name="T6" fmla="*/ 288 w 1645"/>
              <a:gd name="T7" fmla="*/ 8 h 823"/>
              <a:gd name="T8" fmla="*/ 370 w 1645"/>
              <a:gd name="T9" fmla="*/ 16 h 823"/>
              <a:gd name="T10" fmla="*/ 448 w 1645"/>
              <a:gd name="T11" fmla="*/ 28 h 823"/>
              <a:gd name="T12" fmla="*/ 531 w 1645"/>
              <a:gd name="T13" fmla="*/ 45 h 823"/>
              <a:gd name="T14" fmla="*/ 606 w 1645"/>
              <a:gd name="T15" fmla="*/ 61 h 823"/>
              <a:gd name="T16" fmla="*/ 676 w 1645"/>
              <a:gd name="T17" fmla="*/ 79 h 823"/>
              <a:gd name="T18" fmla="*/ 747 w 1645"/>
              <a:gd name="T19" fmla="*/ 98 h 823"/>
              <a:gd name="T20" fmla="*/ 814 w 1645"/>
              <a:gd name="T21" fmla="*/ 120 h 823"/>
              <a:gd name="T22" fmla="*/ 879 w 1645"/>
              <a:gd name="T23" fmla="*/ 145 h 823"/>
              <a:gd name="T24" fmla="*/ 932 w 1645"/>
              <a:gd name="T25" fmla="*/ 170 h 823"/>
              <a:gd name="T26" fmla="*/ 967 w 1645"/>
              <a:gd name="T27" fmla="*/ 193 h 823"/>
              <a:gd name="T28" fmla="*/ 1191 w 1645"/>
              <a:gd name="T29" fmla="*/ 185 h 823"/>
              <a:gd name="T30" fmla="*/ 1115 w 1645"/>
              <a:gd name="T31" fmla="*/ 201 h 823"/>
              <a:gd name="T32" fmla="*/ 1062 w 1645"/>
              <a:gd name="T33" fmla="*/ 215 h 823"/>
              <a:gd name="T34" fmla="*/ 1018 w 1645"/>
              <a:gd name="T35" fmla="*/ 228 h 823"/>
              <a:gd name="T36" fmla="*/ 975 w 1645"/>
              <a:gd name="T37" fmla="*/ 245 h 823"/>
              <a:gd name="T38" fmla="*/ 925 w 1645"/>
              <a:gd name="T39" fmla="*/ 266 h 823"/>
              <a:gd name="T40" fmla="*/ 879 w 1645"/>
              <a:gd name="T41" fmla="*/ 288 h 823"/>
              <a:gd name="T42" fmla="*/ 839 w 1645"/>
              <a:gd name="T43" fmla="*/ 294 h 823"/>
              <a:gd name="T44" fmla="*/ 797 w 1645"/>
              <a:gd name="T45" fmla="*/ 283 h 823"/>
              <a:gd name="T46" fmla="*/ 745 w 1645"/>
              <a:gd name="T47" fmla="*/ 273 h 823"/>
              <a:gd name="T48" fmla="*/ 699 w 1645"/>
              <a:gd name="T49" fmla="*/ 266 h 823"/>
              <a:gd name="T50" fmla="*/ 644 w 1645"/>
              <a:gd name="T51" fmla="*/ 259 h 823"/>
              <a:gd name="T52" fmla="*/ 590 w 1645"/>
              <a:gd name="T53" fmla="*/ 252 h 823"/>
              <a:gd name="T54" fmla="*/ 537 w 1645"/>
              <a:gd name="T55" fmla="*/ 247 h 823"/>
              <a:gd name="T56" fmla="*/ 486 w 1645"/>
              <a:gd name="T57" fmla="*/ 241 h 823"/>
              <a:gd name="T58" fmla="*/ 418 w 1645"/>
              <a:gd name="T59" fmla="*/ 236 h 823"/>
              <a:gd name="T60" fmla="*/ 669 w 1645"/>
              <a:gd name="T61" fmla="*/ 196 h 823"/>
              <a:gd name="T62" fmla="*/ 610 w 1645"/>
              <a:gd name="T63" fmla="*/ 159 h 823"/>
              <a:gd name="T64" fmla="*/ 565 w 1645"/>
              <a:gd name="T65" fmla="*/ 137 h 823"/>
              <a:gd name="T66" fmla="*/ 500 w 1645"/>
              <a:gd name="T67" fmla="*/ 108 h 823"/>
              <a:gd name="T68" fmla="*/ 444 w 1645"/>
              <a:gd name="T69" fmla="*/ 85 h 823"/>
              <a:gd name="T70" fmla="*/ 399 w 1645"/>
              <a:gd name="T71" fmla="*/ 68 h 823"/>
              <a:gd name="T72" fmla="*/ 343 w 1645"/>
              <a:gd name="T73" fmla="*/ 51 h 823"/>
              <a:gd name="T74" fmla="*/ 286 w 1645"/>
              <a:gd name="T75" fmla="*/ 37 h 823"/>
              <a:gd name="T76" fmla="*/ 217 w 1645"/>
              <a:gd name="T77" fmla="*/ 25 h 823"/>
              <a:gd name="T78" fmla="*/ 143 w 1645"/>
              <a:gd name="T79" fmla="*/ 16 h 823"/>
              <a:gd name="T80" fmla="*/ 65 w 1645"/>
              <a:gd name="T81" fmla="*/ 8 h 82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645"/>
              <a:gd name="T124" fmla="*/ 0 h 823"/>
              <a:gd name="T125" fmla="*/ 1645 w 1645"/>
              <a:gd name="T126" fmla="*/ 823 h 82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645" h="823">
                <a:moveTo>
                  <a:pt x="0" y="6"/>
                </a:moveTo>
                <a:lnTo>
                  <a:pt x="90" y="0"/>
                </a:lnTo>
                <a:lnTo>
                  <a:pt x="135" y="0"/>
                </a:lnTo>
                <a:lnTo>
                  <a:pt x="189" y="0"/>
                </a:lnTo>
                <a:lnTo>
                  <a:pt x="240" y="3"/>
                </a:lnTo>
                <a:lnTo>
                  <a:pt x="291" y="6"/>
                </a:lnTo>
                <a:lnTo>
                  <a:pt x="341" y="12"/>
                </a:lnTo>
                <a:lnTo>
                  <a:pt x="386" y="21"/>
                </a:lnTo>
                <a:lnTo>
                  <a:pt x="436" y="30"/>
                </a:lnTo>
                <a:lnTo>
                  <a:pt x="496" y="45"/>
                </a:lnTo>
                <a:lnTo>
                  <a:pt x="550" y="63"/>
                </a:lnTo>
                <a:lnTo>
                  <a:pt x="601" y="78"/>
                </a:lnTo>
                <a:lnTo>
                  <a:pt x="658" y="99"/>
                </a:lnTo>
                <a:lnTo>
                  <a:pt x="712" y="123"/>
                </a:lnTo>
                <a:lnTo>
                  <a:pt x="766" y="147"/>
                </a:lnTo>
                <a:lnTo>
                  <a:pt x="811" y="170"/>
                </a:lnTo>
                <a:lnTo>
                  <a:pt x="862" y="194"/>
                </a:lnTo>
                <a:lnTo>
                  <a:pt x="905" y="217"/>
                </a:lnTo>
                <a:lnTo>
                  <a:pt x="953" y="244"/>
                </a:lnTo>
                <a:lnTo>
                  <a:pt x="1001" y="271"/>
                </a:lnTo>
                <a:lnTo>
                  <a:pt x="1049" y="304"/>
                </a:lnTo>
                <a:lnTo>
                  <a:pt x="1091" y="331"/>
                </a:lnTo>
                <a:lnTo>
                  <a:pt x="1136" y="367"/>
                </a:lnTo>
                <a:lnTo>
                  <a:pt x="1178" y="400"/>
                </a:lnTo>
                <a:lnTo>
                  <a:pt x="1217" y="433"/>
                </a:lnTo>
                <a:lnTo>
                  <a:pt x="1249" y="469"/>
                </a:lnTo>
                <a:lnTo>
                  <a:pt x="1276" y="500"/>
                </a:lnTo>
                <a:lnTo>
                  <a:pt x="1297" y="533"/>
                </a:lnTo>
                <a:lnTo>
                  <a:pt x="1645" y="489"/>
                </a:lnTo>
                <a:lnTo>
                  <a:pt x="1596" y="512"/>
                </a:lnTo>
                <a:lnTo>
                  <a:pt x="1539" y="536"/>
                </a:lnTo>
                <a:lnTo>
                  <a:pt x="1494" y="557"/>
                </a:lnTo>
                <a:lnTo>
                  <a:pt x="1460" y="573"/>
                </a:lnTo>
                <a:lnTo>
                  <a:pt x="1423" y="593"/>
                </a:lnTo>
                <a:lnTo>
                  <a:pt x="1393" y="611"/>
                </a:lnTo>
                <a:lnTo>
                  <a:pt x="1364" y="630"/>
                </a:lnTo>
                <a:lnTo>
                  <a:pt x="1335" y="653"/>
                </a:lnTo>
                <a:lnTo>
                  <a:pt x="1307" y="676"/>
                </a:lnTo>
                <a:lnTo>
                  <a:pt x="1273" y="705"/>
                </a:lnTo>
                <a:lnTo>
                  <a:pt x="1240" y="736"/>
                </a:lnTo>
                <a:lnTo>
                  <a:pt x="1211" y="762"/>
                </a:lnTo>
                <a:lnTo>
                  <a:pt x="1178" y="796"/>
                </a:lnTo>
                <a:lnTo>
                  <a:pt x="1151" y="823"/>
                </a:lnTo>
                <a:lnTo>
                  <a:pt x="1124" y="811"/>
                </a:lnTo>
                <a:lnTo>
                  <a:pt x="1097" y="796"/>
                </a:lnTo>
                <a:lnTo>
                  <a:pt x="1068" y="783"/>
                </a:lnTo>
                <a:lnTo>
                  <a:pt x="1034" y="769"/>
                </a:lnTo>
                <a:lnTo>
                  <a:pt x="999" y="755"/>
                </a:lnTo>
                <a:lnTo>
                  <a:pt x="967" y="744"/>
                </a:lnTo>
                <a:lnTo>
                  <a:pt x="936" y="735"/>
                </a:lnTo>
                <a:lnTo>
                  <a:pt x="901" y="724"/>
                </a:lnTo>
                <a:lnTo>
                  <a:pt x="864" y="715"/>
                </a:lnTo>
                <a:lnTo>
                  <a:pt x="826" y="705"/>
                </a:lnTo>
                <a:lnTo>
                  <a:pt x="791" y="696"/>
                </a:lnTo>
                <a:lnTo>
                  <a:pt x="757" y="687"/>
                </a:lnTo>
                <a:lnTo>
                  <a:pt x="720" y="681"/>
                </a:lnTo>
                <a:lnTo>
                  <a:pt x="685" y="673"/>
                </a:lnTo>
                <a:lnTo>
                  <a:pt x="652" y="666"/>
                </a:lnTo>
                <a:lnTo>
                  <a:pt x="613" y="658"/>
                </a:lnTo>
                <a:lnTo>
                  <a:pt x="560" y="652"/>
                </a:lnTo>
                <a:lnTo>
                  <a:pt x="920" y="590"/>
                </a:lnTo>
                <a:lnTo>
                  <a:pt x="896" y="542"/>
                </a:lnTo>
                <a:lnTo>
                  <a:pt x="868" y="506"/>
                </a:lnTo>
                <a:lnTo>
                  <a:pt x="817" y="439"/>
                </a:lnTo>
                <a:lnTo>
                  <a:pt x="787" y="409"/>
                </a:lnTo>
                <a:lnTo>
                  <a:pt x="757" y="379"/>
                </a:lnTo>
                <a:lnTo>
                  <a:pt x="703" y="328"/>
                </a:lnTo>
                <a:lnTo>
                  <a:pt x="670" y="298"/>
                </a:lnTo>
                <a:lnTo>
                  <a:pt x="631" y="262"/>
                </a:lnTo>
                <a:lnTo>
                  <a:pt x="595" y="235"/>
                </a:lnTo>
                <a:lnTo>
                  <a:pt x="565" y="211"/>
                </a:lnTo>
                <a:lnTo>
                  <a:pt x="535" y="188"/>
                </a:lnTo>
                <a:lnTo>
                  <a:pt x="499" y="164"/>
                </a:lnTo>
                <a:lnTo>
                  <a:pt x="460" y="141"/>
                </a:lnTo>
                <a:lnTo>
                  <a:pt x="421" y="123"/>
                </a:lnTo>
                <a:lnTo>
                  <a:pt x="383" y="102"/>
                </a:lnTo>
                <a:lnTo>
                  <a:pt x="335" y="84"/>
                </a:lnTo>
                <a:lnTo>
                  <a:pt x="291" y="69"/>
                </a:lnTo>
                <a:lnTo>
                  <a:pt x="240" y="57"/>
                </a:lnTo>
                <a:lnTo>
                  <a:pt x="192" y="45"/>
                </a:lnTo>
                <a:lnTo>
                  <a:pt x="141" y="33"/>
                </a:lnTo>
                <a:lnTo>
                  <a:pt x="87" y="24"/>
                </a:lnTo>
                <a:lnTo>
                  <a:pt x="0" y="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DE">
              <a:cs typeface="Arial" charset="0"/>
            </a:endParaRPr>
          </a:p>
        </p:txBody>
      </p:sp>
      <p:sp>
        <p:nvSpPr>
          <p:cNvPr id="12295" name="Oval 6"/>
          <p:cNvSpPr>
            <a:spLocks noChangeArrowheads="1"/>
          </p:cNvSpPr>
          <p:nvPr/>
        </p:nvSpPr>
        <p:spPr bwMode="auto">
          <a:xfrm>
            <a:off x="5776913" y="2898366"/>
            <a:ext cx="1849438" cy="604634"/>
          </a:xfrm>
          <a:prstGeom prst="ellipse">
            <a:avLst/>
          </a:prstGeom>
          <a:solidFill>
            <a:srgbClr val="CCFF33"/>
          </a:solidFill>
          <a:ln w="9525">
            <a:round/>
            <a:headEnd/>
            <a:tailEnd/>
          </a:ln>
          <a:scene3d>
            <a:camera prst="legacyObliqueTopLeft"/>
            <a:lightRig rig="legacyFlat2" dir="t"/>
          </a:scene3d>
          <a:sp3d extrusionH="49200" prstMaterial="legacyMatte">
            <a:bevelT w="13500" h="13500" prst="angle"/>
            <a:bevelB w="13500" h="13500" prst="angle"/>
            <a:extrusionClr>
              <a:srgbClr val="CCFF33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algn="ctr">
              <a:defRPr/>
            </a:pPr>
            <a:r>
              <a:rPr lang="de-DE" sz="1600" b="1" dirty="0">
                <a:solidFill>
                  <a:schemeClr val="bg1"/>
                </a:solidFill>
                <a:cs typeface="Arial" charset="0"/>
              </a:rPr>
              <a:t>Shortlist</a:t>
            </a:r>
          </a:p>
        </p:txBody>
      </p:sp>
      <p:sp>
        <p:nvSpPr>
          <p:cNvPr id="12296" name="Freeform 7"/>
          <p:cNvSpPr>
            <a:spLocks/>
          </p:cNvSpPr>
          <p:nvPr/>
        </p:nvSpPr>
        <p:spPr bwMode="auto">
          <a:xfrm>
            <a:off x="6813550" y="4781034"/>
            <a:ext cx="1341438" cy="446110"/>
          </a:xfrm>
          <a:custGeom>
            <a:avLst/>
            <a:gdLst>
              <a:gd name="T0" fmla="*/ 24 w 1645"/>
              <a:gd name="T1" fmla="*/ 0 h 823"/>
              <a:gd name="T2" fmla="*/ 50 w 1645"/>
              <a:gd name="T3" fmla="*/ 0 h 823"/>
              <a:gd name="T4" fmla="*/ 77 w 1645"/>
              <a:gd name="T5" fmla="*/ 1 h 823"/>
              <a:gd name="T6" fmla="*/ 102 w 1645"/>
              <a:gd name="T7" fmla="*/ 3 h 823"/>
              <a:gd name="T8" fmla="*/ 131 w 1645"/>
              <a:gd name="T9" fmla="*/ 6 h 823"/>
              <a:gd name="T10" fmla="*/ 159 w 1645"/>
              <a:gd name="T11" fmla="*/ 11 h 823"/>
              <a:gd name="T12" fmla="*/ 188 w 1645"/>
              <a:gd name="T13" fmla="*/ 18 h 823"/>
              <a:gd name="T14" fmla="*/ 214 w 1645"/>
              <a:gd name="T15" fmla="*/ 25 h 823"/>
              <a:gd name="T16" fmla="*/ 239 w 1645"/>
              <a:gd name="T17" fmla="*/ 32 h 823"/>
              <a:gd name="T18" fmla="*/ 264 w 1645"/>
              <a:gd name="T19" fmla="*/ 39 h 823"/>
              <a:gd name="T20" fmla="*/ 288 w 1645"/>
              <a:gd name="T21" fmla="*/ 48 h 823"/>
              <a:gd name="T22" fmla="*/ 311 w 1645"/>
              <a:gd name="T23" fmla="*/ 58 h 823"/>
              <a:gd name="T24" fmla="*/ 330 w 1645"/>
              <a:gd name="T25" fmla="*/ 68 h 823"/>
              <a:gd name="T26" fmla="*/ 342 w 1645"/>
              <a:gd name="T27" fmla="*/ 77 h 823"/>
              <a:gd name="T28" fmla="*/ 421 w 1645"/>
              <a:gd name="T29" fmla="*/ 74 h 823"/>
              <a:gd name="T30" fmla="*/ 394 w 1645"/>
              <a:gd name="T31" fmla="*/ 81 h 823"/>
              <a:gd name="T32" fmla="*/ 375 w 1645"/>
              <a:gd name="T33" fmla="*/ 86 h 823"/>
              <a:gd name="T34" fmla="*/ 360 w 1645"/>
              <a:gd name="T35" fmla="*/ 92 h 823"/>
              <a:gd name="T36" fmla="*/ 345 w 1645"/>
              <a:gd name="T37" fmla="*/ 98 h 823"/>
              <a:gd name="T38" fmla="*/ 327 w 1645"/>
              <a:gd name="T39" fmla="*/ 107 h 823"/>
              <a:gd name="T40" fmla="*/ 311 w 1645"/>
              <a:gd name="T41" fmla="*/ 116 h 823"/>
              <a:gd name="T42" fmla="*/ 296 w 1645"/>
              <a:gd name="T43" fmla="*/ 118 h 823"/>
              <a:gd name="T44" fmla="*/ 282 w 1645"/>
              <a:gd name="T45" fmla="*/ 114 h 823"/>
              <a:gd name="T46" fmla="*/ 264 w 1645"/>
              <a:gd name="T47" fmla="*/ 110 h 823"/>
              <a:gd name="T48" fmla="*/ 247 w 1645"/>
              <a:gd name="T49" fmla="*/ 107 h 823"/>
              <a:gd name="T50" fmla="*/ 228 w 1645"/>
              <a:gd name="T51" fmla="*/ 104 h 823"/>
              <a:gd name="T52" fmla="*/ 209 w 1645"/>
              <a:gd name="T53" fmla="*/ 101 h 823"/>
              <a:gd name="T54" fmla="*/ 190 w 1645"/>
              <a:gd name="T55" fmla="*/ 99 h 823"/>
              <a:gd name="T56" fmla="*/ 172 w 1645"/>
              <a:gd name="T57" fmla="*/ 97 h 823"/>
              <a:gd name="T58" fmla="*/ 148 w 1645"/>
              <a:gd name="T59" fmla="*/ 95 h 823"/>
              <a:gd name="T60" fmla="*/ 236 w 1645"/>
              <a:gd name="T61" fmla="*/ 79 h 823"/>
              <a:gd name="T62" fmla="*/ 216 w 1645"/>
              <a:gd name="T63" fmla="*/ 64 h 823"/>
              <a:gd name="T64" fmla="*/ 200 w 1645"/>
              <a:gd name="T65" fmla="*/ 55 h 823"/>
              <a:gd name="T66" fmla="*/ 177 w 1645"/>
              <a:gd name="T67" fmla="*/ 43 h 823"/>
              <a:gd name="T68" fmla="*/ 157 w 1645"/>
              <a:gd name="T69" fmla="*/ 34 h 823"/>
              <a:gd name="T70" fmla="*/ 141 w 1645"/>
              <a:gd name="T71" fmla="*/ 27 h 823"/>
              <a:gd name="T72" fmla="*/ 121 w 1645"/>
              <a:gd name="T73" fmla="*/ 21 h 823"/>
              <a:gd name="T74" fmla="*/ 101 w 1645"/>
              <a:gd name="T75" fmla="*/ 15 h 823"/>
              <a:gd name="T76" fmla="*/ 77 w 1645"/>
              <a:gd name="T77" fmla="*/ 10 h 823"/>
              <a:gd name="T78" fmla="*/ 51 w 1645"/>
              <a:gd name="T79" fmla="*/ 6 h 823"/>
              <a:gd name="T80" fmla="*/ 23 w 1645"/>
              <a:gd name="T81" fmla="*/ 3 h 82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645"/>
              <a:gd name="T124" fmla="*/ 0 h 823"/>
              <a:gd name="T125" fmla="*/ 1645 w 1645"/>
              <a:gd name="T126" fmla="*/ 823 h 82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645" h="823">
                <a:moveTo>
                  <a:pt x="0" y="6"/>
                </a:moveTo>
                <a:lnTo>
                  <a:pt x="90" y="0"/>
                </a:lnTo>
                <a:lnTo>
                  <a:pt x="135" y="0"/>
                </a:lnTo>
                <a:lnTo>
                  <a:pt x="189" y="0"/>
                </a:lnTo>
                <a:lnTo>
                  <a:pt x="240" y="3"/>
                </a:lnTo>
                <a:lnTo>
                  <a:pt x="291" y="6"/>
                </a:lnTo>
                <a:lnTo>
                  <a:pt x="341" y="12"/>
                </a:lnTo>
                <a:lnTo>
                  <a:pt x="386" y="21"/>
                </a:lnTo>
                <a:lnTo>
                  <a:pt x="436" y="30"/>
                </a:lnTo>
                <a:lnTo>
                  <a:pt x="496" y="45"/>
                </a:lnTo>
                <a:lnTo>
                  <a:pt x="550" y="63"/>
                </a:lnTo>
                <a:lnTo>
                  <a:pt x="601" y="78"/>
                </a:lnTo>
                <a:lnTo>
                  <a:pt x="658" y="99"/>
                </a:lnTo>
                <a:lnTo>
                  <a:pt x="712" y="123"/>
                </a:lnTo>
                <a:lnTo>
                  <a:pt x="766" y="147"/>
                </a:lnTo>
                <a:lnTo>
                  <a:pt x="811" y="170"/>
                </a:lnTo>
                <a:lnTo>
                  <a:pt x="862" y="194"/>
                </a:lnTo>
                <a:lnTo>
                  <a:pt x="905" y="217"/>
                </a:lnTo>
                <a:lnTo>
                  <a:pt x="953" y="244"/>
                </a:lnTo>
                <a:lnTo>
                  <a:pt x="1001" y="271"/>
                </a:lnTo>
                <a:lnTo>
                  <a:pt x="1049" y="304"/>
                </a:lnTo>
                <a:lnTo>
                  <a:pt x="1091" y="331"/>
                </a:lnTo>
                <a:lnTo>
                  <a:pt x="1136" y="367"/>
                </a:lnTo>
                <a:lnTo>
                  <a:pt x="1178" y="400"/>
                </a:lnTo>
                <a:lnTo>
                  <a:pt x="1217" y="433"/>
                </a:lnTo>
                <a:lnTo>
                  <a:pt x="1249" y="469"/>
                </a:lnTo>
                <a:lnTo>
                  <a:pt x="1276" y="500"/>
                </a:lnTo>
                <a:lnTo>
                  <a:pt x="1297" y="533"/>
                </a:lnTo>
                <a:lnTo>
                  <a:pt x="1645" y="489"/>
                </a:lnTo>
                <a:lnTo>
                  <a:pt x="1596" y="512"/>
                </a:lnTo>
                <a:lnTo>
                  <a:pt x="1539" y="536"/>
                </a:lnTo>
                <a:lnTo>
                  <a:pt x="1494" y="557"/>
                </a:lnTo>
                <a:lnTo>
                  <a:pt x="1460" y="573"/>
                </a:lnTo>
                <a:lnTo>
                  <a:pt x="1423" y="593"/>
                </a:lnTo>
                <a:lnTo>
                  <a:pt x="1393" y="611"/>
                </a:lnTo>
                <a:lnTo>
                  <a:pt x="1364" y="630"/>
                </a:lnTo>
                <a:lnTo>
                  <a:pt x="1335" y="653"/>
                </a:lnTo>
                <a:lnTo>
                  <a:pt x="1307" y="676"/>
                </a:lnTo>
                <a:lnTo>
                  <a:pt x="1273" y="705"/>
                </a:lnTo>
                <a:lnTo>
                  <a:pt x="1240" y="736"/>
                </a:lnTo>
                <a:lnTo>
                  <a:pt x="1211" y="762"/>
                </a:lnTo>
                <a:lnTo>
                  <a:pt x="1178" y="796"/>
                </a:lnTo>
                <a:lnTo>
                  <a:pt x="1151" y="823"/>
                </a:lnTo>
                <a:lnTo>
                  <a:pt x="1124" y="811"/>
                </a:lnTo>
                <a:lnTo>
                  <a:pt x="1097" y="796"/>
                </a:lnTo>
                <a:lnTo>
                  <a:pt x="1068" y="783"/>
                </a:lnTo>
                <a:lnTo>
                  <a:pt x="1034" y="769"/>
                </a:lnTo>
                <a:lnTo>
                  <a:pt x="999" y="755"/>
                </a:lnTo>
                <a:lnTo>
                  <a:pt x="967" y="744"/>
                </a:lnTo>
                <a:lnTo>
                  <a:pt x="936" y="735"/>
                </a:lnTo>
                <a:lnTo>
                  <a:pt x="901" y="724"/>
                </a:lnTo>
                <a:lnTo>
                  <a:pt x="864" y="715"/>
                </a:lnTo>
                <a:lnTo>
                  <a:pt x="826" y="705"/>
                </a:lnTo>
                <a:lnTo>
                  <a:pt x="791" y="696"/>
                </a:lnTo>
                <a:lnTo>
                  <a:pt x="757" y="687"/>
                </a:lnTo>
                <a:lnTo>
                  <a:pt x="720" y="681"/>
                </a:lnTo>
                <a:lnTo>
                  <a:pt x="685" y="673"/>
                </a:lnTo>
                <a:lnTo>
                  <a:pt x="652" y="666"/>
                </a:lnTo>
                <a:lnTo>
                  <a:pt x="613" y="658"/>
                </a:lnTo>
                <a:lnTo>
                  <a:pt x="560" y="652"/>
                </a:lnTo>
                <a:lnTo>
                  <a:pt x="920" y="590"/>
                </a:lnTo>
                <a:lnTo>
                  <a:pt x="896" y="542"/>
                </a:lnTo>
                <a:lnTo>
                  <a:pt x="868" y="506"/>
                </a:lnTo>
                <a:lnTo>
                  <a:pt x="817" y="439"/>
                </a:lnTo>
                <a:lnTo>
                  <a:pt x="787" y="409"/>
                </a:lnTo>
                <a:lnTo>
                  <a:pt x="757" y="379"/>
                </a:lnTo>
                <a:lnTo>
                  <a:pt x="703" y="328"/>
                </a:lnTo>
                <a:lnTo>
                  <a:pt x="670" y="298"/>
                </a:lnTo>
                <a:lnTo>
                  <a:pt x="631" y="262"/>
                </a:lnTo>
                <a:lnTo>
                  <a:pt x="595" y="235"/>
                </a:lnTo>
                <a:lnTo>
                  <a:pt x="565" y="211"/>
                </a:lnTo>
                <a:lnTo>
                  <a:pt x="535" y="188"/>
                </a:lnTo>
                <a:lnTo>
                  <a:pt x="499" y="164"/>
                </a:lnTo>
                <a:lnTo>
                  <a:pt x="460" y="141"/>
                </a:lnTo>
                <a:lnTo>
                  <a:pt x="421" y="123"/>
                </a:lnTo>
                <a:lnTo>
                  <a:pt x="383" y="102"/>
                </a:lnTo>
                <a:lnTo>
                  <a:pt x="335" y="84"/>
                </a:lnTo>
                <a:lnTo>
                  <a:pt x="291" y="69"/>
                </a:lnTo>
                <a:lnTo>
                  <a:pt x="240" y="57"/>
                </a:lnTo>
                <a:lnTo>
                  <a:pt x="192" y="45"/>
                </a:lnTo>
                <a:lnTo>
                  <a:pt x="141" y="33"/>
                </a:lnTo>
                <a:lnTo>
                  <a:pt x="87" y="24"/>
                </a:lnTo>
                <a:lnTo>
                  <a:pt x="0" y="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DE">
              <a:cs typeface="Arial" charset="0"/>
            </a:endParaRPr>
          </a:p>
        </p:txBody>
      </p:sp>
      <p:sp>
        <p:nvSpPr>
          <p:cNvPr id="12297" name="Oval 8"/>
          <p:cNvSpPr>
            <a:spLocks noChangeArrowheads="1"/>
          </p:cNvSpPr>
          <p:nvPr/>
        </p:nvSpPr>
        <p:spPr bwMode="auto">
          <a:xfrm>
            <a:off x="6508750" y="4020656"/>
            <a:ext cx="1668463" cy="610245"/>
          </a:xfrm>
          <a:prstGeom prst="ellipse">
            <a:avLst/>
          </a:prstGeom>
          <a:solidFill>
            <a:srgbClr val="CCFF33"/>
          </a:solidFill>
          <a:ln w="9525">
            <a:round/>
            <a:headEnd/>
            <a:tailEnd/>
          </a:ln>
          <a:scene3d>
            <a:camera prst="legacyObliqueTopLeft"/>
            <a:lightRig rig="legacyFlat2" dir="t"/>
          </a:scene3d>
          <a:sp3d extrusionH="49200" prstMaterial="legacyMatte">
            <a:bevelT w="13500" h="13500" prst="angle"/>
            <a:bevelB w="13500" h="13500" prst="angle"/>
            <a:extrusionClr>
              <a:srgbClr val="CCFF33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algn="ctr">
              <a:defRPr/>
            </a:pPr>
            <a:r>
              <a:rPr lang="de-DE" sz="1600" b="1" dirty="0">
                <a:solidFill>
                  <a:schemeClr val="bg1"/>
                </a:solidFill>
                <a:cs typeface="Arial" charset="0"/>
              </a:rPr>
              <a:t>Endrunde</a:t>
            </a:r>
          </a:p>
        </p:txBody>
      </p:sp>
      <p:sp>
        <p:nvSpPr>
          <p:cNvPr id="12298" name="AutoShape 9"/>
          <p:cNvSpPr>
            <a:spLocks noChangeArrowheads="1"/>
          </p:cNvSpPr>
          <p:nvPr/>
        </p:nvSpPr>
        <p:spPr bwMode="auto">
          <a:xfrm>
            <a:off x="2009775" y="4432196"/>
            <a:ext cx="4449763" cy="871200"/>
          </a:xfrm>
          <a:prstGeom prst="homePlate">
            <a:avLst>
              <a:gd name="adj" fmla="val 27181"/>
            </a:avLst>
          </a:prstGeom>
          <a:solidFill>
            <a:schemeClr val="bg1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9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marL="182563" indent="-182563">
              <a:defRPr/>
            </a:pPr>
            <a:r>
              <a:rPr lang="de-DE" sz="1200" b="1" dirty="0">
                <a:cs typeface="Arial" charset="0"/>
              </a:rPr>
              <a:t>Endauswahl/Prozessorientierte Anforderungen</a:t>
            </a:r>
            <a:endParaRPr lang="de-DE" sz="1200" dirty="0">
              <a:cs typeface="Arial" charset="0"/>
            </a:endParaRP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Durchführung Prozessworkshop</a:t>
            </a:r>
            <a:br>
              <a:rPr lang="de-DE" sz="1200" dirty="0">
                <a:cs typeface="Arial" charset="0"/>
              </a:rPr>
            </a:br>
            <a:r>
              <a:rPr lang="de-DE" sz="1200" dirty="0">
                <a:cs typeface="Arial" charset="0"/>
              </a:rPr>
              <a:t>(Basis Prozessdrehbuch)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Kompetenz und Verbindlichkeit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 err="1">
                <a:cs typeface="Arial" charset="0"/>
              </a:rPr>
              <a:t>Abschliessendes</a:t>
            </a:r>
            <a:r>
              <a:rPr lang="de-DE" sz="1200" dirty="0">
                <a:cs typeface="Arial" charset="0"/>
              </a:rPr>
              <a:t> Angebot</a:t>
            </a:r>
          </a:p>
        </p:txBody>
      </p:sp>
      <p:sp>
        <p:nvSpPr>
          <p:cNvPr id="12299" name="Freeform 10"/>
          <p:cNvSpPr>
            <a:spLocks/>
          </p:cNvSpPr>
          <p:nvPr/>
        </p:nvSpPr>
        <p:spPr bwMode="auto">
          <a:xfrm>
            <a:off x="6143625" y="3476345"/>
            <a:ext cx="1524000" cy="519059"/>
          </a:xfrm>
          <a:custGeom>
            <a:avLst/>
            <a:gdLst>
              <a:gd name="T0" fmla="*/ 31 w 1645"/>
              <a:gd name="T1" fmla="*/ 0 h 823"/>
              <a:gd name="T2" fmla="*/ 64 w 1645"/>
              <a:gd name="T3" fmla="*/ 0 h 823"/>
              <a:gd name="T4" fmla="*/ 99 w 1645"/>
              <a:gd name="T5" fmla="*/ 1 h 823"/>
              <a:gd name="T6" fmla="*/ 131 w 1645"/>
              <a:gd name="T7" fmla="*/ 4 h 823"/>
              <a:gd name="T8" fmla="*/ 169 w 1645"/>
              <a:gd name="T9" fmla="*/ 9 h 823"/>
              <a:gd name="T10" fmla="*/ 205 w 1645"/>
              <a:gd name="T11" fmla="*/ 16 h 823"/>
              <a:gd name="T12" fmla="*/ 243 w 1645"/>
              <a:gd name="T13" fmla="*/ 25 h 823"/>
              <a:gd name="T14" fmla="*/ 276 w 1645"/>
              <a:gd name="T15" fmla="*/ 34 h 823"/>
              <a:gd name="T16" fmla="*/ 308 w 1645"/>
              <a:gd name="T17" fmla="*/ 44 h 823"/>
              <a:gd name="T18" fmla="*/ 341 w 1645"/>
              <a:gd name="T19" fmla="*/ 55 h 823"/>
              <a:gd name="T20" fmla="*/ 372 w 1645"/>
              <a:gd name="T21" fmla="*/ 67 h 823"/>
              <a:gd name="T22" fmla="*/ 401 w 1645"/>
              <a:gd name="T23" fmla="*/ 81 h 823"/>
              <a:gd name="T24" fmla="*/ 425 w 1645"/>
              <a:gd name="T25" fmla="*/ 95 h 823"/>
              <a:gd name="T26" fmla="*/ 442 w 1645"/>
              <a:gd name="T27" fmla="*/ 108 h 823"/>
              <a:gd name="T28" fmla="*/ 543 w 1645"/>
              <a:gd name="T29" fmla="*/ 103 h 823"/>
              <a:gd name="T30" fmla="*/ 509 w 1645"/>
              <a:gd name="T31" fmla="*/ 112 h 823"/>
              <a:gd name="T32" fmla="*/ 484 w 1645"/>
              <a:gd name="T33" fmla="*/ 120 h 823"/>
              <a:gd name="T34" fmla="*/ 465 w 1645"/>
              <a:gd name="T35" fmla="*/ 127 h 823"/>
              <a:gd name="T36" fmla="*/ 445 w 1645"/>
              <a:gd name="T37" fmla="*/ 137 h 823"/>
              <a:gd name="T38" fmla="*/ 423 w 1645"/>
              <a:gd name="T39" fmla="*/ 149 h 823"/>
              <a:gd name="T40" fmla="*/ 401 w 1645"/>
              <a:gd name="T41" fmla="*/ 161 h 823"/>
              <a:gd name="T42" fmla="*/ 383 w 1645"/>
              <a:gd name="T43" fmla="*/ 164 h 823"/>
              <a:gd name="T44" fmla="*/ 364 w 1645"/>
              <a:gd name="T45" fmla="*/ 158 h 823"/>
              <a:gd name="T46" fmla="*/ 340 w 1645"/>
              <a:gd name="T47" fmla="*/ 152 h 823"/>
              <a:gd name="T48" fmla="*/ 319 w 1645"/>
              <a:gd name="T49" fmla="*/ 148 h 823"/>
              <a:gd name="T50" fmla="*/ 294 w 1645"/>
              <a:gd name="T51" fmla="*/ 144 h 823"/>
              <a:gd name="T52" fmla="*/ 270 w 1645"/>
              <a:gd name="T53" fmla="*/ 141 h 823"/>
              <a:gd name="T54" fmla="*/ 245 w 1645"/>
              <a:gd name="T55" fmla="*/ 138 h 823"/>
              <a:gd name="T56" fmla="*/ 222 w 1645"/>
              <a:gd name="T57" fmla="*/ 134 h 823"/>
              <a:gd name="T58" fmla="*/ 191 w 1645"/>
              <a:gd name="T59" fmla="*/ 132 h 823"/>
              <a:gd name="T60" fmla="*/ 305 w 1645"/>
              <a:gd name="T61" fmla="*/ 110 h 823"/>
              <a:gd name="T62" fmla="*/ 278 w 1645"/>
              <a:gd name="T63" fmla="*/ 89 h 823"/>
              <a:gd name="T64" fmla="*/ 258 w 1645"/>
              <a:gd name="T65" fmla="*/ 76 h 823"/>
              <a:gd name="T66" fmla="*/ 228 w 1645"/>
              <a:gd name="T67" fmla="*/ 60 h 823"/>
              <a:gd name="T68" fmla="*/ 203 w 1645"/>
              <a:gd name="T69" fmla="*/ 48 h 823"/>
              <a:gd name="T70" fmla="*/ 182 w 1645"/>
              <a:gd name="T71" fmla="*/ 38 h 823"/>
              <a:gd name="T72" fmla="*/ 156 w 1645"/>
              <a:gd name="T73" fmla="*/ 28 h 823"/>
              <a:gd name="T74" fmla="*/ 131 w 1645"/>
              <a:gd name="T75" fmla="*/ 21 h 823"/>
              <a:gd name="T76" fmla="*/ 99 w 1645"/>
              <a:gd name="T77" fmla="*/ 14 h 823"/>
              <a:gd name="T78" fmla="*/ 65 w 1645"/>
              <a:gd name="T79" fmla="*/ 9 h 823"/>
              <a:gd name="T80" fmla="*/ 30 w 1645"/>
              <a:gd name="T81" fmla="*/ 5 h 82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645"/>
              <a:gd name="T124" fmla="*/ 0 h 823"/>
              <a:gd name="T125" fmla="*/ 1645 w 1645"/>
              <a:gd name="T126" fmla="*/ 823 h 82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645" h="823">
                <a:moveTo>
                  <a:pt x="0" y="6"/>
                </a:moveTo>
                <a:lnTo>
                  <a:pt x="90" y="0"/>
                </a:lnTo>
                <a:lnTo>
                  <a:pt x="135" y="0"/>
                </a:lnTo>
                <a:lnTo>
                  <a:pt x="189" y="0"/>
                </a:lnTo>
                <a:lnTo>
                  <a:pt x="240" y="3"/>
                </a:lnTo>
                <a:lnTo>
                  <a:pt x="291" y="6"/>
                </a:lnTo>
                <a:lnTo>
                  <a:pt x="341" y="12"/>
                </a:lnTo>
                <a:lnTo>
                  <a:pt x="386" y="21"/>
                </a:lnTo>
                <a:lnTo>
                  <a:pt x="436" y="30"/>
                </a:lnTo>
                <a:lnTo>
                  <a:pt x="496" y="45"/>
                </a:lnTo>
                <a:lnTo>
                  <a:pt x="550" y="63"/>
                </a:lnTo>
                <a:lnTo>
                  <a:pt x="601" y="78"/>
                </a:lnTo>
                <a:lnTo>
                  <a:pt x="658" y="99"/>
                </a:lnTo>
                <a:lnTo>
                  <a:pt x="712" y="123"/>
                </a:lnTo>
                <a:lnTo>
                  <a:pt x="766" y="147"/>
                </a:lnTo>
                <a:lnTo>
                  <a:pt x="811" y="170"/>
                </a:lnTo>
                <a:lnTo>
                  <a:pt x="862" y="194"/>
                </a:lnTo>
                <a:lnTo>
                  <a:pt x="905" y="217"/>
                </a:lnTo>
                <a:lnTo>
                  <a:pt x="953" y="244"/>
                </a:lnTo>
                <a:lnTo>
                  <a:pt x="1001" y="271"/>
                </a:lnTo>
                <a:lnTo>
                  <a:pt x="1049" y="304"/>
                </a:lnTo>
                <a:lnTo>
                  <a:pt x="1091" y="331"/>
                </a:lnTo>
                <a:lnTo>
                  <a:pt x="1136" y="367"/>
                </a:lnTo>
                <a:lnTo>
                  <a:pt x="1178" y="400"/>
                </a:lnTo>
                <a:lnTo>
                  <a:pt x="1217" y="433"/>
                </a:lnTo>
                <a:lnTo>
                  <a:pt x="1249" y="469"/>
                </a:lnTo>
                <a:lnTo>
                  <a:pt x="1276" y="500"/>
                </a:lnTo>
                <a:lnTo>
                  <a:pt x="1297" y="533"/>
                </a:lnTo>
                <a:lnTo>
                  <a:pt x="1645" y="489"/>
                </a:lnTo>
                <a:lnTo>
                  <a:pt x="1596" y="512"/>
                </a:lnTo>
                <a:lnTo>
                  <a:pt x="1539" y="536"/>
                </a:lnTo>
                <a:lnTo>
                  <a:pt x="1494" y="557"/>
                </a:lnTo>
                <a:lnTo>
                  <a:pt x="1460" y="573"/>
                </a:lnTo>
                <a:lnTo>
                  <a:pt x="1423" y="593"/>
                </a:lnTo>
                <a:lnTo>
                  <a:pt x="1393" y="611"/>
                </a:lnTo>
                <a:lnTo>
                  <a:pt x="1364" y="630"/>
                </a:lnTo>
                <a:lnTo>
                  <a:pt x="1335" y="653"/>
                </a:lnTo>
                <a:lnTo>
                  <a:pt x="1307" y="676"/>
                </a:lnTo>
                <a:lnTo>
                  <a:pt x="1273" y="705"/>
                </a:lnTo>
                <a:lnTo>
                  <a:pt x="1240" y="736"/>
                </a:lnTo>
                <a:lnTo>
                  <a:pt x="1211" y="762"/>
                </a:lnTo>
                <a:lnTo>
                  <a:pt x="1178" y="796"/>
                </a:lnTo>
                <a:lnTo>
                  <a:pt x="1151" y="823"/>
                </a:lnTo>
                <a:lnTo>
                  <a:pt x="1124" y="811"/>
                </a:lnTo>
                <a:lnTo>
                  <a:pt x="1097" y="796"/>
                </a:lnTo>
                <a:lnTo>
                  <a:pt x="1068" y="783"/>
                </a:lnTo>
                <a:lnTo>
                  <a:pt x="1034" y="769"/>
                </a:lnTo>
                <a:lnTo>
                  <a:pt x="999" y="755"/>
                </a:lnTo>
                <a:lnTo>
                  <a:pt x="967" y="744"/>
                </a:lnTo>
                <a:lnTo>
                  <a:pt x="936" y="735"/>
                </a:lnTo>
                <a:lnTo>
                  <a:pt x="901" y="724"/>
                </a:lnTo>
                <a:lnTo>
                  <a:pt x="864" y="715"/>
                </a:lnTo>
                <a:lnTo>
                  <a:pt x="826" y="705"/>
                </a:lnTo>
                <a:lnTo>
                  <a:pt x="791" y="696"/>
                </a:lnTo>
                <a:lnTo>
                  <a:pt x="757" y="687"/>
                </a:lnTo>
                <a:lnTo>
                  <a:pt x="720" y="681"/>
                </a:lnTo>
                <a:lnTo>
                  <a:pt x="685" y="673"/>
                </a:lnTo>
                <a:lnTo>
                  <a:pt x="652" y="666"/>
                </a:lnTo>
                <a:lnTo>
                  <a:pt x="613" y="658"/>
                </a:lnTo>
                <a:lnTo>
                  <a:pt x="560" y="652"/>
                </a:lnTo>
                <a:lnTo>
                  <a:pt x="920" y="590"/>
                </a:lnTo>
                <a:lnTo>
                  <a:pt x="896" y="542"/>
                </a:lnTo>
                <a:lnTo>
                  <a:pt x="868" y="506"/>
                </a:lnTo>
                <a:lnTo>
                  <a:pt x="817" y="439"/>
                </a:lnTo>
                <a:lnTo>
                  <a:pt x="787" y="409"/>
                </a:lnTo>
                <a:lnTo>
                  <a:pt x="757" y="379"/>
                </a:lnTo>
                <a:lnTo>
                  <a:pt x="703" y="328"/>
                </a:lnTo>
                <a:lnTo>
                  <a:pt x="670" y="298"/>
                </a:lnTo>
                <a:lnTo>
                  <a:pt x="631" y="262"/>
                </a:lnTo>
                <a:lnTo>
                  <a:pt x="595" y="235"/>
                </a:lnTo>
                <a:lnTo>
                  <a:pt x="565" y="211"/>
                </a:lnTo>
                <a:lnTo>
                  <a:pt x="535" y="188"/>
                </a:lnTo>
                <a:lnTo>
                  <a:pt x="499" y="164"/>
                </a:lnTo>
                <a:lnTo>
                  <a:pt x="460" y="141"/>
                </a:lnTo>
                <a:lnTo>
                  <a:pt x="421" y="123"/>
                </a:lnTo>
                <a:lnTo>
                  <a:pt x="383" y="102"/>
                </a:lnTo>
                <a:lnTo>
                  <a:pt x="335" y="84"/>
                </a:lnTo>
                <a:lnTo>
                  <a:pt x="291" y="69"/>
                </a:lnTo>
                <a:lnTo>
                  <a:pt x="240" y="57"/>
                </a:lnTo>
                <a:lnTo>
                  <a:pt x="192" y="45"/>
                </a:lnTo>
                <a:lnTo>
                  <a:pt x="141" y="33"/>
                </a:lnTo>
                <a:lnTo>
                  <a:pt x="87" y="24"/>
                </a:lnTo>
                <a:lnTo>
                  <a:pt x="0" y="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DE">
              <a:cs typeface="Arial" charset="0"/>
            </a:endParaRPr>
          </a:p>
        </p:txBody>
      </p:sp>
      <p:sp>
        <p:nvSpPr>
          <p:cNvPr id="12300" name="AutoShape 11"/>
          <p:cNvSpPr>
            <a:spLocks noChangeArrowheads="1"/>
          </p:cNvSpPr>
          <p:nvPr/>
        </p:nvSpPr>
        <p:spPr bwMode="auto">
          <a:xfrm>
            <a:off x="1997075" y="2532219"/>
            <a:ext cx="3232150" cy="712800"/>
          </a:xfrm>
          <a:prstGeom prst="homePlate">
            <a:avLst>
              <a:gd name="adj" fmla="val 31709"/>
            </a:avLst>
          </a:prstGeom>
          <a:solidFill>
            <a:schemeClr val="bg1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9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marL="182563" indent="-182563">
              <a:defRPr/>
            </a:pPr>
            <a:r>
              <a:rPr lang="de-DE" sz="1200" b="1" dirty="0">
                <a:cs typeface="Arial" charset="0"/>
              </a:rPr>
              <a:t>Vorauswahl/Grobanforderungen</a:t>
            </a:r>
            <a:endParaRPr lang="de-DE" sz="1200" dirty="0">
              <a:cs typeface="Arial" charset="0"/>
            </a:endParaRP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Beantwortung Kritische Anforderungen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Branchen-Referenzen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Richtkostenangebot</a:t>
            </a:r>
          </a:p>
        </p:txBody>
      </p:sp>
      <p:sp>
        <p:nvSpPr>
          <p:cNvPr id="12301" name="AutoShape 12"/>
          <p:cNvSpPr>
            <a:spLocks noChangeArrowheads="1"/>
          </p:cNvSpPr>
          <p:nvPr/>
        </p:nvSpPr>
        <p:spPr bwMode="auto">
          <a:xfrm>
            <a:off x="2005013" y="3380573"/>
            <a:ext cx="3748088" cy="916069"/>
          </a:xfrm>
          <a:prstGeom prst="homePlate">
            <a:avLst>
              <a:gd name="adj" fmla="val 19128"/>
            </a:avLst>
          </a:prstGeom>
          <a:solidFill>
            <a:schemeClr val="bg1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9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marL="182563" indent="-182563">
              <a:defRPr/>
            </a:pPr>
            <a:r>
              <a:rPr lang="de-DE" sz="1200" b="1" dirty="0">
                <a:cs typeface="Arial" charset="0"/>
              </a:rPr>
              <a:t>Feinauswahl/Funktionale Anforderungen</a:t>
            </a:r>
            <a:endParaRPr lang="de-DE" sz="1200" dirty="0">
              <a:cs typeface="Arial" charset="0"/>
            </a:endParaRP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Vorstellung der Anbieter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Telefonische Überprüfung der Referenzen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Verbindliches Angebot</a:t>
            </a:r>
          </a:p>
        </p:txBody>
      </p:sp>
      <p:sp>
        <p:nvSpPr>
          <p:cNvPr id="12302" name="AutoShape 13"/>
          <p:cNvSpPr>
            <a:spLocks noChangeArrowheads="1"/>
          </p:cNvSpPr>
          <p:nvPr/>
        </p:nvSpPr>
        <p:spPr bwMode="auto">
          <a:xfrm>
            <a:off x="2009775" y="5438950"/>
            <a:ext cx="4791075" cy="835200"/>
          </a:xfrm>
          <a:prstGeom prst="homePlate">
            <a:avLst>
              <a:gd name="adj" fmla="val 31430"/>
            </a:avLst>
          </a:prstGeom>
          <a:solidFill>
            <a:schemeClr val="bg1"/>
          </a:solidFill>
          <a:ln w="9525">
            <a:miter lim="800000"/>
            <a:headEnd/>
            <a:tailEnd/>
          </a:ln>
          <a:scene3d>
            <a:camera prst="legacyObliqueTopLeft"/>
            <a:lightRig rig="legacyFlat3" dir="t"/>
          </a:scene3d>
          <a:sp3d extrusionH="49200" prstMaterial="legacyMatte">
            <a:bevelT w="13500" h="13500" prst="angle"/>
            <a:bevelB w="13500" h="13500" prst="angle"/>
            <a:extrusionClr>
              <a:schemeClr val="bg1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marL="182563" indent="-182563">
              <a:defRPr/>
            </a:pPr>
            <a:r>
              <a:rPr lang="de-DE" sz="1200" b="1" dirty="0">
                <a:cs typeface="Arial" charset="0"/>
              </a:rPr>
              <a:t>Vertrag-/Auftrags-</a:t>
            </a:r>
            <a:r>
              <a:rPr lang="de-DE" sz="1200" b="1" dirty="0" err="1">
                <a:cs typeface="Arial" charset="0"/>
              </a:rPr>
              <a:t>Finalisierung</a:t>
            </a:r>
            <a:endParaRPr lang="de-DE" sz="1200" dirty="0">
              <a:cs typeface="Arial" charset="0"/>
            </a:endParaRP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Erstellung verbindliches Lastenheft (Vertrags-Lastenheft,</a:t>
            </a:r>
            <a:br>
              <a:rPr lang="de-DE" sz="1200" dirty="0">
                <a:cs typeface="Arial" charset="0"/>
              </a:rPr>
            </a:br>
            <a:r>
              <a:rPr lang="de-DE" sz="1200" dirty="0">
                <a:cs typeface="Arial" charset="0"/>
              </a:rPr>
              <a:t>Redaktion unter Berücksichtigung aller bisherigen Erkenntnisse)</a:t>
            </a:r>
          </a:p>
          <a:p>
            <a:pPr marL="182563" indent="-182563">
              <a:buFontTx/>
              <a:buChar char="•"/>
              <a:defRPr/>
            </a:pPr>
            <a:r>
              <a:rPr lang="de-DE" sz="1200" dirty="0">
                <a:cs typeface="Arial" charset="0"/>
              </a:rPr>
              <a:t>Verhandlung der Zahlungskonditionen und Abnahmevorgang</a:t>
            </a:r>
          </a:p>
        </p:txBody>
      </p:sp>
      <p:sp>
        <p:nvSpPr>
          <p:cNvPr id="12303" name="Oval 14"/>
          <p:cNvSpPr>
            <a:spLocks noChangeArrowheads="1"/>
          </p:cNvSpPr>
          <p:nvPr/>
        </p:nvSpPr>
        <p:spPr bwMode="auto">
          <a:xfrm>
            <a:off x="3782951" y="1635790"/>
            <a:ext cx="2101213" cy="610245"/>
          </a:xfrm>
          <a:prstGeom prst="ellipse">
            <a:avLst/>
          </a:prstGeom>
          <a:solidFill>
            <a:srgbClr val="CCFF33"/>
          </a:solidFill>
          <a:ln w="9525">
            <a:round/>
            <a:headEnd/>
            <a:tailEnd/>
          </a:ln>
          <a:scene3d>
            <a:camera prst="legacyObliqueTopLeft"/>
            <a:lightRig rig="legacyFlat2" dir="t"/>
          </a:scene3d>
          <a:sp3d extrusionH="49200" prstMaterial="legacyMatte">
            <a:bevelT w="13500" h="13500" prst="angle"/>
            <a:bevelB w="13500" h="13500" prst="angle"/>
            <a:extrusionClr>
              <a:srgbClr val="CCFF33"/>
            </a:extrusionClr>
          </a:sp3d>
        </p:spPr>
        <p:txBody>
          <a:bodyPr wrap="none" lIns="91428" tIns="45715" rIns="91428" bIns="45715" anchor="ctr">
            <a:flatTx/>
          </a:bodyPr>
          <a:lstStyle/>
          <a:p>
            <a:pPr algn="ctr">
              <a:defRPr/>
            </a:pPr>
            <a:r>
              <a:rPr lang="de-DE" sz="1600" b="1" dirty="0">
                <a:solidFill>
                  <a:schemeClr val="bg1"/>
                </a:solidFill>
                <a:cs typeface="Arial" charset="0"/>
              </a:rPr>
              <a:t>Longlist</a:t>
            </a:r>
          </a:p>
        </p:txBody>
      </p:sp>
    </p:spTree>
    <p:extLst>
      <p:ext uri="{BB962C8B-B14F-4D97-AF65-F5344CB8AC3E}">
        <p14:creationId xmlns:p14="http://schemas.microsoft.com/office/powerpoint/2010/main" val="38783688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altLang="de-DE" dirty="0"/>
              <a:t>ERP-Auswahl im Jahr 2023</a:t>
            </a:r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64C3685D-2ACE-FB76-7D45-2A9622487557}"/>
              </a:ext>
            </a:extLst>
          </p:cNvPr>
          <p:cNvGrpSpPr/>
          <p:nvPr/>
        </p:nvGrpSpPr>
        <p:grpSpPr>
          <a:xfrm>
            <a:off x="1091809" y="1513333"/>
            <a:ext cx="9842891" cy="4306354"/>
            <a:chOff x="1091809" y="1513332"/>
            <a:chExt cx="9842891" cy="5411343"/>
          </a:xfrm>
        </p:grpSpPr>
        <p:sp>
          <p:nvSpPr>
            <p:cNvPr id="4" name="Abgerundetes Rechteck 3"/>
            <p:cNvSpPr/>
            <p:nvPr/>
          </p:nvSpPr>
          <p:spPr>
            <a:xfrm>
              <a:off x="1100328" y="1513332"/>
              <a:ext cx="4873821" cy="360362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de-CH" b="1" dirty="0"/>
                <a:t>2000</a:t>
              </a:r>
            </a:p>
          </p:txBody>
        </p:sp>
        <p:sp>
          <p:nvSpPr>
            <p:cNvPr id="5" name="Abgerundetes Rechteck 4"/>
            <p:cNvSpPr/>
            <p:nvPr/>
          </p:nvSpPr>
          <p:spPr>
            <a:xfrm>
              <a:off x="6060880" y="1513332"/>
              <a:ext cx="4873820" cy="360362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de-CH" b="1" dirty="0"/>
                <a:t>2023</a:t>
              </a:r>
            </a:p>
          </p:txBody>
        </p:sp>
        <p:sp>
          <p:nvSpPr>
            <p:cNvPr id="6" name="Abgerundetes Rechteck 5"/>
            <p:cNvSpPr/>
            <p:nvPr/>
          </p:nvSpPr>
          <p:spPr>
            <a:xfrm>
              <a:off x="1100328" y="1946719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&gt; 100 Anbieter auf dem deutschsprachigen Markt</a:t>
              </a:r>
            </a:p>
          </p:txBody>
        </p:sp>
        <p:sp>
          <p:nvSpPr>
            <p:cNvPr id="7" name="Abgerundetes Rechteck 6"/>
            <p:cNvSpPr/>
            <p:nvPr/>
          </p:nvSpPr>
          <p:spPr>
            <a:xfrm>
              <a:off x="6060880" y="1946719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Konsolidierung Systemanbieter: Neben Nischenplayern weniger als ein Dutzend valable Anbieter</a:t>
              </a:r>
            </a:p>
          </p:txBody>
        </p:sp>
        <p:sp>
          <p:nvSpPr>
            <p:cNvPr id="8" name="Abgerundetes Rechteck 7"/>
            <p:cNvSpPr/>
            <p:nvPr/>
          </p:nvSpPr>
          <p:spPr>
            <a:xfrm>
              <a:off x="1100328" y="2665857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Systeme sind funktional noch in der Entwicklungsphase, </a:t>
              </a:r>
              <a:r>
                <a:rPr lang="de-CH" sz="1200" dirty="0" err="1"/>
                <a:t>Releasepläne</a:t>
              </a:r>
              <a:r>
                <a:rPr lang="de-CH" sz="1200" dirty="0"/>
                <a:t> werden von der funktionalen Entwicklung bestimmt</a:t>
              </a:r>
            </a:p>
          </p:txBody>
        </p:sp>
        <p:sp>
          <p:nvSpPr>
            <p:cNvPr id="9" name="Abgerundetes Rechteck 8"/>
            <p:cNvSpPr/>
            <p:nvPr/>
          </p:nvSpPr>
          <p:spPr>
            <a:xfrm>
              <a:off x="6060880" y="2665857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Systeme sind funktional eher ausgereift</a:t>
              </a:r>
            </a:p>
          </p:txBody>
        </p:sp>
        <p:sp>
          <p:nvSpPr>
            <p:cNvPr id="10" name="Abgerundetes Rechteck 9"/>
            <p:cNvSpPr/>
            <p:nvPr/>
          </p:nvSpPr>
          <p:spPr>
            <a:xfrm>
              <a:off x="1100328" y="3386582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Anpassungen sind aufwändig, teuer und in der Regel nicht </a:t>
              </a:r>
              <a:r>
                <a:rPr lang="de-CH" sz="1200" dirty="0" err="1"/>
                <a:t>release</a:t>
              </a:r>
              <a:r>
                <a:rPr lang="de-CH" sz="1200" dirty="0"/>
                <a:t>-fähig</a:t>
              </a:r>
            </a:p>
          </p:txBody>
        </p:sp>
        <p:sp>
          <p:nvSpPr>
            <p:cNvPr id="11" name="Abgerundetes Rechteck 10"/>
            <p:cNvSpPr/>
            <p:nvPr/>
          </p:nvSpPr>
          <p:spPr>
            <a:xfrm>
              <a:off x="6060880" y="3386582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Anpassungen werden immer einfacher und sind </a:t>
              </a:r>
              <a:r>
                <a:rPr lang="de-CH" sz="1200" dirty="0" err="1"/>
                <a:t>idR</a:t>
              </a:r>
              <a:r>
                <a:rPr lang="de-CH" sz="1200" dirty="0"/>
                <a:t> release-fähig</a:t>
              </a:r>
            </a:p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Anbieter haben klare Strategien für «Enhancements»</a:t>
              </a:r>
            </a:p>
          </p:txBody>
        </p:sp>
        <p:sp>
          <p:nvSpPr>
            <p:cNvPr id="12" name="Abgerundetes Rechteck 11"/>
            <p:cNvSpPr/>
            <p:nvPr/>
          </p:nvSpPr>
          <p:spPr>
            <a:xfrm>
              <a:off x="1100328" y="4105719"/>
              <a:ext cx="4873821" cy="649288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Keine ausgeprägte Branchenkompetenz</a:t>
              </a:r>
            </a:p>
          </p:txBody>
        </p:sp>
        <p:sp>
          <p:nvSpPr>
            <p:cNvPr id="13" name="Abgerundetes Rechteck 12"/>
            <p:cNvSpPr/>
            <p:nvPr/>
          </p:nvSpPr>
          <p:spPr>
            <a:xfrm>
              <a:off x="6060880" y="4105719"/>
              <a:ext cx="4873820" cy="649288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„Branchen-Templates“ und Branchen-Kompetenz entscheiden über die Partnerauswahl</a:t>
              </a:r>
            </a:p>
          </p:txBody>
        </p:sp>
        <p:sp>
          <p:nvSpPr>
            <p:cNvPr id="14" name="Abgerundetes Rechteck 13"/>
            <p:cNvSpPr/>
            <p:nvPr/>
          </p:nvSpPr>
          <p:spPr>
            <a:xfrm>
              <a:off x="1100328" y="4826444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Schnittstellen sind teuer und aufwändig</a:t>
              </a:r>
            </a:p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„All-in-</a:t>
              </a:r>
              <a:r>
                <a:rPr lang="de-CH" sz="1200" dirty="0" err="1"/>
                <a:t>one</a:t>
              </a:r>
              <a:r>
                <a:rPr lang="de-CH" sz="1200" dirty="0"/>
                <a:t>“ als Zielvorstellung</a:t>
              </a:r>
            </a:p>
          </p:txBody>
        </p:sp>
        <p:sp>
          <p:nvSpPr>
            <p:cNvPr id="15" name="Abgerundetes Rechteck 14"/>
            <p:cNvSpPr/>
            <p:nvPr/>
          </p:nvSpPr>
          <p:spPr>
            <a:xfrm>
              <a:off x="6060880" y="4826444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  <a:defRPr/>
              </a:pPr>
              <a:r>
                <a:rPr lang="de-CH" sz="1200" dirty="0"/>
                <a:t>Schnittstellen werden über </a:t>
              </a:r>
              <a:r>
                <a:rPr lang="de-CH" sz="1200" dirty="0" err="1"/>
                <a:t>Servies</a:t>
              </a:r>
              <a:r>
                <a:rPr lang="de-CH" sz="1200" dirty="0"/>
                <a:t>, BUS-Systeme und Middleware gelöst</a:t>
              </a:r>
            </a:p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  <a:defRPr/>
              </a:pPr>
              <a:r>
                <a:rPr lang="de-CH" sz="1200" dirty="0"/>
                <a:t>Angebot an Dritt- und Partner-Software wächst ständig</a:t>
              </a:r>
            </a:p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  <a:defRPr/>
              </a:pPr>
              <a:r>
                <a:rPr lang="de-CH" sz="1200" dirty="0" err="1"/>
                <a:t>Oekosystemgedanke</a:t>
              </a:r>
              <a:r>
                <a:rPr lang="de-CH" sz="1200" dirty="0"/>
                <a:t> rückt in den Mittelpunkt</a:t>
              </a:r>
            </a:p>
          </p:txBody>
        </p:sp>
        <p:sp>
          <p:nvSpPr>
            <p:cNvPr id="3" name="Abgerundetes Rechteck 13">
              <a:extLst>
                <a:ext uri="{FF2B5EF4-FFF2-40B4-BE49-F238E27FC236}">
                  <a16:creationId xmlns:a16="http://schemas.microsoft.com/office/drawing/2014/main" id="{D6EBDDF5-5C18-A902-4C9A-279E484444D2}"/>
                </a:ext>
              </a:extLst>
            </p:cNvPr>
            <p:cNvSpPr/>
            <p:nvPr/>
          </p:nvSpPr>
          <p:spPr>
            <a:xfrm>
              <a:off x="1100328" y="5552375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  <a:defRPr/>
              </a:pPr>
              <a:r>
                <a:rPr lang="de-CH" sz="1200" dirty="0"/>
                <a:t>Systemgrenzen enden an den Unternehmensgrenzen</a:t>
              </a:r>
            </a:p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  <a:defRPr/>
              </a:pPr>
              <a:r>
                <a:rPr lang="de-CH" sz="1200" dirty="0"/>
                <a:t>Interaktion über Unternehmensgrenzen hinweg sehr formell und «strategisch» (z.B. EDI)</a:t>
              </a:r>
            </a:p>
          </p:txBody>
        </p:sp>
        <p:sp>
          <p:nvSpPr>
            <p:cNvPr id="16" name="Abgerundetes Rechteck 14">
              <a:extLst>
                <a:ext uri="{FF2B5EF4-FFF2-40B4-BE49-F238E27FC236}">
                  <a16:creationId xmlns:a16="http://schemas.microsoft.com/office/drawing/2014/main" id="{88C0DE3A-B7DA-C870-948B-1CA9B515A23C}"/>
                </a:ext>
              </a:extLst>
            </p:cNvPr>
            <p:cNvSpPr/>
            <p:nvPr/>
          </p:nvSpPr>
          <p:spPr>
            <a:xfrm>
              <a:off x="6060880" y="5552375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</a:pPr>
              <a:r>
                <a:rPr lang="de-CH" sz="1200" dirty="0"/>
                <a:t>Softwarefunktionalität wächst deutlich über die Unternehmensgrenzen hinaus</a:t>
              </a:r>
            </a:p>
            <a:p>
              <a:pPr marL="177800" indent="-177800">
                <a:lnSpc>
                  <a:spcPts val="1100"/>
                </a:lnSpc>
                <a:buFont typeface="Arial" pitchFamily="34" charset="0"/>
                <a:buChar char="•"/>
              </a:pPr>
              <a:r>
                <a:rPr lang="de-CH" sz="1200" dirty="0"/>
                <a:t>Interaktion ist vielfältig und muss einfach und «sinnstiftend» sein</a:t>
              </a:r>
            </a:p>
          </p:txBody>
        </p:sp>
        <p:sp>
          <p:nvSpPr>
            <p:cNvPr id="17" name="Abgerundetes Rechteck 13">
              <a:extLst>
                <a:ext uri="{FF2B5EF4-FFF2-40B4-BE49-F238E27FC236}">
                  <a16:creationId xmlns:a16="http://schemas.microsoft.com/office/drawing/2014/main" id="{710337FF-3F3B-8F11-48BF-6533D0E0B26B}"/>
                </a:ext>
              </a:extLst>
            </p:cNvPr>
            <p:cNvSpPr/>
            <p:nvPr/>
          </p:nvSpPr>
          <p:spPr>
            <a:xfrm>
              <a:off x="1091809" y="6276975"/>
              <a:ext cx="4873821" cy="647700"/>
            </a:xfrm>
            <a:prstGeom prst="roundRect">
              <a:avLst/>
            </a:prstGeom>
            <a:solidFill>
              <a:srgbClr val="C0504D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  <a:defRPr/>
              </a:pPr>
              <a:r>
                <a:rPr lang="de-CH" sz="1200" dirty="0"/>
                <a:t>Zielfunktionalität = Alte Funktionen + Wünsche - Probleme</a:t>
              </a:r>
            </a:p>
          </p:txBody>
        </p:sp>
        <p:sp>
          <p:nvSpPr>
            <p:cNvPr id="18" name="Abgerundetes Rechteck 14">
              <a:extLst>
                <a:ext uri="{FF2B5EF4-FFF2-40B4-BE49-F238E27FC236}">
                  <a16:creationId xmlns:a16="http://schemas.microsoft.com/office/drawing/2014/main" id="{4801FE0D-0423-D4FD-BF58-19C7E9F6AFAC}"/>
                </a:ext>
              </a:extLst>
            </p:cNvPr>
            <p:cNvSpPr/>
            <p:nvPr/>
          </p:nvSpPr>
          <p:spPr>
            <a:xfrm>
              <a:off x="6052361" y="6276975"/>
              <a:ext cx="4873820" cy="64770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/>
            <a:lstStyle/>
            <a:p>
              <a:pPr marL="177800" indent="-177800">
                <a:buFont typeface="Arial" pitchFamily="34" charset="0"/>
                <a:buChar char="•"/>
              </a:pPr>
              <a:r>
                <a:rPr lang="de-CH" sz="1200" dirty="0"/>
                <a:t>Zielfunktionalität = Standard («klassisches ERP») + Potential («Digitalisierung»)</a:t>
              </a:r>
            </a:p>
          </p:txBody>
        </p:sp>
      </p:grpSp>
      <p:sp>
        <p:nvSpPr>
          <p:cNvPr id="20" name="Abgerundetes Rechteck 13">
            <a:extLst>
              <a:ext uri="{FF2B5EF4-FFF2-40B4-BE49-F238E27FC236}">
                <a16:creationId xmlns:a16="http://schemas.microsoft.com/office/drawing/2014/main" id="{2B3F4700-942A-BB25-F717-43F51E26A7EA}"/>
              </a:ext>
            </a:extLst>
          </p:cNvPr>
          <p:cNvSpPr/>
          <p:nvPr/>
        </p:nvSpPr>
        <p:spPr>
          <a:xfrm>
            <a:off x="1100328" y="5876537"/>
            <a:ext cx="4873821" cy="515441"/>
          </a:xfrm>
          <a:prstGeom prst="roundRect">
            <a:avLst/>
          </a:prstGeom>
          <a:solidFill>
            <a:srgbClr val="C0504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/>
          <a:lstStyle/>
          <a:p>
            <a:pPr marL="177800" indent="-177800">
              <a:buFont typeface="Arial" pitchFamily="34" charset="0"/>
              <a:buChar char="•"/>
              <a:defRPr/>
            </a:pPr>
            <a:r>
              <a:rPr lang="de-CH" sz="1200" dirty="0"/>
              <a:t>Software-Sourcing = Lizenzkauf von einem Partner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de-CH" sz="1200" dirty="0"/>
              <a:t>Einfache Lizenzmodelle</a:t>
            </a:r>
          </a:p>
        </p:txBody>
      </p:sp>
      <p:sp>
        <p:nvSpPr>
          <p:cNvPr id="21" name="Abgerundetes Rechteck 14">
            <a:extLst>
              <a:ext uri="{FF2B5EF4-FFF2-40B4-BE49-F238E27FC236}">
                <a16:creationId xmlns:a16="http://schemas.microsoft.com/office/drawing/2014/main" id="{322DF838-2599-2EEB-DB46-3F03DF0FD8B6}"/>
              </a:ext>
            </a:extLst>
          </p:cNvPr>
          <p:cNvSpPr/>
          <p:nvPr/>
        </p:nvSpPr>
        <p:spPr>
          <a:xfrm>
            <a:off x="6060880" y="5876537"/>
            <a:ext cx="4873820" cy="515441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/>
          <a:lstStyle/>
          <a:p>
            <a:pPr marL="177800" indent="-177800">
              <a:buFont typeface="Arial" pitchFamily="34" charset="0"/>
              <a:buChar char="•"/>
            </a:pPr>
            <a:r>
              <a:rPr lang="de-CH" sz="1200" dirty="0"/>
              <a:t>Software-Sourcing = Kauf, Miete, Service-Bezug von mehreren Partnern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de-CH" sz="1200" dirty="0"/>
              <a:t>Komplexe </a:t>
            </a:r>
            <a:r>
              <a:rPr lang="de-CH" sz="1200" dirty="0" err="1"/>
              <a:t>Vertragskonstrukte</a:t>
            </a:r>
            <a:r>
              <a:rPr lang="de-CH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4585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32C601-4838-721C-0572-A7109CFD9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3600" dirty="0"/>
              <a:t>Einige </a:t>
            </a:r>
            <a:r>
              <a:rPr lang="de-CH" sz="3600" dirty="0" err="1"/>
              <a:t>stichworte</a:t>
            </a:r>
            <a:r>
              <a:rPr lang="de-CH" sz="3600" dirty="0"/>
              <a:t> zu ERP-Evaluationen im </a:t>
            </a:r>
            <a:r>
              <a:rPr lang="de-CH" sz="3600" dirty="0" err="1"/>
              <a:t>jahr</a:t>
            </a:r>
            <a:r>
              <a:rPr lang="de-CH" sz="3600" dirty="0"/>
              <a:t> 2023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6398D97-6B9B-350E-D231-FF14AA83F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ERP-Evaluation ganzheitlich denken und ausrichten</a:t>
            </a:r>
          </a:p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Aufwände richtig verteilen</a:t>
            </a:r>
          </a:p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Ökosystemdenken!</a:t>
            </a:r>
          </a:p>
          <a:p>
            <a:pPr marL="514350" indent="-514350">
              <a:buFont typeface="+mj-lt"/>
              <a:buAutoNum type="arabicParenBoth"/>
            </a:pPr>
            <a:r>
              <a:rPr lang="de-CH" altLang="en-US" sz="3000" b="1" dirty="0"/>
              <a:t>Prozessgestaltung: den «Charme» des Standards entdecken</a:t>
            </a:r>
            <a:endParaRPr lang="de-CH" sz="3000" b="1" dirty="0"/>
          </a:p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Digitalisierung braucht Kontext</a:t>
            </a:r>
          </a:p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Kostenmanagement nach dem Design-</a:t>
            </a:r>
            <a:r>
              <a:rPr lang="de-CH" sz="3000" b="1" dirty="0" err="1"/>
              <a:t>to</a:t>
            </a:r>
            <a:r>
              <a:rPr lang="de-CH" sz="3000" b="1" dirty="0"/>
              <a:t>-budget-Prinzip</a:t>
            </a:r>
          </a:p>
          <a:p>
            <a:pPr marL="514350" indent="-514350">
              <a:buFont typeface="+mj-lt"/>
              <a:buAutoNum type="arabicParenBoth"/>
            </a:pPr>
            <a:r>
              <a:rPr lang="de-CH" sz="3000" b="1" dirty="0"/>
              <a:t>Vertragsmanagement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A464E72-D11F-C54A-7A18-985800A4D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604505E-7112-5002-4BA0-513231DF5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465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ERP-Evaluation ganzheitlich denken und ausrichten</a:t>
            </a:r>
          </a:p>
        </p:txBody>
      </p:sp>
      <p:pic>
        <p:nvPicPr>
          <p:cNvPr id="8" name="Bildplatzhalt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1" b="19601"/>
          <a:stretch>
            <a:fillRect/>
          </a:stretch>
        </p:blipFill>
        <p:spPr/>
      </p:pic>
      <p:sp>
        <p:nvSpPr>
          <p:cNvPr id="9" name="Textplatzhalter 8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2468217" cy="1463040"/>
          </a:xfrm>
        </p:spPr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032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feld 12"/>
          <p:cNvSpPr txBox="1">
            <a:spLocks noChangeArrowheads="1"/>
          </p:cNvSpPr>
          <p:nvPr/>
        </p:nvSpPr>
        <p:spPr bwMode="auto">
          <a:xfrm>
            <a:off x="46162" y="2020663"/>
            <a:ext cx="1812676" cy="92333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de-CH" altLang="en-US" b="1" dirty="0">
                <a:solidFill>
                  <a:srgbClr val="FF0000"/>
                </a:solidFill>
                <a:latin typeface="+mn-lt"/>
              </a:rPr>
              <a:t>Klassische</a:t>
            </a:r>
          </a:p>
          <a:p>
            <a:pPr algn="ctr" eaLnBrk="1" hangingPunct="1"/>
            <a:r>
              <a:rPr lang="de-CH" altLang="en-US" b="1" dirty="0">
                <a:solidFill>
                  <a:srgbClr val="FF0000"/>
                </a:solidFill>
                <a:latin typeface="+mn-lt"/>
              </a:rPr>
              <a:t>ERP-Auswahl:</a:t>
            </a:r>
          </a:p>
          <a:p>
            <a:pPr algn="ctr" eaLnBrk="1" hangingPunct="1"/>
            <a:r>
              <a:rPr lang="de-CH" altLang="en-US" b="1" dirty="0">
                <a:solidFill>
                  <a:srgbClr val="FF0000"/>
                </a:solidFill>
                <a:latin typeface="+mn-lt"/>
              </a:rPr>
              <a:t>Welches System?</a:t>
            </a:r>
          </a:p>
        </p:txBody>
      </p:sp>
      <p:sp>
        <p:nvSpPr>
          <p:cNvPr id="1945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altLang="en-US"/>
              <a:t>Ergebnisse eines ERP-Evaluationsprojektes</a:t>
            </a:r>
          </a:p>
        </p:txBody>
      </p:sp>
      <p:sp>
        <p:nvSpPr>
          <p:cNvPr id="4" name="Abgerundetes Rechteck 3"/>
          <p:cNvSpPr/>
          <p:nvPr/>
        </p:nvSpPr>
        <p:spPr>
          <a:xfrm>
            <a:off x="2024063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Auswahl des</a:t>
            </a:r>
          </a:p>
          <a:p>
            <a:pPr algn="ctr">
              <a:defRPr/>
            </a:pPr>
            <a:r>
              <a:rPr lang="de-CH" sz="1600" dirty="0"/>
              <a:t>geeigneten</a:t>
            </a:r>
          </a:p>
          <a:p>
            <a:pPr algn="ctr">
              <a:defRPr/>
            </a:pPr>
            <a:r>
              <a:rPr lang="de-CH" sz="1600" dirty="0"/>
              <a:t>Beratungspartners</a:t>
            </a:r>
          </a:p>
        </p:txBody>
      </p:sp>
      <p:sp>
        <p:nvSpPr>
          <p:cNvPr id="5" name="Abgerundetes Rechteck 4"/>
          <p:cNvSpPr/>
          <p:nvPr/>
        </p:nvSpPr>
        <p:spPr>
          <a:xfrm>
            <a:off x="4452938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Definition des</a:t>
            </a:r>
          </a:p>
          <a:p>
            <a:pPr algn="ctr">
              <a:defRPr/>
            </a:pPr>
            <a:r>
              <a:rPr lang="de-CH" sz="1600" dirty="0"/>
              <a:t>Leistungsumfangs</a:t>
            </a:r>
          </a:p>
          <a:p>
            <a:pPr algn="ctr">
              <a:defRPr/>
            </a:pPr>
            <a:r>
              <a:rPr lang="de-CH" sz="1600" dirty="0"/>
              <a:t>(</a:t>
            </a:r>
            <a:r>
              <a:rPr lang="de-CH" sz="1600" dirty="0" err="1"/>
              <a:t>in-scope</a:t>
            </a:r>
            <a:r>
              <a:rPr lang="de-CH" sz="1600" dirty="0"/>
              <a:t> / </a:t>
            </a:r>
            <a:r>
              <a:rPr lang="de-CH" sz="1600" dirty="0" err="1"/>
              <a:t>out-of-scope</a:t>
            </a:r>
            <a:r>
              <a:rPr lang="de-CH" sz="1600" dirty="0"/>
              <a:t>)</a:t>
            </a:r>
          </a:p>
        </p:txBody>
      </p:sp>
      <p:sp>
        <p:nvSpPr>
          <p:cNvPr id="6" name="Abgerundetes Rechteck 5"/>
          <p:cNvSpPr/>
          <p:nvPr/>
        </p:nvSpPr>
        <p:spPr>
          <a:xfrm>
            <a:off x="6881813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Dokumentation des</a:t>
            </a:r>
          </a:p>
          <a:p>
            <a:pPr algn="ctr">
              <a:defRPr/>
            </a:pPr>
            <a:r>
              <a:rPr lang="de-CH" sz="1600" dirty="0"/>
              <a:t>Leistungsumfangs</a:t>
            </a:r>
          </a:p>
          <a:p>
            <a:pPr algn="ctr">
              <a:defRPr/>
            </a:pPr>
            <a:r>
              <a:rPr lang="de-CH" sz="1600" dirty="0"/>
              <a:t>(=Vertragslastenheft)</a:t>
            </a:r>
          </a:p>
        </p:txBody>
      </p:sp>
      <p:sp>
        <p:nvSpPr>
          <p:cNvPr id="7" name="Abgerundetes Rechteck 6"/>
          <p:cNvSpPr/>
          <p:nvPr/>
        </p:nvSpPr>
        <p:spPr>
          <a:xfrm>
            <a:off x="4452938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Definition des Budgets</a:t>
            </a:r>
          </a:p>
          <a:p>
            <a:pPr algn="ctr">
              <a:defRPr/>
            </a:pPr>
            <a:r>
              <a:rPr lang="de-CH" sz="1600" dirty="0"/>
              <a:t>(Vertragsbudget und</a:t>
            </a:r>
          </a:p>
          <a:p>
            <a:pPr algn="ctr">
              <a:defRPr/>
            </a:pPr>
            <a:r>
              <a:rPr lang="de-CH" sz="1600" dirty="0"/>
              <a:t>Gesamtbudget inkl.</a:t>
            </a:r>
          </a:p>
          <a:p>
            <a:pPr algn="ctr">
              <a:defRPr/>
            </a:pPr>
            <a:r>
              <a:rPr lang="de-CH" sz="1600" dirty="0"/>
              <a:t>Puffer &amp; Risiken)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4452938" y="5286376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Klärung des Vertrags-</a:t>
            </a:r>
          </a:p>
          <a:p>
            <a:pPr algn="ctr">
              <a:defRPr/>
            </a:pPr>
            <a:r>
              <a:rPr lang="de-CH" sz="1600" dirty="0" err="1"/>
              <a:t>verhältnisses</a:t>
            </a:r>
            <a:endParaRPr lang="de-CH" sz="1600" dirty="0"/>
          </a:p>
          <a:p>
            <a:pPr algn="ctr">
              <a:defRPr/>
            </a:pPr>
            <a:r>
              <a:rPr lang="de-CH" sz="1600" dirty="0"/>
              <a:t>(Project </a:t>
            </a:r>
            <a:r>
              <a:rPr lang="de-CH" sz="1600" dirty="0" err="1"/>
              <a:t>Governance</a:t>
            </a:r>
            <a:r>
              <a:rPr lang="de-CH" sz="1600" dirty="0"/>
              <a:t>,</a:t>
            </a:r>
          </a:p>
          <a:p>
            <a:pPr algn="ctr">
              <a:defRPr/>
            </a:pPr>
            <a:r>
              <a:rPr lang="de-CH" sz="1600" dirty="0"/>
              <a:t>Rechte und Pflichten)</a:t>
            </a:r>
          </a:p>
        </p:txBody>
      </p:sp>
      <p:sp>
        <p:nvSpPr>
          <p:cNvPr id="9" name="Abgerundetes Rechteck 8"/>
          <p:cNvSpPr/>
          <p:nvPr/>
        </p:nvSpPr>
        <p:spPr>
          <a:xfrm>
            <a:off x="6881813" y="4071938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Eckdaten der</a:t>
            </a:r>
          </a:p>
          <a:p>
            <a:pPr algn="ctr">
              <a:defRPr/>
            </a:pPr>
            <a:r>
              <a:rPr lang="de-CH" sz="1500" dirty="0"/>
              <a:t>Projektorganisation</a:t>
            </a:r>
          </a:p>
          <a:p>
            <a:pPr algn="ctr">
              <a:defRPr/>
            </a:pPr>
            <a:r>
              <a:rPr lang="de-CH" sz="1500" dirty="0"/>
              <a:t>(Meilensteine, </a:t>
            </a:r>
            <a:r>
              <a:rPr lang="de-CH" sz="1500" dirty="0" err="1"/>
              <a:t>Organi-gramm</a:t>
            </a:r>
            <a:r>
              <a:rPr lang="de-CH" sz="1500" dirty="0"/>
              <a:t>, Aufgabenteilung)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6881813" y="5286376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Leistungsfähiges Team</a:t>
            </a:r>
          </a:p>
          <a:p>
            <a:pPr algn="ctr">
              <a:defRPr/>
            </a:pPr>
            <a:r>
              <a:rPr lang="de-CH" sz="1500" dirty="0"/>
              <a:t>(intern und extern)</a:t>
            </a:r>
          </a:p>
        </p:txBody>
      </p:sp>
      <p:sp>
        <p:nvSpPr>
          <p:cNvPr id="14" name="Ellipse 13"/>
          <p:cNvSpPr/>
          <p:nvPr/>
        </p:nvSpPr>
        <p:spPr>
          <a:xfrm>
            <a:off x="1524001" y="1500189"/>
            <a:ext cx="8786813" cy="5214937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9468" name="Textfeld 14"/>
          <p:cNvSpPr txBox="1">
            <a:spLocks noChangeArrowheads="1"/>
          </p:cNvSpPr>
          <p:nvPr/>
        </p:nvSpPr>
        <p:spPr bwMode="auto">
          <a:xfrm>
            <a:off x="7376994" y="2000251"/>
            <a:ext cx="2906950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de-CH" altLang="en-US" b="1">
                <a:solidFill>
                  <a:srgbClr val="00B050"/>
                </a:solidFill>
                <a:latin typeface="+mn-lt"/>
              </a:rPr>
              <a:t>Ganzheitliche ERP-Auswahl:</a:t>
            </a:r>
          </a:p>
          <a:p>
            <a:pPr algn="ctr" eaLnBrk="1" hangingPunct="1"/>
            <a:r>
              <a:rPr lang="de-CH" altLang="en-US" b="1">
                <a:solidFill>
                  <a:srgbClr val="00B050"/>
                </a:solidFill>
                <a:latin typeface="+mn-lt"/>
              </a:rPr>
              <a:t>Fit für den Gipfel</a:t>
            </a:r>
          </a:p>
        </p:txBody>
      </p:sp>
      <p:sp>
        <p:nvSpPr>
          <p:cNvPr id="10" name="Abgerundetes Rechteck 9"/>
          <p:cNvSpPr/>
          <p:nvPr/>
        </p:nvSpPr>
        <p:spPr>
          <a:xfrm>
            <a:off x="4452938" y="1643063"/>
            <a:ext cx="2286000" cy="1071562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Projekt-Leitsätze</a:t>
            </a:r>
          </a:p>
          <a:p>
            <a:pPr algn="ctr">
              <a:defRPr/>
            </a:pPr>
            <a:r>
              <a:rPr lang="de-CH" sz="1500" dirty="0"/>
              <a:t>(Ziele, Nutzen, Strategie,</a:t>
            </a:r>
          </a:p>
          <a:p>
            <a:pPr algn="ctr">
              <a:defRPr/>
            </a:pPr>
            <a:r>
              <a:rPr lang="de-CH" sz="1500" dirty="0" err="1"/>
              <a:t>Priorisierung</a:t>
            </a:r>
            <a:r>
              <a:rPr lang="de-CH" sz="1500" dirty="0"/>
              <a:t>)</a:t>
            </a:r>
          </a:p>
        </p:txBody>
      </p:sp>
      <p:sp>
        <p:nvSpPr>
          <p:cNvPr id="16" name="Abgerundetes Rechteck 15"/>
          <p:cNvSpPr/>
          <p:nvPr/>
        </p:nvSpPr>
        <p:spPr>
          <a:xfrm>
            <a:off x="2024063" y="2857501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Planung Business SW-</a:t>
            </a:r>
          </a:p>
          <a:p>
            <a:pPr algn="ctr">
              <a:defRPr/>
            </a:pPr>
            <a:r>
              <a:rPr lang="de-CH" sz="1600" dirty="0"/>
              <a:t>Systemlandschaft</a:t>
            </a:r>
          </a:p>
        </p:txBody>
      </p:sp>
      <p:sp>
        <p:nvSpPr>
          <p:cNvPr id="3" name="Abgerundetes Rechteck 2"/>
          <p:cNvSpPr/>
          <p:nvPr/>
        </p:nvSpPr>
        <p:spPr>
          <a:xfrm>
            <a:off x="2024063" y="2071689"/>
            <a:ext cx="2286000" cy="642937"/>
          </a:xfrm>
          <a:prstGeom prst="roundRect">
            <a:avLst/>
          </a:prstGeom>
          <a:solidFill>
            <a:srgbClr val="FF9933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600" dirty="0"/>
              <a:t>Auswahl des</a:t>
            </a:r>
          </a:p>
          <a:p>
            <a:pPr algn="ctr">
              <a:defRPr/>
            </a:pPr>
            <a:r>
              <a:rPr lang="de-CH" sz="1600" dirty="0"/>
              <a:t>„richtigen“ ERP-Systems</a:t>
            </a:r>
          </a:p>
        </p:txBody>
      </p:sp>
      <p:sp>
        <p:nvSpPr>
          <p:cNvPr id="12" name="Ellipse 11"/>
          <p:cNvSpPr/>
          <p:nvPr/>
        </p:nvSpPr>
        <p:spPr>
          <a:xfrm>
            <a:off x="1809751" y="1857376"/>
            <a:ext cx="2714625" cy="10715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2" name="Abgerundetes Rechteck 10">
            <a:extLst>
              <a:ext uri="{FF2B5EF4-FFF2-40B4-BE49-F238E27FC236}">
                <a16:creationId xmlns:a16="http://schemas.microsoft.com/office/drawing/2014/main" id="{29617722-9A4D-D12D-2775-DD92DAD9DB5C}"/>
              </a:ext>
            </a:extLst>
          </p:cNvPr>
          <p:cNvSpPr/>
          <p:nvPr/>
        </p:nvSpPr>
        <p:spPr>
          <a:xfrm>
            <a:off x="2024063" y="5286374"/>
            <a:ext cx="2286000" cy="1071563"/>
          </a:xfrm>
          <a:prstGeom prst="roundRect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1500" dirty="0"/>
              <a:t>Funktionsreserve und </a:t>
            </a:r>
          </a:p>
          <a:p>
            <a:pPr algn="ctr">
              <a:defRPr/>
            </a:pPr>
            <a:r>
              <a:rPr lang="de-CH" sz="1500" dirty="0"/>
              <a:t>Mehr-Jahres-Planung</a:t>
            </a:r>
          </a:p>
        </p:txBody>
      </p:sp>
    </p:spTree>
    <p:extLst>
      <p:ext uri="{BB962C8B-B14F-4D97-AF65-F5344CB8AC3E}">
        <p14:creationId xmlns:p14="http://schemas.microsoft.com/office/powerpoint/2010/main" val="20726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Vertrags- und Budget-management</a:t>
            </a:r>
          </a:p>
        </p:txBody>
      </p:sp>
      <p:pic>
        <p:nvPicPr>
          <p:cNvPr id="7" name="Bildplatzhalt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8" b="18858"/>
          <a:stretch>
            <a:fillRect/>
          </a:stretch>
        </p:blipFill>
        <p:spPr/>
      </p:pic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Textplatzhalter 8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2468217" cy="1463040"/>
          </a:xfrm>
        </p:spPr>
        <p:txBody>
          <a:bodyPr/>
          <a:lstStyle/>
          <a:p>
            <a:r>
              <a:rPr lang="de-CH" dirty="0"/>
              <a:t>Angebot ERP-Evaluation</a:t>
            </a:r>
          </a:p>
          <a:p>
            <a:r>
              <a:rPr lang="de-CH" dirty="0"/>
              <a:t>Harro Höfliger</a:t>
            </a:r>
          </a:p>
        </p:txBody>
      </p:sp>
    </p:spTree>
    <p:extLst>
      <p:ext uri="{BB962C8B-B14F-4D97-AF65-F5344CB8AC3E}">
        <p14:creationId xmlns:p14="http://schemas.microsoft.com/office/powerpoint/2010/main" val="3095185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CB45F-F47D-492F-CB64-8CDC6C1E6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Vorgehensvorschlag im Überblick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F030584-7FE0-90B7-55A2-B6CFC18E9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E2A5FA5-8948-9CEB-0D98-D36ED782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1100" smtClean="0"/>
              <a:t>10</a:t>
            </a:fld>
            <a:endParaRPr lang="en-US" sz="1100" dirty="0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CAC968CE-EE04-CF42-7874-56469ACD9B4C}"/>
              </a:ext>
            </a:extLst>
          </p:cNvPr>
          <p:cNvSpPr/>
          <p:nvPr/>
        </p:nvSpPr>
        <p:spPr>
          <a:xfrm>
            <a:off x="790575" y="1647826"/>
            <a:ext cx="628650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7200" b="1" dirty="0"/>
              <a:t>1</a:t>
            </a:r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8734CFB9-41C8-350B-67A1-CE7DA25DCA84}"/>
              </a:ext>
            </a:extLst>
          </p:cNvPr>
          <p:cNvSpPr/>
          <p:nvPr/>
        </p:nvSpPr>
        <p:spPr>
          <a:xfrm>
            <a:off x="1514474" y="1647826"/>
            <a:ext cx="3629025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Situationsanalyse und Strategiebildung</a:t>
            </a: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E2F8270D-40DF-144D-2095-899C677DFDBB}"/>
              </a:ext>
            </a:extLst>
          </p:cNvPr>
          <p:cNvSpPr/>
          <p:nvPr/>
        </p:nvSpPr>
        <p:spPr>
          <a:xfrm>
            <a:off x="5229223" y="1647824"/>
            <a:ext cx="5514977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1100" b="1" dirty="0"/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9AC0160F-FB83-3633-DC0F-B37213C813E6}"/>
              </a:ext>
            </a:extLst>
          </p:cNvPr>
          <p:cNvCxnSpPr>
            <a:stCxn id="7" idx="0"/>
            <a:endCxn id="7" idx="2"/>
          </p:cNvCxnSpPr>
          <p:nvPr/>
        </p:nvCxnSpPr>
        <p:spPr>
          <a:xfrm>
            <a:off x="7986712" y="1647824"/>
            <a:ext cx="0" cy="131691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hteck: abgerundete Ecken 9">
            <a:extLst>
              <a:ext uri="{FF2B5EF4-FFF2-40B4-BE49-F238E27FC236}">
                <a16:creationId xmlns:a16="http://schemas.microsoft.com/office/drawing/2014/main" id="{26414138-2433-3AA6-E5E6-F5DB1A7215D7}"/>
              </a:ext>
            </a:extLst>
          </p:cNvPr>
          <p:cNvSpPr/>
          <p:nvPr/>
        </p:nvSpPr>
        <p:spPr>
          <a:xfrm>
            <a:off x="5229223" y="1647824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Quick-Assessment Prozesse und Organisation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Analyse IT-Systemlandschaft und IT-Organisation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Strategiegespräch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Zusammenfassende Bewertung IST-Zustand</a:t>
            </a: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9002B8C7-4499-575F-8E18-E55A61AE41E8}"/>
              </a:ext>
            </a:extLst>
          </p:cNvPr>
          <p:cNvSpPr/>
          <p:nvPr/>
        </p:nvSpPr>
        <p:spPr>
          <a:xfrm>
            <a:off x="7986711" y="1647823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Grundlagen ERP-Strategie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Ausarbeitung Lösungsszenarien und Definition der «Baulose» für die Evaluation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Benennung Knacknuss-Themen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Markt-Benchmark (Longlist Systeme/Partner, Vergleich 3-5 Systeme)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Zielkostenbudget</a:t>
            </a:r>
          </a:p>
        </p:txBody>
      </p: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9F155407-F862-5E75-5C76-C98893106D0C}"/>
              </a:ext>
            </a:extLst>
          </p:cNvPr>
          <p:cNvSpPr/>
          <p:nvPr/>
        </p:nvSpPr>
        <p:spPr>
          <a:xfrm>
            <a:off x="790575" y="3216986"/>
            <a:ext cx="628650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7200" b="1" dirty="0"/>
              <a:t>2</a:t>
            </a:r>
          </a:p>
        </p:txBody>
      </p:sp>
      <p:sp>
        <p:nvSpPr>
          <p:cNvPr id="14" name="Rechteck: abgerundete Ecken 13">
            <a:extLst>
              <a:ext uri="{FF2B5EF4-FFF2-40B4-BE49-F238E27FC236}">
                <a16:creationId xmlns:a16="http://schemas.microsoft.com/office/drawing/2014/main" id="{19049229-2CFB-55D1-E1FD-83A8C4480AF1}"/>
              </a:ext>
            </a:extLst>
          </p:cNvPr>
          <p:cNvSpPr/>
          <p:nvPr/>
        </p:nvSpPr>
        <p:spPr>
          <a:xfrm>
            <a:off x="1514474" y="3216986"/>
            <a:ext cx="3629025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ERP-Evaluation</a:t>
            </a:r>
          </a:p>
          <a:p>
            <a:pPr algn="ctr"/>
            <a:r>
              <a:rPr lang="de-CH" b="1" dirty="0"/>
              <a:t>(System und/oder Partner)</a:t>
            </a: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42771077-BCB9-9EE7-3AEB-547BF88F5023}"/>
              </a:ext>
            </a:extLst>
          </p:cNvPr>
          <p:cNvSpPr/>
          <p:nvPr/>
        </p:nvSpPr>
        <p:spPr>
          <a:xfrm>
            <a:off x="5229223" y="3216984"/>
            <a:ext cx="5514977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1100" b="1" dirty="0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1C541BA5-7CF1-95C0-5B88-1D35380871AC}"/>
              </a:ext>
            </a:extLst>
          </p:cNvPr>
          <p:cNvCxnSpPr>
            <a:stCxn id="15" idx="0"/>
            <a:endCxn id="15" idx="2"/>
          </p:cNvCxnSpPr>
          <p:nvPr/>
        </p:nvCxnSpPr>
        <p:spPr>
          <a:xfrm>
            <a:off x="7986712" y="3216984"/>
            <a:ext cx="0" cy="131691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hteck: abgerundete Ecken 16">
            <a:extLst>
              <a:ext uri="{FF2B5EF4-FFF2-40B4-BE49-F238E27FC236}">
                <a16:creationId xmlns:a16="http://schemas.microsoft.com/office/drawing/2014/main" id="{8069E79A-3170-8E2D-897A-6E74FE343CAF}"/>
              </a:ext>
            </a:extLst>
          </p:cNvPr>
          <p:cNvSpPr/>
          <p:nvPr/>
        </p:nvSpPr>
        <p:spPr>
          <a:xfrm>
            <a:off x="5229223" y="3216984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Durchführung von Delta-Interviews (falls notwendig)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Durchführung von Deep Dive-Workshops zu Knacknuss-themen (falls notwendig)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Dokumentation </a:t>
            </a:r>
            <a:r>
              <a:rPr lang="de-CH" sz="1100" dirty="0" err="1"/>
              <a:t>Scope</a:t>
            </a:r>
            <a:r>
              <a:rPr lang="de-CH" sz="1100" dirty="0"/>
              <a:t> (Business </a:t>
            </a:r>
            <a:r>
              <a:rPr lang="de-CH" sz="1100" dirty="0" err="1"/>
              <a:t>Process</a:t>
            </a:r>
            <a:r>
              <a:rPr lang="de-CH" sz="1100" dirty="0"/>
              <a:t> Master List)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Zusammenstellen Ausschreibeunterlagen</a:t>
            </a:r>
          </a:p>
        </p:txBody>
      </p:sp>
      <p:sp>
        <p:nvSpPr>
          <p:cNvPr id="18" name="Rechteck: abgerundete Ecken 17">
            <a:extLst>
              <a:ext uri="{FF2B5EF4-FFF2-40B4-BE49-F238E27FC236}">
                <a16:creationId xmlns:a16="http://schemas.microsoft.com/office/drawing/2014/main" id="{E70F628E-B250-222C-4E26-D3BB550A7347}"/>
              </a:ext>
            </a:extLst>
          </p:cNvPr>
          <p:cNvSpPr/>
          <p:nvPr/>
        </p:nvSpPr>
        <p:spPr>
          <a:xfrm>
            <a:off x="7986711" y="3216983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Durchführung mehrstufige Evaluation</a:t>
            </a:r>
          </a:p>
          <a:p>
            <a:pPr marL="314325" lvl="1" indent="-228600">
              <a:buAutoNum type="arabicParenBoth"/>
            </a:pPr>
            <a:r>
              <a:rPr lang="de-CH" sz="1100" dirty="0"/>
              <a:t>Vorauswahl (Schriftweg)</a:t>
            </a:r>
          </a:p>
          <a:p>
            <a:pPr marL="314325" lvl="1" indent="-228600">
              <a:buAutoNum type="arabicParenBoth"/>
            </a:pPr>
            <a:r>
              <a:rPr lang="de-CH" sz="1100" dirty="0"/>
              <a:t>Erste Präsentationsrunde (Fast Audition)</a:t>
            </a:r>
          </a:p>
          <a:p>
            <a:pPr marL="314325" lvl="1" indent="-228600">
              <a:buAutoNum type="arabicParenBoth"/>
            </a:pPr>
            <a:r>
              <a:rPr lang="de-CH" sz="1100" dirty="0"/>
              <a:t>Prozess-Workshops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Vorentscheid Präferierter Partner</a:t>
            </a:r>
          </a:p>
        </p:txBody>
      </p:sp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AE0E0A61-BA26-C178-D21B-F7C52F417297}"/>
              </a:ext>
            </a:extLst>
          </p:cNvPr>
          <p:cNvSpPr/>
          <p:nvPr/>
        </p:nvSpPr>
        <p:spPr>
          <a:xfrm>
            <a:off x="790575" y="4734149"/>
            <a:ext cx="628650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7200" b="1" dirty="0"/>
              <a:t>3</a:t>
            </a:r>
          </a:p>
        </p:txBody>
      </p:sp>
      <p:sp>
        <p:nvSpPr>
          <p:cNvPr id="21" name="Rechteck: abgerundete Ecken 20">
            <a:extLst>
              <a:ext uri="{FF2B5EF4-FFF2-40B4-BE49-F238E27FC236}">
                <a16:creationId xmlns:a16="http://schemas.microsoft.com/office/drawing/2014/main" id="{EF818EC7-37E5-B2F6-3CAC-1BF859B253FF}"/>
              </a:ext>
            </a:extLst>
          </p:cNvPr>
          <p:cNvSpPr/>
          <p:nvPr/>
        </p:nvSpPr>
        <p:spPr>
          <a:xfrm>
            <a:off x="1514474" y="4734149"/>
            <a:ext cx="3629025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Vertrags- und </a:t>
            </a:r>
            <a:r>
              <a:rPr lang="de-CH" b="1" dirty="0" err="1"/>
              <a:t>Auftragsfinalisierung</a:t>
            </a:r>
            <a:endParaRPr lang="de-CH" b="1" dirty="0"/>
          </a:p>
        </p:txBody>
      </p:sp>
      <p:sp>
        <p:nvSpPr>
          <p:cNvPr id="22" name="Rechteck: abgerundete Ecken 21">
            <a:extLst>
              <a:ext uri="{FF2B5EF4-FFF2-40B4-BE49-F238E27FC236}">
                <a16:creationId xmlns:a16="http://schemas.microsoft.com/office/drawing/2014/main" id="{BD8D91FF-FB6C-5821-448F-0B3BC3706FD7}"/>
              </a:ext>
            </a:extLst>
          </p:cNvPr>
          <p:cNvSpPr/>
          <p:nvPr/>
        </p:nvSpPr>
        <p:spPr>
          <a:xfrm>
            <a:off x="5229223" y="4734147"/>
            <a:ext cx="5514977" cy="131691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1100" b="1" dirty="0"/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33F9A04C-68A2-0174-BC9E-43BB7DCDF626}"/>
              </a:ext>
            </a:extLst>
          </p:cNvPr>
          <p:cNvCxnSpPr>
            <a:stCxn id="22" idx="0"/>
            <a:endCxn id="22" idx="2"/>
          </p:cNvCxnSpPr>
          <p:nvPr/>
        </p:nvCxnSpPr>
        <p:spPr>
          <a:xfrm>
            <a:off x="7986712" y="4734147"/>
            <a:ext cx="0" cy="131691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: abgerundete Ecken 23">
            <a:extLst>
              <a:ext uri="{FF2B5EF4-FFF2-40B4-BE49-F238E27FC236}">
                <a16:creationId xmlns:a16="http://schemas.microsoft.com/office/drawing/2014/main" id="{D550E074-321F-7865-3FA0-FB5AAF4EE754}"/>
              </a:ext>
            </a:extLst>
          </p:cNvPr>
          <p:cNvSpPr/>
          <p:nvPr/>
        </p:nvSpPr>
        <p:spPr>
          <a:xfrm>
            <a:off x="5229223" y="4734147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Definition kritische Vertragspunkte (</a:t>
            </a:r>
            <a:r>
              <a:rPr lang="de-CH" sz="1100" dirty="0" err="1"/>
              <a:t>Termsheet</a:t>
            </a:r>
            <a:r>
              <a:rPr lang="de-CH" sz="1100" dirty="0"/>
              <a:t>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Erste Runde Budget-</a:t>
            </a:r>
            <a:r>
              <a:rPr lang="de-CH" sz="1100" dirty="0" err="1"/>
              <a:t>Scope</a:t>
            </a:r>
            <a:r>
              <a:rPr lang="de-CH" sz="1100" dirty="0"/>
              <a:t>-Gespräche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Eckpunkte Projektvorgehen (Team, Meilensteine, </a:t>
            </a:r>
            <a:r>
              <a:rPr lang="de-CH" sz="1100" dirty="0" err="1"/>
              <a:t>Deliverables</a:t>
            </a:r>
            <a:r>
              <a:rPr lang="de-CH" sz="1100" dirty="0"/>
              <a:t>, etc.)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Redaktionsplanung Lastenheft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Nachfassworkshops (durch Anbieter) zu budgetrelevanten Themen</a:t>
            </a:r>
          </a:p>
        </p:txBody>
      </p: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0A9DAB29-3A1E-AC9F-2820-BFE787DDD881}"/>
              </a:ext>
            </a:extLst>
          </p:cNvPr>
          <p:cNvSpPr/>
          <p:nvPr/>
        </p:nvSpPr>
        <p:spPr>
          <a:xfrm>
            <a:off x="7986711" y="4734146"/>
            <a:ext cx="2757489" cy="13169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 err="1"/>
              <a:t>Vertragsfinaliserung</a:t>
            </a:r>
            <a:endParaRPr lang="de-CH" sz="1100" dirty="0"/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Endredaktion Lastenheft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Ausarbeitung Kostenplan</a:t>
            </a:r>
          </a:p>
          <a:p>
            <a:pPr marL="85725" indent="-85725">
              <a:buFont typeface="Wingdings" panose="05000000000000000000" pitchFamily="2" charset="2"/>
              <a:buChar char="§"/>
            </a:pPr>
            <a:r>
              <a:rPr lang="de-CH" sz="1100" dirty="0"/>
              <a:t>Ausarbeitung Projekthandbuch</a:t>
            </a:r>
          </a:p>
        </p:txBody>
      </p:sp>
    </p:spTree>
    <p:extLst>
      <p:ext uri="{BB962C8B-B14F-4D97-AF65-F5344CB8AC3E}">
        <p14:creationId xmlns:p14="http://schemas.microsoft.com/office/powerpoint/2010/main" val="1932330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Aufgabenverschiebung ERP-Evaluation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Abgerundetes Rechteck 5"/>
          <p:cNvSpPr/>
          <p:nvPr/>
        </p:nvSpPr>
        <p:spPr>
          <a:xfrm>
            <a:off x="1186543" y="2841170"/>
            <a:ext cx="2601686" cy="92528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Schritt 1:</a:t>
            </a:r>
          </a:p>
          <a:p>
            <a:pPr algn="ctr"/>
            <a:r>
              <a:rPr lang="de-CH" sz="1600" b="1" dirty="0"/>
              <a:t>Klärung Lösungslandschaft</a:t>
            </a:r>
          </a:p>
          <a:p>
            <a:pPr algn="ctr"/>
            <a:r>
              <a:rPr lang="de-CH" sz="1600" dirty="0"/>
              <a:t>Was suche ich eigentlich?</a:t>
            </a:r>
          </a:p>
        </p:txBody>
      </p:sp>
      <p:sp>
        <p:nvSpPr>
          <p:cNvPr id="7" name="Abgerundetes Rechteck 6"/>
          <p:cNvSpPr/>
          <p:nvPr/>
        </p:nvSpPr>
        <p:spPr>
          <a:xfrm>
            <a:off x="1186543" y="3897085"/>
            <a:ext cx="2601686" cy="92528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Schritt 2:</a:t>
            </a:r>
          </a:p>
          <a:p>
            <a:pPr algn="ctr"/>
            <a:r>
              <a:rPr lang="de-CH" sz="1600" b="1" dirty="0"/>
              <a:t>Evaluation</a:t>
            </a:r>
          </a:p>
          <a:p>
            <a:pPr algn="ctr"/>
            <a:r>
              <a:rPr lang="de-CH" sz="1600" dirty="0"/>
              <a:t>Suche System &amp; Partner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1186543" y="4953000"/>
            <a:ext cx="2601686" cy="92528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600" dirty="0"/>
              <a:t>Schritt 3:</a:t>
            </a:r>
          </a:p>
          <a:p>
            <a:pPr algn="ctr"/>
            <a:r>
              <a:rPr lang="de-CH" sz="1600" b="1" dirty="0"/>
              <a:t>Entwicklung Einführungsstrategie</a:t>
            </a:r>
          </a:p>
          <a:p>
            <a:pPr algn="ctr"/>
            <a:r>
              <a:rPr lang="de-CH" sz="1600" dirty="0"/>
              <a:t>«Projekt Setup»</a:t>
            </a:r>
          </a:p>
        </p:txBody>
      </p:sp>
      <p:sp>
        <p:nvSpPr>
          <p:cNvPr id="11" name="Gleichschenkliges Dreieck 10"/>
          <p:cNvSpPr/>
          <p:nvPr/>
        </p:nvSpPr>
        <p:spPr>
          <a:xfrm flipV="1">
            <a:off x="4452258" y="2997644"/>
            <a:ext cx="1447800" cy="2750011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2" name="Textfeld 11"/>
          <p:cNvSpPr txBox="1"/>
          <p:nvPr/>
        </p:nvSpPr>
        <p:spPr>
          <a:xfrm>
            <a:off x="4097045" y="2351314"/>
            <a:ext cx="21465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/>
              <a:t>Aufwandsverteilung</a:t>
            </a:r>
          </a:p>
          <a:p>
            <a:pPr algn="ctr"/>
            <a:r>
              <a:rPr lang="de-CH" b="1" dirty="0"/>
              <a:t>üblich</a:t>
            </a:r>
          </a:p>
        </p:txBody>
      </p:sp>
      <p:sp>
        <p:nvSpPr>
          <p:cNvPr id="13" name="Gleichschenkliges Dreieck 12"/>
          <p:cNvSpPr/>
          <p:nvPr/>
        </p:nvSpPr>
        <p:spPr>
          <a:xfrm>
            <a:off x="7148440" y="3019419"/>
            <a:ext cx="1447800" cy="2728238"/>
          </a:xfrm>
          <a:prstGeom prst="triangle">
            <a:avLst>
              <a:gd name="adj" fmla="val 4421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5" name="Textfeld 14"/>
          <p:cNvSpPr txBox="1"/>
          <p:nvPr/>
        </p:nvSpPr>
        <p:spPr>
          <a:xfrm>
            <a:off x="6850339" y="2373087"/>
            <a:ext cx="2146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/>
              <a:t>Aufwandsverteilung</a:t>
            </a:r>
          </a:p>
          <a:p>
            <a:pPr algn="ctr"/>
            <a:r>
              <a:rPr lang="de-CH" b="1" dirty="0"/>
              <a:t>notwendig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5293998" y="5192933"/>
            <a:ext cx="1292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000" b="1" dirty="0">
                <a:solidFill>
                  <a:srgbClr val="C00000"/>
                </a:solidFill>
              </a:rPr>
              <a:t>Viele Systeme</a:t>
            </a:r>
          </a:p>
          <a:p>
            <a:pPr algn="ctr"/>
            <a:r>
              <a:rPr lang="de-CH" sz="1000" b="1" dirty="0">
                <a:solidFill>
                  <a:srgbClr val="C00000"/>
                </a:solidFill>
              </a:rPr>
              <a:t>wenig Zeit je System</a:t>
            </a:r>
            <a:endParaRPr lang="en-GB" sz="1000" b="1" dirty="0">
              <a:solidFill>
                <a:srgbClr val="C00000"/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>
            <a:off x="8448500" y="4885157"/>
            <a:ext cx="10967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1000" b="1" dirty="0">
                <a:solidFill>
                  <a:srgbClr val="00B050"/>
                </a:solidFill>
              </a:rPr>
              <a:t>Wenige Systeme</a:t>
            </a:r>
          </a:p>
          <a:p>
            <a:pPr algn="ctr"/>
            <a:r>
              <a:rPr lang="de-CH" sz="1000" b="1" dirty="0">
                <a:solidFill>
                  <a:srgbClr val="00B050"/>
                </a:solidFill>
              </a:rPr>
              <a:t>Viel Zeit mit dem</a:t>
            </a:r>
          </a:p>
          <a:p>
            <a:pPr algn="ctr"/>
            <a:r>
              <a:rPr lang="de-CH" sz="1000" b="1" dirty="0">
                <a:solidFill>
                  <a:srgbClr val="00B050"/>
                </a:solidFill>
              </a:rPr>
              <a:t>«richtigen»</a:t>
            </a:r>
          </a:p>
          <a:p>
            <a:pPr algn="ctr"/>
            <a:r>
              <a:rPr lang="de-CH" sz="1000" b="1" dirty="0">
                <a:solidFill>
                  <a:srgbClr val="00B050"/>
                </a:solidFill>
              </a:rPr>
              <a:t>System</a:t>
            </a:r>
            <a:endParaRPr lang="en-GB" sz="1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62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de-CH" dirty="0"/>
              <a:t>Ökosystemdenken</a:t>
            </a:r>
            <a:endParaRPr lang="de-DE" dirty="0"/>
          </a:p>
        </p:txBody>
      </p:sp>
      <p:pic>
        <p:nvPicPr>
          <p:cNvPr id="8" name="Bildplatzhalter 7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9" b="26109"/>
          <a:stretch>
            <a:fillRect/>
          </a:stretch>
        </p:blipFill>
        <p:spPr/>
      </p:pic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2468217" cy="1463040"/>
          </a:xfrm>
        </p:spPr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610083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hteck 43"/>
          <p:cNvSpPr/>
          <p:nvPr/>
        </p:nvSpPr>
        <p:spPr>
          <a:xfrm>
            <a:off x="4624636" y="1811458"/>
            <a:ext cx="4535487" cy="23034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de-CH"/>
          </a:p>
        </p:txBody>
      </p:sp>
      <p:sp>
        <p:nvSpPr>
          <p:cNvPr id="43" name="Rechteck 42"/>
          <p:cNvSpPr/>
          <p:nvPr/>
        </p:nvSpPr>
        <p:spPr>
          <a:xfrm>
            <a:off x="951161" y="4114921"/>
            <a:ext cx="1944687" cy="7207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de-CH"/>
          </a:p>
        </p:txBody>
      </p:sp>
      <p:sp>
        <p:nvSpPr>
          <p:cNvPr id="42" name="Rechteck 41"/>
          <p:cNvSpPr/>
          <p:nvPr/>
        </p:nvSpPr>
        <p:spPr>
          <a:xfrm>
            <a:off x="951161" y="2098796"/>
            <a:ext cx="1944687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de-CH"/>
          </a:p>
        </p:txBody>
      </p:sp>
      <p:sp>
        <p:nvSpPr>
          <p:cNvPr id="41" name="Rechteck 40"/>
          <p:cNvSpPr/>
          <p:nvPr/>
        </p:nvSpPr>
        <p:spPr>
          <a:xfrm>
            <a:off x="951161" y="4835645"/>
            <a:ext cx="1944687" cy="1295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de-CH"/>
          </a:p>
        </p:txBody>
      </p:sp>
      <p:sp>
        <p:nvSpPr>
          <p:cNvPr id="1946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altLang="de-DE" dirty="0"/>
              <a:t>Idealisierte Funktionslandschaft</a:t>
            </a:r>
            <a:br>
              <a:rPr lang="de-CH" altLang="de-DE" dirty="0"/>
            </a:br>
            <a:r>
              <a:rPr lang="de-CH" altLang="de-DE" sz="3600" dirty="0"/>
              <a:t>marktgängiger ERP-Systeme (Stand 2023)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2895847" y="3395782"/>
            <a:ext cx="863600" cy="719138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Einkauf</a:t>
            </a:r>
          </a:p>
        </p:txBody>
      </p:sp>
      <p:sp>
        <p:nvSpPr>
          <p:cNvPr id="12" name="Abgerundetes Rechteck 11"/>
          <p:cNvSpPr/>
          <p:nvPr/>
        </p:nvSpPr>
        <p:spPr>
          <a:xfrm>
            <a:off x="3759447" y="3395782"/>
            <a:ext cx="865188" cy="719138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Produktion</a:t>
            </a:r>
          </a:p>
        </p:txBody>
      </p:sp>
      <p:sp>
        <p:nvSpPr>
          <p:cNvPr id="13" name="Abgerundetes Rechteck 12"/>
          <p:cNvSpPr/>
          <p:nvPr/>
        </p:nvSpPr>
        <p:spPr>
          <a:xfrm>
            <a:off x="4624635" y="3395782"/>
            <a:ext cx="863600" cy="719138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b="1" dirty="0"/>
              <a:t>Distribution/</a:t>
            </a:r>
            <a:r>
              <a:rPr lang="de-CH" sz="1200" b="1" dirty="0"/>
              <a:t>Logistik</a:t>
            </a:r>
          </a:p>
        </p:txBody>
      </p:sp>
      <p:sp>
        <p:nvSpPr>
          <p:cNvPr id="14" name="Abgerundetes Rechteck 13"/>
          <p:cNvSpPr/>
          <p:nvPr/>
        </p:nvSpPr>
        <p:spPr>
          <a:xfrm>
            <a:off x="5488235" y="3395782"/>
            <a:ext cx="863600" cy="719138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Kunden-</a:t>
            </a:r>
          </a:p>
          <a:p>
            <a:pPr algn="ctr" eaLnBrk="1" hangingPunct="1">
              <a:defRPr/>
            </a:pPr>
            <a:r>
              <a:rPr lang="de-CH" sz="1200" b="1" dirty="0" err="1"/>
              <a:t>auftrags</a:t>
            </a:r>
            <a:r>
              <a:rPr lang="de-CH" sz="1200" b="1" dirty="0"/>
              <a:t>-</a:t>
            </a:r>
          </a:p>
          <a:p>
            <a:pPr algn="ctr" eaLnBrk="1" hangingPunct="1">
              <a:defRPr/>
            </a:pPr>
            <a:r>
              <a:rPr lang="de-CH" sz="1100" b="1" dirty="0" err="1"/>
              <a:t>abwicklung</a:t>
            </a:r>
            <a:endParaRPr lang="de-CH" sz="1100" b="1" dirty="0"/>
          </a:p>
        </p:txBody>
      </p:sp>
      <p:sp>
        <p:nvSpPr>
          <p:cNvPr id="15" name="Abgerundetes Rechteck 14"/>
          <p:cNvSpPr/>
          <p:nvPr/>
        </p:nvSpPr>
        <p:spPr>
          <a:xfrm>
            <a:off x="6351835" y="3395782"/>
            <a:ext cx="863600" cy="719138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 err="1"/>
              <a:t>Faktu</a:t>
            </a:r>
            <a:r>
              <a:rPr lang="de-CH" sz="1200" b="1" dirty="0"/>
              <a:t>-</a:t>
            </a:r>
          </a:p>
          <a:p>
            <a:pPr algn="ctr" eaLnBrk="1" hangingPunct="1">
              <a:defRPr/>
            </a:pPr>
            <a:r>
              <a:rPr lang="de-CH" sz="1200" b="1" dirty="0" err="1"/>
              <a:t>rierung</a:t>
            </a:r>
            <a:endParaRPr lang="de-CH" sz="1200" b="1" dirty="0"/>
          </a:p>
        </p:txBody>
      </p:sp>
      <p:sp>
        <p:nvSpPr>
          <p:cNvPr id="17" name="Abgerundetes Rechteck 16"/>
          <p:cNvSpPr/>
          <p:nvPr/>
        </p:nvSpPr>
        <p:spPr>
          <a:xfrm>
            <a:off x="2032247" y="4835646"/>
            <a:ext cx="863600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CAD/PDM-</a:t>
            </a:r>
          </a:p>
          <a:p>
            <a:pPr algn="ctr" eaLnBrk="1" hangingPunct="1">
              <a:defRPr/>
            </a:pPr>
            <a:r>
              <a:rPr lang="de-CH" sz="1200" b="1" dirty="0"/>
              <a:t>Kette</a:t>
            </a:r>
          </a:p>
        </p:txBody>
      </p:sp>
      <p:sp>
        <p:nvSpPr>
          <p:cNvPr id="18" name="Abgerundetes Rechteck 17"/>
          <p:cNvSpPr/>
          <p:nvPr/>
        </p:nvSpPr>
        <p:spPr>
          <a:xfrm>
            <a:off x="3756418" y="2675058"/>
            <a:ext cx="863600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CRM</a:t>
            </a:r>
          </a:p>
        </p:txBody>
      </p:sp>
      <p:sp>
        <p:nvSpPr>
          <p:cNvPr id="20" name="Abgerundetes Rechteck 19"/>
          <p:cNvSpPr/>
          <p:nvPr/>
        </p:nvSpPr>
        <p:spPr>
          <a:xfrm>
            <a:off x="2032247" y="3394196"/>
            <a:ext cx="863600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SCM</a:t>
            </a:r>
          </a:p>
        </p:txBody>
      </p:sp>
      <p:sp>
        <p:nvSpPr>
          <p:cNvPr id="21" name="Abgerundetes Rechteck 20"/>
          <p:cNvSpPr/>
          <p:nvPr/>
        </p:nvSpPr>
        <p:spPr>
          <a:xfrm>
            <a:off x="2027630" y="2675058"/>
            <a:ext cx="865188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QM/QS</a:t>
            </a:r>
          </a:p>
        </p:txBody>
      </p:sp>
      <p:sp>
        <p:nvSpPr>
          <p:cNvPr id="22" name="Abgerundetes Rechteck 21"/>
          <p:cNvSpPr/>
          <p:nvPr/>
        </p:nvSpPr>
        <p:spPr>
          <a:xfrm>
            <a:off x="6351835" y="2675058"/>
            <a:ext cx="863600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b="1" dirty="0"/>
              <a:t>eCommerce</a:t>
            </a:r>
          </a:p>
          <a:p>
            <a:pPr algn="ctr" eaLnBrk="1" hangingPunct="1">
              <a:defRPr/>
            </a:pPr>
            <a:r>
              <a:rPr lang="de-CH" sz="1100" b="1" dirty="0"/>
              <a:t>B2B</a:t>
            </a:r>
          </a:p>
        </p:txBody>
      </p:sp>
      <p:sp>
        <p:nvSpPr>
          <p:cNvPr id="23" name="Abgerundetes Rechteck 22"/>
          <p:cNvSpPr/>
          <p:nvPr/>
        </p:nvSpPr>
        <p:spPr>
          <a:xfrm>
            <a:off x="7215436" y="3395782"/>
            <a:ext cx="865187" cy="719138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b="1" dirty="0"/>
              <a:t>EDI</a:t>
            </a:r>
          </a:p>
        </p:txBody>
      </p:sp>
      <p:sp>
        <p:nvSpPr>
          <p:cNvPr id="25" name="Abgerundetes Rechteck 24"/>
          <p:cNvSpPr/>
          <p:nvPr/>
        </p:nvSpPr>
        <p:spPr>
          <a:xfrm>
            <a:off x="2895848" y="4835646"/>
            <a:ext cx="1439863" cy="720725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MDM</a:t>
            </a:r>
          </a:p>
        </p:txBody>
      </p:sp>
      <p:sp>
        <p:nvSpPr>
          <p:cNvPr id="26" name="Abgerundetes Rechteck 25"/>
          <p:cNvSpPr/>
          <p:nvPr/>
        </p:nvSpPr>
        <p:spPr>
          <a:xfrm>
            <a:off x="4335710" y="4835646"/>
            <a:ext cx="1439862" cy="720725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r>
              <a:rPr lang="de-CH" sz="1200" b="1" dirty="0"/>
              <a:t>ECM/DMS</a:t>
            </a:r>
          </a:p>
        </p:txBody>
      </p:sp>
      <p:sp>
        <p:nvSpPr>
          <p:cNvPr id="27" name="Abgerundetes Rechteck 26"/>
          <p:cNvSpPr/>
          <p:nvPr/>
        </p:nvSpPr>
        <p:spPr>
          <a:xfrm>
            <a:off x="5775573" y="4835646"/>
            <a:ext cx="1439863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r>
              <a:rPr lang="de-CH" sz="1200" b="1" dirty="0"/>
              <a:t>BI/Datawarehouse</a:t>
            </a:r>
          </a:p>
        </p:txBody>
      </p:sp>
      <p:sp>
        <p:nvSpPr>
          <p:cNvPr id="32" name="Abgerundetes Rechteck 31"/>
          <p:cNvSpPr/>
          <p:nvPr/>
        </p:nvSpPr>
        <p:spPr>
          <a:xfrm>
            <a:off x="2032247" y="4114921"/>
            <a:ext cx="863600" cy="720725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 err="1"/>
              <a:t>Lokali</a:t>
            </a:r>
            <a:r>
              <a:rPr lang="de-CH" sz="1200" b="1" dirty="0"/>
              <a:t>-</a:t>
            </a:r>
          </a:p>
          <a:p>
            <a:pPr algn="ctr" eaLnBrk="1" hangingPunct="1">
              <a:defRPr/>
            </a:pPr>
            <a:r>
              <a:rPr lang="de-CH" sz="1200" b="1" dirty="0"/>
              <a:t>sierungen</a:t>
            </a:r>
          </a:p>
        </p:txBody>
      </p:sp>
      <p:sp>
        <p:nvSpPr>
          <p:cNvPr id="33" name="Abgerundetes Rechteck 32"/>
          <p:cNvSpPr/>
          <p:nvPr/>
        </p:nvSpPr>
        <p:spPr>
          <a:xfrm>
            <a:off x="2902634" y="2673471"/>
            <a:ext cx="863600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Instand-</a:t>
            </a:r>
          </a:p>
          <a:p>
            <a:pPr algn="ctr" eaLnBrk="1" hangingPunct="1">
              <a:defRPr/>
            </a:pPr>
            <a:r>
              <a:rPr lang="de-CH" sz="1200" b="1" dirty="0" err="1"/>
              <a:t>haltung</a:t>
            </a:r>
            <a:endParaRPr lang="de-CH" sz="1200" b="1" dirty="0"/>
          </a:p>
        </p:txBody>
      </p:sp>
      <p:sp>
        <p:nvSpPr>
          <p:cNvPr id="34" name="Abgerundetes Rechteck 33"/>
          <p:cNvSpPr/>
          <p:nvPr/>
        </p:nvSpPr>
        <p:spPr>
          <a:xfrm>
            <a:off x="7215436" y="2675058"/>
            <a:ext cx="865187" cy="720725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b="1" dirty="0"/>
              <a:t>eCommerce</a:t>
            </a:r>
          </a:p>
          <a:p>
            <a:pPr algn="ctr" eaLnBrk="1" hangingPunct="1">
              <a:defRPr/>
            </a:pPr>
            <a:r>
              <a:rPr lang="de-CH" sz="1200" b="1" dirty="0"/>
              <a:t>B2C</a:t>
            </a:r>
          </a:p>
        </p:txBody>
      </p:sp>
      <p:sp>
        <p:nvSpPr>
          <p:cNvPr id="35" name="Abgerundetes Rechteck 34"/>
          <p:cNvSpPr/>
          <p:nvPr/>
        </p:nvSpPr>
        <p:spPr>
          <a:xfrm>
            <a:off x="4620018" y="2675058"/>
            <a:ext cx="863600" cy="720725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b="1" dirty="0"/>
              <a:t>Grafische</a:t>
            </a:r>
          </a:p>
          <a:p>
            <a:pPr algn="ctr" eaLnBrk="1" hangingPunct="1">
              <a:defRPr/>
            </a:pPr>
            <a:r>
              <a:rPr lang="de-CH" sz="1100" b="1" dirty="0" err="1"/>
              <a:t>Konfigu</a:t>
            </a:r>
            <a:endParaRPr lang="de-CH" sz="1100" b="1" dirty="0"/>
          </a:p>
          <a:p>
            <a:pPr algn="ctr" eaLnBrk="1" hangingPunct="1">
              <a:defRPr/>
            </a:pPr>
            <a:r>
              <a:rPr lang="de-CH" sz="1100" b="1" dirty="0" err="1"/>
              <a:t>ration</a:t>
            </a:r>
            <a:endParaRPr lang="de-CH" sz="1100" b="1" dirty="0"/>
          </a:p>
        </p:txBody>
      </p:sp>
      <p:sp>
        <p:nvSpPr>
          <p:cNvPr id="36" name="Ellipse 35"/>
          <p:cNvSpPr/>
          <p:nvPr/>
        </p:nvSpPr>
        <p:spPr>
          <a:xfrm>
            <a:off x="1024186" y="4114921"/>
            <a:ext cx="719137" cy="72072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dirty="0">
                <a:solidFill>
                  <a:schemeClr val="tx1"/>
                </a:solidFill>
              </a:rPr>
              <a:t>Gesetz</a:t>
            </a:r>
          </a:p>
          <a:p>
            <a:pPr algn="ctr" eaLnBrk="1" hangingPunct="1">
              <a:defRPr/>
            </a:pPr>
            <a:r>
              <a:rPr lang="de-CH" sz="1100" dirty="0">
                <a:solidFill>
                  <a:schemeClr val="tx1"/>
                </a:solidFill>
              </a:rPr>
              <a:t>-geber</a:t>
            </a:r>
          </a:p>
        </p:txBody>
      </p:sp>
      <p:sp>
        <p:nvSpPr>
          <p:cNvPr id="37" name="Ellipse 36"/>
          <p:cNvSpPr/>
          <p:nvPr/>
        </p:nvSpPr>
        <p:spPr>
          <a:xfrm>
            <a:off x="1024186" y="5099985"/>
            <a:ext cx="945509" cy="95962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000" dirty="0">
                <a:solidFill>
                  <a:schemeClr val="tx1"/>
                </a:solidFill>
              </a:rPr>
              <a:t>Markt-</a:t>
            </a:r>
          </a:p>
          <a:p>
            <a:pPr algn="ctr" eaLnBrk="1" hangingPunct="1">
              <a:defRPr/>
            </a:pPr>
            <a:r>
              <a:rPr lang="de-CH" sz="1000" dirty="0" err="1">
                <a:solidFill>
                  <a:schemeClr val="tx1"/>
                </a:solidFill>
              </a:rPr>
              <a:t>entwicklung</a:t>
            </a:r>
            <a:endParaRPr lang="de-CH" sz="1000" dirty="0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1024186" y="2171821"/>
            <a:ext cx="991960" cy="91203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dirty="0">
                <a:solidFill>
                  <a:schemeClr val="tx1"/>
                </a:solidFill>
              </a:rPr>
              <a:t>Lieferanten-markt</a:t>
            </a:r>
          </a:p>
        </p:txBody>
      </p:sp>
      <p:sp>
        <p:nvSpPr>
          <p:cNvPr id="39" name="Ellipse 38"/>
          <p:cNvSpPr/>
          <p:nvPr/>
        </p:nvSpPr>
        <p:spPr>
          <a:xfrm>
            <a:off x="8152061" y="2351178"/>
            <a:ext cx="965222" cy="9209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dirty="0">
                <a:solidFill>
                  <a:schemeClr val="tx1"/>
                </a:solidFill>
              </a:rPr>
              <a:t>Konsument</a:t>
            </a:r>
          </a:p>
        </p:txBody>
      </p:sp>
      <p:sp>
        <p:nvSpPr>
          <p:cNvPr id="40" name="Ellipse 39"/>
          <p:cNvSpPr/>
          <p:nvPr/>
        </p:nvSpPr>
        <p:spPr>
          <a:xfrm>
            <a:off x="6943150" y="1848737"/>
            <a:ext cx="719138" cy="7191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100" dirty="0">
                <a:solidFill>
                  <a:schemeClr val="tx1"/>
                </a:solidFill>
              </a:rPr>
              <a:t>Kunden</a:t>
            </a:r>
          </a:p>
          <a:p>
            <a:pPr algn="ctr" eaLnBrk="1" hangingPunct="1">
              <a:defRPr/>
            </a:pPr>
            <a:r>
              <a:rPr lang="de-CH" sz="1100" dirty="0" err="1">
                <a:solidFill>
                  <a:schemeClr val="tx1"/>
                </a:solidFill>
              </a:rPr>
              <a:t>markt</a:t>
            </a:r>
            <a:endParaRPr lang="de-CH" sz="1100" dirty="0">
              <a:solidFill>
                <a:schemeClr val="tx1"/>
              </a:solidFill>
            </a:endParaRPr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8D2ACE7-0F3E-48B8-9C15-62865D5D3F8F}"/>
              </a:ext>
            </a:extLst>
          </p:cNvPr>
          <p:cNvGrpSpPr/>
          <p:nvPr/>
        </p:nvGrpSpPr>
        <p:grpSpPr>
          <a:xfrm>
            <a:off x="2895847" y="4114921"/>
            <a:ext cx="3455987" cy="720725"/>
            <a:chOff x="2895847" y="4114921"/>
            <a:chExt cx="4319588" cy="720725"/>
          </a:xfrm>
        </p:grpSpPr>
        <p:sp>
          <p:nvSpPr>
            <p:cNvPr id="57" name="Abgerundetes Rechteck 56"/>
            <p:cNvSpPr/>
            <p:nvPr/>
          </p:nvSpPr>
          <p:spPr bwMode="auto">
            <a:xfrm>
              <a:off x="2895847" y="4114921"/>
              <a:ext cx="1079500" cy="720725"/>
            </a:xfrm>
            <a:prstGeom prst="roundRect">
              <a:avLst/>
            </a:prstGeom>
            <a:solidFill>
              <a:srgbClr val="26606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 eaLnBrk="1" hangingPunct="1">
                <a:defRPr/>
              </a:pPr>
              <a:r>
                <a:rPr lang="de-CH" sz="1000" b="1" dirty="0"/>
                <a:t>Buchhaltung</a:t>
              </a:r>
            </a:p>
          </p:txBody>
        </p:sp>
        <p:sp>
          <p:nvSpPr>
            <p:cNvPr id="58" name="Abgerundetes Rechteck 57"/>
            <p:cNvSpPr/>
            <p:nvPr/>
          </p:nvSpPr>
          <p:spPr bwMode="auto">
            <a:xfrm>
              <a:off x="3975347" y="4114921"/>
              <a:ext cx="1081088" cy="720725"/>
            </a:xfrm>
            <a:prstGeom prst="roundRect">
              <a:avLst/>
            </a:prstGeom>
            <a:solidFill>
              <a:srgbClr val="C1717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/>
              <a:r>
                <a:rPr lang="de-CH" sz="1100" b="1" dirty="0" err="1"/>
                <a:t>HRM</a:t>
              </a:r>
              <a:r>
                <a:rPr lang="de-CH" sz="1100" b="1" dirty="0"/>
                <a:t>/</a:t>
              </a:r>
            </a:p>
            <a:p>
              <a:pPr algn="ctr"/>
              <a:r>
                <a:rPr lang="de-CH" sz="1100" b="1" dirty="0" err="1"/>
                <a:t>Payroll</a:t>
              </a:r>
              <a:endParaRPr lang="de-CH" sz="1100" b="1" dirty="0"/>
            </a:p>
          </p:txBody>
        </p:sp>
        <p:sp>
          <p:nvSpPr>
            <p:cNvPr id="59" name="Abgerundetes Rechteck 58"/>
            <p:cNvSpPr/>
            <p:nvPr/>
          </p:nvSpPr>
          <p:spPr bwMode="auto">
            <a:xfrm>
              <a:off x="5056435" y="4114921"/>
              <a:ext cx="1079500" cy="720725"/>
            </a:xfrm>
            <a:prstGeom prst="roundRect">
              <a:avLst/>
            </a:prstGeom>
            <a:solidFill>
              <a:srgbClr val="26606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 eaLnBrk="1" hangingPunct="1">
                <a:defRPr/>
              </a:pPr>
              <a:r>
                <a:rPr lang="de-CH" sz="1200" b="1" dirty="0"/>
                <a:t>IC-</a:t>
              </a:r>
            </a:p>
            <a:p>
              <a:pPr algn="ctr" eaLnBrk="1" hangingPunct="1">
                <a:defRPr/>
              </a:pPr>
              <a:r>
                <a:rPr lang="de-CH" sz="1200" b="1" dirty="0" err="1"/>
                <a:t>Abwick-lung</a:t>
              </a:r>
              <a:endParaRPr lang="de-CH" sz="1200" b="1" dirty="0"/>
            </a:p>
          </p:txBody>
        </p:sp>
        <p:sp>
          <p:nvSpPr>
            <p:cNvPr id="60" name="Abgerundetes Rechteck 59"/>
            <p:cNvSpPr/>
            <p:nvPr/>
          </p:nvSpPr>
          <p:spPr bwMode="auto">
            <a:xfrm>
              <a:off x="6135935" y="4114921"/>
              <a:ext cx="1079500" cy="720725"/>
            </a:xfrm>
            <a:prstGeom prst="roundRect">
              <a:avLst/>
            </a:prstGeom>
            <a:solidFill>
              <a:srgbClr val="26606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 eaLnBrk="1" hangingPunct="1">
                <a:defRPr/>
              </a:pPr>
              <a:r>
                <a:rPr lang="de-CH" sz="1200" b="1" dirty="0"/>
                <a:t>Kosten-</a:t>
              </a:r>
            </a:p>
            <a:p>
              <a:pPr algn="ctr" eaLnBrk="1" hangingPunct="1">
                <a:defRPr/>
              </a:pPr>
              <a:r>
                <a:rPr lang="de-CH" sz="1200" b="1" dirty="0"/>
                <a:t>Rechnung/ Controlling</a:t>
              </a:r>
            </a:p>
          </p:txBody>
        </p:sp>
      </p:grpSp>
      <p:sp>
        <p:nvSpPr>
          <p:cNvPr id="54" name="Abgerundetes Rechteck 53"/>
          <p:cNvSpPr/>
          <p:nvPr/>
        </p:nvSpPr>
        <p:spPr>
          <a:xfrm>
            <a:off x="3770851" y="1947932"/>
            <a:ext cx="863600" cy="719138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Absatz-</a:t>
            </a:r>
          </a:p>
          <a:p>
            <a:pPr algn="ctr" eaLnBrk="1" hangingPunct="1">
              <a:defRPr/>
            </a:pPr>
            <a:r>
              <a:rPr lang="de-CH" sz="1200" b="1" dirty="0"/>
              <a:t>Planung</a:t>
            </a:r>
          </a:p>
        </p:txBody>
      </p:sp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E754953F-4803-417F-9595-D3836936102E}"/>
              </a:ext>
            </a:extLst>
          </p:cNvPr>
          <p:cNvGrpSpPr/>
          <p:nvPr/>
        </p:nvGrpSpPr>
        <p:grpSpPr>
          <a:xfrm>
            <a:off x="7459003" y="5121393"/>
            <a:ext cx="2983589" cy="1295400"/>
            <a:chOff x="775858" y="1656678"/>
            <a:chExt cx="7269018" cy="4239579"/>
          </a:xfrm>
        </p:grpSpPr>
        <p:sp>
          <p:nvSpPr>
            <p:cNvPr id="53" name="Rechteck 52">
              <a:extLst>
                <a:ext uri="{FF2B5EF4-FFF2-40B4-BE49-F238E27FC236}">
                  <a16:creationId xmlns:a16="http://schemas.microsoft.com/office/drawing/2014/main" id="{2A74FC9F-0419-4EB1-A04B-65BD39703862}"/>
                </a:ext>
              </a:extLst>
            </p:cNvPr>
            <p:cNvSpPr/>
            <p:nvPr/>
          </p:nvSpPr>
          <p:spPr>
            <a:xfrm>
              <a:off x="775858" y="1656678"/>
              <a:ext cx="655782" cy="661649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CH" sz="1400" dirty="0"/>
                <a:t>1</a:t>
              </a:r>
              <a:endParaRPr lang="en-GB" sz="1400" dirty="0"/>
            </a:p>
          </p:txBody>
        </p:sp>
        <p:sp>
          <p:nvSpPr>
            <p:cNvPr id="55" name="Rechteck 54">
              <a:extLst>
                <a:ext uri="{FF2B5EF4-FFF2-40B4-BE49-F238E27FC236}">
                  <a16:creationId xmlns:a16="http://schemas.microsoft.com/office/drawing/2014/main" id="{ED096B65-8BD8-4531-A940-0DDD6FE1DC8B}"/>
                </a:ext>
              </a:extLst>
            </p:cNvPr>
            <p:cNvSpPr/>
            <p:nvPr/>
          </p:nvSpPr>
          <p:spPr>
            <a:xfrm>
              <a:off x="1584039" y="1656678"/>
              <a:ext cx="6460837" cy="661649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de-CH" sz="1000" b="1" dirty="0">
                  <a:latin typeface="Calibri" panose="020F0502020204030204" pitchFamily="34" charset="0"/>
                  <a:ea typeface="Times New Roman" panose="02020603050405020304" pitchFamily="18" charset="0"/>
                </a:rPr>
                <a:t>I</a:t>
              </a:r>
              <a:r>
                <a:rPr lang="de-CH" sz="1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</a:rPr>
                <a:t>ntegrierte Lösung (Teil des Core-Standards)</a:t>
              </a:r>
              <a:endParaRPr lang="en-GB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6" name="Rechteck 55">
              <a:extLst>
                <a:ext uri="{FF2B5EF4-FFF2-40B4-BE49-F238E27FC236}">
                  <a16:creationId xmlns:a16="http://schemas.microsoft.com/office/drawing/2014/main" id="{9DDFCA19-A3D2-4204-9B7B-F1D647979C1A}"/>
                </a:ext>
              </a:extLst>
            </p:cNvPr>
            <p:cNvSpPr/>
            <p:nvPr/>
          </p:nvSpPr>
          <p:spPr>
            <a:xfrm>
              <a:off x="775858" y="2474320"/>
              <a:ext cx="655782" cy="66164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CH" sz="1400" dirty="0"/>
                <a:t>2</a:t>
              </a:r>
              <a:endParaRPr lang="en-GB" sz="1400" dirty="0"/>
            </a:p>
          </p:txBody>
        </p:sp>
        <p:sp>
          <p:nvSpPr>
            <p:cNvPr id="61" name="Rechteck 60">
              <a:extLst>
                <a:ext uri="{FF2B5EF4-FFF2-40B4-BE49-F238E27FC236}">
                  <a16:creationId xmlns:a16="http://schemas.microsoft.com/office/drawing/2014/main" id="{B82703B3-7629-4975-848E-801F591F745C}"/>
                </a:ext>
              </a:extLst>
            </p:cNvPr>
            <p:cNvSpPr/>
            <p:nvPr/>
          </p:nvSpPr>
          <p:spPr>
            <a:xfrm>
              <a:off x="1584039" y="2474320"/>
              <a:ext cx="6460837" cy="66164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CH" sz="1000" b="1" dirty="0">
                  <a:latin typeface="Calibri" panose="020F0502020204030204" pitchFamily="34" charset="0"/>
                </a:rPr>
                <a:t>Integriertes Partner Add-On</a:t>
              </a:r>
              <a:endParaRPr lang="en-GB" sz="1000" b="1" dirty="0">
                <a:latin typeface="Calibri" panose="020F0502020204030204" pitchFamily="34" charset="0"/>
              </a:endParaRPr>
            </a:p>
          </p:txBody>
        </p:sp>
        <p:sp>
          <p:nvSpPr>
            <p:cNvPr id="63" name="Rechteck 62">
              <a:extLst>
                <a:ext uri="{FF2B5EF4-FFF2-40B4-BE49-F238E27FC236}">
                  <a16:creationId xmlns:a16="http://schemas.microsoft.com/office/drawing/2014/main" id="{5EA3DBAD-407C-40D2-8844-8C76FA87F4CB}"/>
                </a:ext>
              </a:extLst>
            </p:cNvPr>
            <p:cNvSpPr/>
            <p:nvPr/>
          </p:nvSpPr>
          <p:spPr>
            <a:xfrm>
              <a:off x="775858" y="3291962"/>
              <a:ext cx="655782" cy="66164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CH" sz="1400" dirty="0"/>
                <a:t>3</a:t>
              </a:r>
              <a:endParaRPr lang="en-GB" sz="1400" dirty="0"/>
            </a:p>
          </p:txBody>
        </p:sp>
        <p:sp>
          <p:nvSpPr>
            <p:cNvPr id="64" name="Rechteck 63">
              <a:extLst>
                <a:ext uri="{FF2B5EF4-FFF2-40B4-BE49-F238E27FC236}">
                  <a16:creationId xmlns:a16="http://schemas.microsoft.com/office/drawing/2014/main" id="{01151576-404E-4379-A43E-0A5CAFC49518}"/>
                </a:ext>
              </a:extLst>
            </p:cNvPr>
            <p:cNvSpPr/>
            <p:nvPr/>
          </p:nvSpPr>
          <p:spPr>
            <a:xfrm>
              <a:off x="1584039" y="3291962"/>
              <a:ext cx="6460837" cy="66164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CH" sz="1000" b="1" dirty="0">
                  <a:latin typeface="Calibri" panose="020F0502020204030204" pitchFamily="34" charset="0"/>
                </a:rPr>
                <a:t>Anbieter-Drittsystem </a:t>
              </a:r>
              <a:endParaRPr lang="en-GB" sz="1000" b="1" dirty="0">
                <a:latin typeface="Calibri" panose="020F0502020204030204" pitchFamily="34" charset="0"/>
              </a:endParaRPr>
            </a:p>
          </p:txBody>
        </p:sp>
        <p:sp>
          <p:nvSpPr>
            <p:cNvPr id="65" name="Rechteck 64">
              <a:extLst>
                <a:ext uri="{FF2B5EF4-FFF2-40B4-BE49-F238E27FC236}">
                  <a16:creationId xmlns:a16="http://schemas.microsoft.com/office/drawing/2014/main" id="{6D47C2FC-4FEB-458B-AE4D-721863A0D9C6}"/>
                </a:ext>
              </a:extLst>
            </p:cNvPr>
            <p:cNvSpPr/>
            <p:nvPr/>
          </p:nvSpPr>
          <p:spPr>
            <a:xfrm>
              <a:off x="775858" y="4141687"/>
              <a:ext cx="655782" cy="66164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CH" sz="1400" dirty="0"/>
                <a:t>4</a:t>
              </a:r>
              <a:endParaRPr lang="en-GB" sz="1400" dirty="0"/>
            </a:p>
          </p:txBody>
        </p:sp>
        <p:sp>
          <p:nvSpPr>
            <p:cNvPr id="66" name="Rechteck 65">
              <a:extLst>
                <a:ext uri="{FF2B5EF4-FFF2-40B4-BE49-F238E27FC236}">
                  <a16:creationId xmlns:a16="http://schemas.microsoft.com/office/drawing/2014/main" id="{98EA69AA-18E8-4903-A0AE-60405CB1A774}"/>
                </a:ext>
              </a:extLst>
            </p:cNvPr>
            <p:cNvSpPr/>
            <p:nvPr/>
          </p:nvSpPr>
          <p:spPr>
            <a:xfrm>
              <a:off x="1584039" y="4141687"/>
              <a:ext cx="6460837" cy="66164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CH" sz="1000" b="1" dirty="0">
                  <a:latin typeface="Calibri" panose="020F0502020204030204" pitchFamily="34" charset="0"/>
                </a:rPr>
                <a:t>Ökosystem konformes Drittsystem</a:t>
              </a:r>
              <a:endParaRPr lang="en-GB" sz="1000" b="1" dirty="0">
                <a:latin typeface="Calibri" panose="020F0502020204030204" pitchFamily="34" charset="0"/>
              </a:endParaRPr>
            </a:p>
          </p:txBody>
        </p:sp>
        <p:sp>
          <p:nvSpPr>
            <p:cNvPr id="67" name="Rechteck 66">
              <a:extLst>
                <a:ext uri="{FF2B5EF4-FFF2-40B4-BE49-F238E27FC236}">
                  <a16:creationId xmlns:a16="http://schemas.microsoft.com/office/drawing/2014/main" id="{615D2A2C-43FB-4698-B61F-180767A8FC13}"/>
                </a:ext>
              </a:extLst>
            </p:cNvPr>
            <p:cNvSpPr/>
            <p:nvPr/>
          </p:nvSpPr>
          <p:spPr>
            <a:xfrm>
              <a:off x="775858" y="5234608"/>
              <a:ext cx="655782" cy="661649"/>
            </a:xfrm>
            <a:prstGeom prst="rect">
              <a:avLst/>
            </a:prstGeom>
            <a:solidFill>
              <a:srgbClr val="C1717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CH" sz="1400" dirty="0"/>
                <a:t>5</a:t>
              </a:r>
              <a:endParaRPr lang="en-GB" sz="1400" dirty="0"/>
            </a:p>
          </p:txBody>
        </p:sp>
        <p:sp>
          <p:nvSpPr>
            <p:cNvPr id="68" name="Rechteck 67">
              <a:extLst>
                <a:ext uri="{FF2B5EF4-FFF2-40B4-BE49-F238E27FC236}">
                  <a16:creationId xmlns:a16="http://schemas.microsoft.com/office/drawing/2014/main" id="{E6CFE5A1-F18F-4FBB-A8B1-29E52B85A805}"/>
                </a:ext>
              </a:extLst>
            </p:cNvPr>
            <p:cNvSpPr/>
            <p:nvPr/>
          </p:nvSpPr>
          <p:spPr>
            <a:xfrm>
              <a:off x="1584039" y="5234608"/>
              <a:ext cx="6460837" cy="661649"/>
            </a:xfrm>
            <a:prstGeom prst="rect">
              <a:avLst/>
            </a:prstGeom>
            <a:solidFill>
              <a:srgbClr val="C1717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CH" sz="1000" b="1" dirty="0">
                  <a:latin typeface="Calibri" panose="020F0502020204030204" pitchFamily="34" charset="0"/>
                </a:rPr>
                <a:t>Drittsystem vom freien Markt</a:t>
              </a:r>
              <a:endParaRPr lang="en-GB" sz="1000" b="1" dirty="0">
                <a:latin typeface="Calibri" panose="020F0502020204030204" pitchFamily="34" charset="0"/>
              </a:endParaRPr>
            </a:p>
          </p:txBody>
        </p:sp>
      </p:grpSp>
      <p:sp>
        <p:nvSpPr>
          <p:cNvPr id="70" name="Abgerundetes Rechteck 56">
            <a:extLst>
              <a:ext uri="{FF2B5EF4-FFF2-40B4-BE49-F238E27FC236}">
                <a16:creationId xmlns:a16="http://schemas.microsoft.com/office/drawing/2014/main" id="{800A50C6-AD53-4254-AD92-AA7B5AACFA8F}"/>
              </a:ext>
            </a:extLst>
          </p:cNvPr>
          <p:cNvSpPr/>
          <p:nvPr/>
        </p:nvSpPr>
        <p:spPr bwMode="auto">
          <a:xfrm>
            <a:off x="6366930" y="4114919"/>
            <a:ext cx="863679" cy="720725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Treasury</a:t>
            </a:r>
          </a:p>
        </p:txBody>
      </p:sp>
      <p:sp>
        <p:nvSpPr>
          <p:cNvPr id="75" name="Abgerundetes Rechteck 53">
            <a:extLst>
              <a:ext uri="{FF2B5EF4-FFF2-40B4-BE49-F238E27FC236}">
                <a16:creationId xmlns:a16="http://schemas.microsoft.com/office/drawing/2014/main" id="{830F2315-B891-4227-8BB0-E9AB61926183}"/>
              </a:ext>
            </a:extLst>
          </p:cNvPr>
          <p:cNvSpPr/>
          <p:nvPr/>
        </p:nvSpPr>
        <p:spPr>
          <a:xfrm>
            <a:off x="4645854" y="1946732"/>
            <a:ext cx="842301" cy="719138"/>
          </a:xfrm>
          <a:prstGeom prst="roundRect">
            <a:avLst/>
          </a:prstGeom>
          <a:solidFill>
            <a:srgbClr val="9BD3D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/>
              <a:t>Zoll-</a:t>
            </a:r>
          </a:p>
          <a:p>
            <a:pPr algn="ctr" eaLnBrk="1" hangingPunct="1">
              <a:defRPr/>
            </a:pPr>
            <a:r>
              <a:rPr lang="de-CH" sz="1000" b="1" dirty="0"/>
              <a:t>Abwicklung</a:t>
            </a:r>
          </a:p>
        </p:txBody>
      </p:sp>
      <p:sp>
        <p:nvSpPr>
          <p:cNvPr id="76" name="Abgerundetes Rechteck 56">
            <a:extLst>
              <a:ext uri="{FF2B5EF4-FFF2-40B4-BE49-F238E27FC236}">
                <a16:creationId xmlns:a16="http://schemas.microsoft.com/office/drawing/2014/main" id="{28F8C03F-D346-4944-AD75-B4DFAE8D7237}"/>
              </a:ext>
            </a:extLst>
          </p:cNvPr>
          <p:cNvSpPr/>
          <p:nvPr/>
        </p:nvSpPr>
        <p:spPr bwMode="auto">
          <a:xfrm>
            <a:off x="7230449" y="4113331"/>
            <a:ext cx="863679" cy="720725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hangingPunct="1">
              <a:defRPr/>
            </a:pPr>
            <a:r>
              <a:rPr lang="de-CH" sz="1200" b="1" dirty="0" err="1"/>
              <a:t>Konsoli</a:t>
            </a:r>
            <a:r>
              <a:rPr lang="de-CH" sz="1200" b="1" dirty="0"/>
              <a:t>-</a:t>
            </a:r>
          </a:p>
          <a:p>
            <a:pPr algn="ctr" eaLnBrk="1" hangingPunct="1">
              <a:defRPr/>
            </a:pPr>
            <a:r>
              <a:rPr lang="de-CH" sz="1200" b="1" dirty="0" err="1"/>
              <a:t>dierung</a:t>
            </a:r>
            <a:endParaRPr lang="de-CH" sz="1200" b="1" dirty="0"/>
          </a:p>
        </p:txBody>
      </p:sp>
      <p:sp>
        <p:nvSpPr>
          <p:cNvPr id="50" name="Abgerundetes Rechteck 34">
            <a:extLst>
              <a:ext uri="{FF2B5EF4-FFF2-40B4-BE49-F238E27FC236}">
                <a16:creationId xmlns:a16="http://schemas.microsoft.com/office/drawing/2014/main" id="{3C99DEC5-72DE-4732-8372-4F0F9D49B256}"/>
              </a:ext>
            </a:extLst>
          </p:cNvPr>
          <p:cNvSpPr/>
          <p:nvPr/>
        </p:nvSpPr>
        <p:spPr>
          <a:xfrm>
            <a:off x="5487442" y="2673471"/>
            <a:ext cx="863600" cy="720725"/>
          </a:xfrm>
          <a:prstGeom prst="roundRect">
            <a:avLst/>
          </a:prstGeom>
          <a:solidFill>
            <a:srgbClr val="266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r>
              <a:rPr lang="de-CH" sz="1200" b="1" dirty="0"/>
              <a:t>Kunden-</a:t>
            </a:r>
          </a:p>
          <a:p>
            <a:pPr algn="ctr"/>
            <a:r>
              <a:rPr lang="de-CH" sz="1200" b="1" dirty="0"/>
              <a:t>Dienst</a:t>
            </a:r>
          </a:p>
        </p:txBody>
      </p:sp>
      <p:sp>
        <p:nvSpPr>
          <p:cNvPr id="51" name="Abgerundetes Rechteck 53">
            <a:extLst>
              <a:ext uri="{FF2B5EF4-FFF2-40B4-BE49-F238E27FC236}">
                <a16:creationId xmlns:a16="http://schemas.microsoft.com/office/drawing/2014/main" id="{69096CD3-3114-4C56-9A2A-85B80DEB8EBF}"/>
              </a:ext>
            </a:extLst>
          </p:cNvPr>
          <p:cNvSpPr/>
          <p:nvPr/>
        </p:nvSpPr>
        <p:spPr>
          <a:xfrm>
            <a:off x="5499639" y="1946732"/>
            <a:ext cx="842301" cy="719138"/>
          </a:xfrm>
          <a:prstGeom prst="roundRect">
            <a:avLst/>
          </a:prstGeom>
          <a:solidFill>
            <a:srgbClr val="276F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/>
            <a:r>
              <a:rPr lang="de-CH" sz="1100" b="1" dirty="0"/>
              <a:t>Mobile</a:t>
            </a:r>
          </a:p>
          <a:p>
            <a:pPr algn="ctr"/>
            <a:r>
              <a:rPr lang="de-CH" sz="1100" b="1" dirty="0"/>
              <a:t>Service</a:t>
            </a:r>
          </a:p>
        </p:txBody>
      </p:sp>
    </p:spTree>
    <p:extLst>
      <p:ext uri="{BB962C8B-B14F-4D97-AF65-F5344CB8AC3E}">
        <p14:creationId xmlns:p14="http://schemas.microsoft.com/office/powerpoint/2010/main" val="1375793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D70C5E-2D52-4DE4-8602-42BC54D81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Ökosystem-Denke: Lösungsfindung nach dem Prioritäten-Prinzip</a:t>
            </a:r>
            <a:endParaRPr lang="en-GB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A1BDBDD-486B-4875-95F4-E450997D1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14</a:t>
            </a:fld>
            <a:endParaRPr lang="en-US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49B642D1-0D48-4461-B8D5-FAE442A95C32}"/>
              </a:ext>
            </a:extLst>
          </p:cNvPr>
          <p:cNvSpPr/>
          <p:nvPr/>
        </p:nvSpPr>
        <p:spPr bwMode="auto">
          <a:xfrm>
            <a:off x="1101969" y="2008554"/>
            <a:ext cx="914400" cy="707466"/>
          </a:xfrm>
          <a:prstGeom prst="rect">
            <a:avLst/>
          </a:prstGeom>
          <a:solidFill>
            <a:schemeClr val="accent2"/>
          </a:solidFill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4800"/>
              <a:t>1</a:t>
            </a:r>
            <a:endParaRPr lang="en-GB" sz="480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3292F96-FA59-425B-AFDA-185A1064E90A}"/>
              </a:ext>
            </a:extLst>
          </p:cNvPr>
          <p:cNvSpPr/>
          <p:nvPr/>
        </p:nvSpPr>
        <p:spPr bwMode="auto">
          <a:xfrm>
            <a:off x="2196122" y="2008554"/>
            <a:ext cx="8292123" cy="707466"/>
          </a:xfrm>
          <a:prstGeom prst="rect">
            <a:avLst/>
          </a:prstGeom>
          <a:noFill/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2000" b="1" dirty="0"/>
              <a:t>Lösung </a:t>
            </a:r>
            <a:r>
              <a:rPr lang="de-DE" sz="2000" b="1" dirty="0"/>
              <a:t>innerhalb des bestehenden Systems </a:t>
            </a:r>
          </a:p>
          <a:p>
            <a:pPr algn="ctr"/>
            <a:r>
              <a:rPr lang="de-CH" sz="2000" b="1" dirty="0"/>
              <a:t>(Nutzung Funktionsreserve)</a:t>
            </a:r>
            <a:endParaRPr lang="en-GB" sz="2000" b="1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D82D830-8F22-4444-82FA-3FA0927242D2}"/>
              </a:ext>
            </a:extLst>
          </p:cNvPr>
          <p:cNvSpPr/>
          <p:nvPr/>
        </p:nvSpPr>
        <p:spPr bwMode="auto">
          <a:xfrm>
            <a:off x="1101969" y="2819571"/>
            <a:ext cx="914400" cy="707466"/>
          </a:xfrm>
          <a:prstGeom prst="rect">
            <a:avLst/>
          </a:prstGeom>
          <a:solidFill>
            <a:schemeClr val="accent3"/>
          </a:solidFill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4800"/>
              <a:t>2</a:t>
            </a:r>
            <a:endParaRPr lang="en-GB" sz="480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CD7D6DA2-6D44-4E0E-B08D-C13013F01777}"/>
              </a:ext>
            </a:extLst>
          </p:cNvPr>
          <p:cNvSpPr/>
          <p:nvPr/>
        </p:nvSpPr>
        <p:spPr bwMode="auto">
          <a:xfrm>
            <a:off x="2196122" y="2819571"/>
            <a:ext cx="8292123" cy="707466"/>
          </a:xfrm>
          <a:prstGeom prst="rect">
            <a:avLst/>
          </a:prstGeom>
          <a:noFill/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2000" b="1" dirty="0"/>
              <a:t>Lösung über Template</a:t>
            </a:r>
          </a:p>
          <a:p>
            <a:pPr algn="ctr"/>
            <a:r>
              <a:rPr lang="de-CH" sz="2000" b="1" dirty="0"/>
              <a:t>(</a:t>
            </a:r>
            <a:r>
              <a:rPr lang="de-CH" sz="2000" b="1" dirty="0" err="1"/>
              <a:t>seamless</a:t>
            </a:r>
            <a:r>
              <a:rPr lang="de-CH" sz="2000" b="1" dirty="0"/>
              <a:t> Add-On )</a:t>
            </a:r>
            <a:endParaRPr lang="en-GB" sz="2000" b="1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E8EA57C-699B-4B6F-9695-CFB7DD3859EE}"/>
              </a:ext>
            </a:extLst>
          </p:cNvPr>
          <p:cNvSpPr/>
          <p:nvPr/>
        </p:nvSpPr>
        <p:spPr bwMode="auto">
          <a:xfrm>
            <a:off x="1101969" y="3630588"/>
            <a:ext cx="914400" cy="707466"/>
          </a:xfrm>
          <a:prstGeom prst="rect">
            <a:avLst/>
          </a:prstGeom>
          <a:solidFill>
            <a:srgbClr val="FFC000"/>
          </a:solidFill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4800"/>
              <a:t>3</a:t>
            </a:r>
            <a:endParaRPr lang="en-GB" sz="480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A4AFFCB-5F4A-4F34-82E3-2139E472EE31}"/>
              </a:ext>
            </a:extLst>
          </p:cNvPr>
          <p:cNvSpPr/>
          <p:nvPr/>
        </p:nvSpPr>
        <p:spPr bwMode="auto">
          <a:xfrm>
            <a:off x="2196122" y="3630588"/>
            <a:ext cx="8292123" cy="707466"/>
          </a:xfrm>
          <a:prstGeom prst="rect">
            <a:avLst/>
          </a:prstGeom>
          <a:noFill/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2000" b="1" dirty="0"/>
              <a:t>Lösung über Drittsystem des </a:t>
            </a:r>
            <a:r>
              <a:rPr lang="de-CH" sz="2000" b="1" dirty="0" err="1"/>
              <a:t>Ökosytem</a:t>
            </a:r>
            <a:r>
              <a:rPr lang="de-CH" sz="2000" b="1" dirty="0"/>
              <a:t>-Anbieters</a:t>
            </a:r>
          </a:p>
          <a:p>
            <a:pPr algn="ctr"/>
            <a:r>
              <a:rPr lang="de-CH" sz="2000" b="1" dirty="0"/>
              <a:t>(gemeinsame Datenbank)</a:t>
            </a:r>
            <a:endParaRPr lang="en-GB" sz="2000" b="1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7F7EF2C9-A8FF-4E38-8004-464D301C2F51}"/>
              </a:ext>
            </a:extLst>
          </p:cNvPr>
          <p:cNvSpPr/>
          <p:nvPr/>
        </p:nvSpPr>
        <p:spPr bwMode="auto">
          <a:xfrm>
            <a:off x="1101969" y="4441605"/>
            <a:ext cx="914400" cy="7074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4800"/>
              <a:t>4</a:t>
            </a:r>
            <a:endParaRPr lang="en-GB" sz="480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852F03BB-0F2B-40FB-BA45-453BE507DC5A}"/>
              </a:ext>
            </a:extLst>
          </p:cNvPr>
          <p:cNvSpPr/>
          <p:nvPr/>
        </p:nvSpPr>
        <p:spPr bwMode="auto">
          <a:xfrm>
            <a:off x="2196122" y="4441605"/>
            <a:ext cx="8292123" cy="707466"/>
          </a:xfrm>
          <a:prstGeom prst="rect">
            <a:avLst/>
          </a:prstGeom>
          <a:noFill/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2000" b="1"/>
              <a:t>Lösung über Drittsystem von Drittanbietern mit zertifizierter Schnittstelle</a:t>
            </a:r>
            <a:endParaRPr lang="en-GB" sz="2000" b="1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67AF8C3F-1920-4A75-B849-BFC145CA2642}"/>
              </a:ext>
            </a:extLst>
          </p:cNvPr>
          <p:cNvSpPr/>
          <p:nvPr/>
        </p:nvSpPr>
        <p:spPr bwMode="auto">
          <a:xfrm>
            <a:off x="1101969" y="5252620"/>
            <a:ext cx="914400" cy="707466"/>
          </a:xfrm>
          <a:prstGeom prst="rect">
            <a:avLst/>
          </a:prstGeom>
          <a:solidFill>
            <a:schemeClr val="accent6"/>
          </a:solidFill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4800"/>
              <a:t>5</a:t>
            </a:r>
            <a:endParaRPr lang="en-GB" sz="4800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E14ADBD3-0E28-4572-8831-D6B731C77EC0}"/>
              </a:ext>
            </a:extLst>
          </p:cNvPr>
          <p:cNvSpPr/>
          <p:nvPr/>
        </p:nvSpPr>
        <p:spPr bwMode="auto">
          <a:xfrm>
            <a:off x="2196121" y="5252620"/>
            <a:ext cx="8292123" cy="707466"/>
          </a:xfrm>
          <a:prstGeom prst="rect">
            <a:avLst/>
          </a:prstGeom>
          <a:noFill/>
          <a:ln>
            <a:solidFill>
              <a:srgbClr val="0082BA"/>
            </a:solidFill>
          </a:ln>
        </p:spPr>
        <p:txBody>
          <a:bodyPr lIns="0" tIns="0" rIns="0" bIns="0" rtlCol="0" anchor="ctr"/>
          <a:lstStyle/>
          <a:p>
            <a:pPr algn="ctr"/>
            <a:r>
              <a:rPr lang="de-CH" sz="2000" b="1"/>
              <a:t>Lösung über Drittsystem von einem unabhängigen Drittanbieter</a:t>
            </a:r>
            <a:endParaRPr lang="en-GB" sz="2000" b="1"/>
          </a:p>
        </p:txBody>
      </p:sp>
    </p:spTree>
    <p:extLst>
      <p:ext uri="{BB962C8B-B14F-4D97-AF65-F5344CB8AC3E}">
        <p14:creationId xmlns:p14="http://schemas.microsoft.com/office/powerpoint/2010/main" val="2874370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CH" altLang="en-US" dirty="0" err="1"/>
              <a:t>prozessgestaltung</a:t>
            </a:r>
            <a:r>
              <a:rPr lang="de-CH" altLang="en-US" dirty="0"/>
              <a:t>: den «</a:t>
            </a:r>
            <a:r>
              <a:rPr lang="de-CH" altLang="en-US" dirty="0" err="1"/>
              <a:t>charme</a:t>
            </a:r>
            <a:r>
              <a:rPr lang="de-CH" altLang="en-US" dirty="0"/>
              <a:t>» des Standards entdecken</a:t>
            </a:r>
          </a:p>
        </p:txBody>
      </p:sp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  <p:pic>
        <p:nvPicPr>
          <p:cNvPr id="4" name="Picture 3" descr="060204_prozessschablone">
            <a:extLst>
              <a:ext uri="{FF2B5EF4-FFF2-40B4-BE49-F238E27FC236}">
                <a16:creationId xmlns:a16="http://schemas.microsoft.com/office/drawing/2014/main" id="{7A6AB9B2-4C25-4CCF-914C-2C4A2BAA86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4" t="25725" r="6687" b="23832"/>
          <a:stretch/>
        </p:blipFill>
        <p:spPr bwMode="auto">
          <a:xfrm>
            <a:off x="-3610074" y="-1722342"/>
            <a:ext cx="17004890" cy="637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653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el 6">
            <a:extLst>
              <a:ext uri="{FF2B5EF4-FFF2-40B4-BE49-F238E27FC236}">
                <a16:creationId xmlns:a16="http://schemas.microsoft.com/office/drawing/2014/main" id="{035226C5-EA64-4852-A6B5-19AF2100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altLang="en-US" dirty="0" err="1"/>
              <a:t>90</a:t>
            </a:r>
            <a:r>
              <a:rPr lang="de-CH" altLang="en-US" cap="none" baseline="42000" dirty="0" err="1"/>
              <a:t>o</a:t>
            </a:r>
            <a:r>
              <a:rPr lang="de-CH" altLang="en-US" cap="none" dirty="0"/>
              <a:t> </a:t>
            </a:r>
            <a:r>
              <a:rPr lang="de-CH" altLang="en-US" dirty="0"/>
              <a:t>Themen-Shift</a:t>
            </a:r>
          </a:p>
        </p:txBody>
      </p:sp>
      <p:sp>
        <p:nvSpPr>
          <p:cNvPr id="8" name="Abgerundetes Rechteck 7">
            <a:extLst>
              <a:ext uri="{FF2B5EF4-FFF2-40B4-BE49-F238E27FC236}">
                <a16:creationId xmlns:a16="http://schemas.microsoft.com/office/drawing/2014/main" id="{1D12725C-CBF7-48E3-AD30-7DE7F3B75095}"/>
              </a:ext>
            </a:extLst>
          </p:cNvPr>
          <p:cNvSpPr/>
          <p:nvPr/>
        </p:nvSpPr>
        <p:spPr>
          <a:xfrm>
            <a:off x="1480440" y="1826842"/>
            <a:ext cx="3424237" cy="294163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dirty="0"/>
              <a:t>90</a:t>
            </a:r>
            <a:r>
              <a:rPr lang="de-CH" baseline="62000" dirty="0"/>
              <a:t>o</a:t>
            </a:r>
            <a:r>
              <a:rPr lang="de-CH" dirty="0"/>
              <a:t> </a:t>
            </a:r>
            <a:r>
              <a:rPr lang="de-CH" dirty="0" err="1"/>
              <a:t>Themen-Shift</a:t>
            </a:r>
            <a:endParaRPr lang="de-CH" dirty="0"/>
          </a:p>
        </p:txBody>
      </p:sp>
      <p:sp>
        <p:nvSpPr>
          <p:cNvPr id="9" name="Pfeil nach links und rechts 8">
            <a:extLst>
              <a:ext uri="{FF2B5EF4-FFF2-40B4-BE49-F238E27FC236}">
                <a16:creationId xmlns:a16="http://schemas.microsoft.com/office/drawing/2014/main" id="{204EAC7A-4FBE-4087-B963-2108C79AA40E}"/>
              </a:ext>
            </a:extLst>
          </p:cNvPr>
          <p:cNvSpPr/>
          <p:nvPr/>
        </p:nvSpPr>
        <p:spPr>
          <a:xfrm>
            <a:off x="1023239" y="3087316"/>
            <a:ext cx="4246562" cy="373062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 dirty="0">
              <a:solidFill>
                <a:schemeClr val="bg1"/>
              </a:solidFill>
            </a:endParaRPr>
          </a:p>
        </p:txBody>
      </p:sp>
      <p:sp>
        <p:nvSpPr>
          <p:cNvPr id="10" name="Pfeil nach links und rechts 9">
            <a:extLst>
              <a:ext uri="{FF2B5EF4-FFF2-40B4-BE49-F238E27FC236}">
                <a16:creationId xmlns:a16="http://schemas.microsoft.com/office/drawing/2014/main" id="{6AC3CAED-FD50-4CB1-B4A3-9F9C01ED4F74}"/>
              </a:ext>
            </a:extLst>
          </p:cNvPr>
          <p:cNvSpPr/>
          <p:nvPr/>
        </p:nvSpPr>
        <p:spPr>
          <a:xfrm rot="16200000">
            <a:off x="1356615" y="3146054"/>
            <a:ext cx="3717925" cy="365125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B7D3200-001A-464D-A7C0-08CE17BB4DC7}"/>
              </a:ext>
            </a:extLst>
          </p:cNvPr>
          <p:cNvSpPr/>
          <p:nvPr/>
        </p:nvSpPr>
        <p:spPr>
          <a:xfrm>
            <a:off x="2575815" y="1951000"/>
            <a:ext cx="20201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CF0389C-BC9A-40AD-9A87-468B66E858C4}"/>
              </a:ext>
            </a:extLst>
          </p:cNvPr>
          <p:cNvSpPr/>
          <p:nvPr/>
        </p:nvSpPr>
        <p:spPr>
          <a:xfrm>
            <a:off x="1891602" y="2138457"/>
            <a:ext cx="202014" cy="20114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072243EC-3E35-484A-BBD8-3DE5A75AAF4E}"/>
              </a:ext>
            </a:extLst>
          </p:cNvPr>
          <p:cNvSpPr/>
          <p:nvPr/>
        </p:nvSpPr>
        <p:spPr>
          <a:xfrm>
            <a:off x="2529777" y="2790787"/>
            <a:ext cx="20436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A53E0F00-4906-463A-840A-EB19AC5546C7}"/>
              </a:ext>
            </a:extLst>
          </p:cNvPr>
          <p:cNvSpPr/>
          <p:nvPr/>
        </p:nvSpPr>
        <p:spPr>
          <a:xfrm>
            <a:off x="2867915" y="2249450"/>
            <a:ext cx="20201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A6DE4305-AB1A-4434-ACFF-BA6F855599BD}"/>
              </a:ext>
            </a:extLst>
          </p:cNvPr>
          <p:cNvSpPr/>
          <p:nvPr/>
        </p:nvSpPr>
        <p:spPr>
          <a:xfrm>
            <a:off x="2964752" y="2349462"/>
            <a:ext cx="20436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C0605C24-0B15-44C3-AF4E-E43A2D9E63C8}"/>
              </a:ext>
            </a:extLst>
          </p:cNvPr>
          <p:cNvSpPr/>
          <p:nvPr/>
        </p:nvSpPr>
        <p:spPr>
          <a:xfrm>
            <a:off x="2485327" y="2371817"/>
            <a:ext cx="202014" cy="201149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091C2BFE-C155-467A-8167-367D502FF36E}"/>
              </a:ext>
            </a:extLst>
          </p:cNvPr>
          <p:cNvSpPr/>
          <p:nvPr/>
        </p:nvSpPr>
        <p:spPr>
          <a:xfrm>
            <a:off x="3534665" y="2230400"/>
            <a:ext cx="20201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714F3C71-1476-495C-9C56-43BC729F385A}"/>
              </a:ext>
            </a:extLst>
          </p:cNvPr>
          <p:cNvSpPr/>
          <p:nvPr/>
        </p:nvSpPr>
        <p:spPr>
          <a:xfrm>
            <a:off x="3488627" y="2838542"/>
            <a:ext cx="202014" cy="201149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3CC8E42A-D241-46A8-90C4-DB3E161CDBD7}"/>
              </a:ext>
            </a:extLst>
          </p:cNvPr>
          <p:cNvSpPr/>
          <p:nvPr/>
        </p:nvSpPr>
        <p:spPr>
          <a:xfrm>
            <a:off x="3807714" y="2605182"/>
            <a:ext cx="204362" cy="20114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512A5E91-CFF3-46D2-A0ED-925662B90DFD}"/>
              </a:ext>
            </a:extLst>
          </p:cNvPr>
          <p:cNvSpPr/>
          <p:nvPr/>
        </p:nvSpPr>
        <p:spPr>
          <a:xfrm>
            <a:off x="4082352" y="2932207"/>
            <a:ext cx="202014" cy="20114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64B465D4-F252-46EB-B62B-5EA7F0297DAF}"/>
              </a:ext>
            </a:extLst>
          </p:cNvPr>
          <p:cNvSpPr/>
          <p:nvPr/>
        </p:nvSpPr>
        <p:spPr>
          <a:xfrm>
            <a:off x="2028127" y="2465482"/>
            <a:ext cx="202014" cy="20114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E532DEE9-D44D-4558-9A7E-5CCA11A66687}"/>
              </a:ext>
            </a:extLst>
          </p:cNvPr>
          <p:cNvSpPr/>
          <p:nvPr/>
        </p:nvSpPr>
        <p:spPr>
          <a:xfrm>
            <a:off x="4082352" y="2557425"/>
            <a:ext cx="202014" cy="202868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6B497786-653A-4709-A035-44313E85A58A}"/>
              </a:ext>
            </a:extLst>
          </p:cNvPr>
          <p:cNvSpPr/>
          <p:nvPr/>
        </p:nvSpPr>
        <p:spPr>
          <a:xfrm>
            <a:off x="3945827" y="2184362"/>
            <a:ext cx="202014" cy="202868"/>
          </a:xfrm>
          <a:prstGeom prst="ellips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grpSp>
        <p:nvGrpSpPr>
          <p:cNvPr id="2" name="Gruppieren 36">
            <a:extLst>
              <a:ext uri="{FF2B5EF4-FFF2-40B4-BE49-F238E27FC236}">
                <a16:creationId xmlns:a16="http://schemas.microsoft.com/office/drawing/2014/main" id="{E6EE9DCA-398F-4E78-B025-55E4325122B7}"/>
              </a:ext>
            </a:extLst>
          </p:cNvPr>
          <p:cNvGrpSpPr/>
          <p:nvPr/>
        </p:nvGrpSpPr>
        <p:grpSpPr>
          <a:xfrm rot="5400000">
            <a:off x="2751100" y="2749949"/>
            <a:ext cx="2708088" cy="1141278"/>
            <a:chOff x="2509822" y="1866888"/>
            <a:chExt cx="3643338" cy="1785950"/>
          </a:xfrm>
          <a:solidFill>
            <a:srgbClr val="92D050"/>
          </a:solidFill>
        </p:grpSpPr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7EB6E8FB-D45F-4702-B523-ACA867C09225}"/>
                </a:ext>
              </a:extLst>
            </p:cNvPr>
            <p:cNvSpPr/>
            <p:nvPr/>
          </p:nvSpPr>
          <p:spPr>
            <a:xfrm>
              <a:off x="3581392" y="1866888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9F29469F-428D-4D7C-B559-EBCE7C886F99}"/>
                </a:ext>
              </a:extLst>
            </p:cNvPr>
            <p:cNvSpPr/>
            <p:nvPr/>
          </p:nvSpPr>
          <p:spPr>
            <a:xfrm>
              <a:off x="2509822" y="2152640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0179F54D-3545-4B7A-BC86-5BA21EDAA033}"/>
                </a:ext>
              </a:extLst>
            </p:cNvPr>
            <p:cNvSpPr/>
            <p:nvPr/>
          </p:nvSpPr>
          <p:spPr>
            <a:xfrm>
              <a:off x="3509954" y="3152772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A3271E3E-5378-433C-8D26-DA20E7DFFA5F}"/>
                </a:ext>
              </a:extLst>
            </p:cNvPr>
            <p:cNvSpPr/>
            <p:nvPr/>
          </p:nvSpPr>
          <p:spPr>
            <a:xfrm>
              <a:off x="4038592" y="2324088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DAD88B8-04E2-4185-8D61-4D1E0AA2D0ED}"/>
                </a:ext>
              </a:extLst>
            </p:cNvPr>
            <p:cNvSpPr/>
            <p:nvPr/>
          </p:nvSpPr>
          <p:spPr>
            <a:xfrm>
              <a:off x="4190992" y="2476488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B89A66C-55FE-42F6-A350-4BBE5964E3A1}"/>
                </a:ext>
              </a:extLst>
            </p:cNvPr>
            <p:cNvSpPr/>
            <p:nvPr/>
          </p:nvSpPr>
          <p:spPr>
            <a:xfrm>
              <a:off x="3438516" y="2509830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B842EA64-40E8-4E00-82C0-E88FC7D6FFBA}"/>
                </a:ext>
              </a:extLst>
            </p:cNvPr>
            <p:cNvSpPr/>
            <p:nvPr/>
          </p:nvSpPr>
          <p:spPr>
            <a:xfrm>
              <a:off x="5081590" y="2295516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D5258DE7-7C5A-4E5D-9B53-51CE5D04F860}"/>
                </a:ext>
              </a:extLst>
            </p:cNvPr>
            <p:cNvSpPr/>
            <p:nvPr/>
          </p:nvSpPr>
          <p:spPr>
            <a:xfrm>
              <a:off x="5010152" y="3224210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08234E6D-1456-43D0-84EC-1F37731B284A}"/>
                </a:ext>
              </a:extLst>
            </p:cNvPr>
            <p:cNvSpPr/>
            <p:nvPr/>
          </p:nvSpPr>
          <p:spPr>
            <a:xfrm>
              <a:off x="5510218" y="2867020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9252EFEE-F9E7-4A1E-AEC8-9017779E354E}"/>
                </a:ext>
              </a:extLst>
            </p:cNvPr>
            <p:cNvSpPr/>
            <p:nvPr/>
          </p:nvSpPr>
          <p:spPr>
            <a:xfrm>
              <a:off x="5938846" y="3367086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24B5E6C4-D667-4F09-9E0E-68F1B07942E7}"/>
                </a:ext>
              </a:extLst>
            </p:cNvPr>
            <p:cNvSpPr/>
            <p:nvPr/>
          </p:nvSpPr>
          <p:spPr>
            <a:xfrm>
              <a:off x="2724136" y="2652706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B3559270-B747-4BD9-9452-CDDF0590AEDF}"/>
                </a:ext>
              </a:extLst>
            </p:cNvPr>
            <p:cNvSpPr/>
            <p:nvPr/>
          </p:nvSpPr>
          <p:spPr>
            <a:xfrm>
              <a:off x="5938846" y="2795582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6FB6DA90-AFC5-4DCC-AFDC-7C8804CC045C}"/>
                </a:ext>
              </a:extLst>
            </p:cNvPr>
            <p:cNvSpPr/>
            <p:nvPr/>
          </p:nvSpPr>
          <p:spPr>
            <a:xfrm>
              <a:off x="5724532" y="2224078"/>
              <a:ext cx="214314" cy="285752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CH"/>
            </a:p>
          </p:txBody>
        </p:sp>
      </p:grpSp>
      <p:sp>
        <p:nvSpPr>
          <p:cNvPr id="9236" name="Textfeld 38">
            <a:extLst>
              <a:ext uri="{FF2B5EF4-FFF2-40B4-BE49-F238E27FC236}">
                <a16:creationId xmlns:a16="http://schemas.microsoft.com/office/drawing/2014/main" id="{914D50D8-009A-4549-BEC7-2C96A479B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8140" y="1499816"/>
            <a:ext cx="1781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/>
              <a:t>Emotional belegt</a:t>
            </a:r>
          </a:p>
        </p:txBody>
      </p:sp>
      <p:sp>
        <p:nvSpPr>
          <p:cNvPr id="9237" name="Textfeld 39">
            <a:extLst>
              <a:ext uri="{FF2B5EF4-FFF2-40B4-BE49-F238E27FC236}">
                <a16:creationId xmlns:a16="http://schemas.microsoft.com/office/drawing/2014/main" id="{2CB800C4-8460-4984-895E-83E2D39CD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8115" y="5440364"/>
            <a:ext cx="995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/>
              <a:t>ignoriert</a:t>
            </a:r>
          </a:p>
        </p:txBody>
      </p:sp>
      <p:sp>
        <p:nvSpPr>
          <p:cNvPr id="9238" name="Textfeld 40">
            <a:extLst>
              <a:ext uri="{FF2B5EF4-FFF2-40B4-BE49-F238E27FC236}">
                <a16:creationId xmlns:a16="http://schemas.microsoft.com/office/drawing/2014/main" id="{74EC13E3-7B75-437E-BE3A-5C13CB2BB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1201" y="2853953"/>
            <a:ext cx="8030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/>
              <a:t>kritisch</a:t>
            </a:r>
          </a:p>
        </p:txBody>
      </p:sp>
      <p:sp>
        <p:nvSpPr>
          <p:cNvPr id="9239" name="Textfeld 41">
            <a:extLst>
              <a:ext uri="{FF2B5EF4-FFF2-40B4-BE49-F238E27FC236}">
                <a16:creationId xmlns:a16="http://schemas.microsoft.com/office/drawing/2014/main" id="{2820B69C-295A-410D-814A-5BBEB868C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152" y="2853953"/>
            <a:ext cx="10050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/>
              <a:t>unkritisch</a:t>
            </a:r>
          </a:p>
        </p:txBody>
      </p:sp>
      <p:sp>
        <p:nvSpPr>
          <p:cNvPr id="39" name="Gebogener Pfeil 38">
            <a:extLst>
              <a:ext uri="{FF2B5EF4-FFF2-40B4-BE49-F238E27FC236}">
                <a16:creationId xmlns:a16="http://schemas.microsoft.com/office/drawing/2014/main" id="{F50CDDF0-B855-473B-BD3D-FDAAE4DBB6E7}"/>
              </a:ext>
            </a:extLst>
          </p:cNvPr>
          <p:cNvSpPr/>
          <p:nvPr/>
        </p:nvSpPr>
        <p:spPr>
          <a:xfrm>
            <a:off x="2118615" y="1966541"/>
            <a:ext cx="2465387" cy="233521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6057615"/>
              <a:gd name="adj5" fmla="val 12500"/>
            </a:avLst>
          </a:prstGeom>
          <a:solidFill>
            <a:srgbClr val="FFC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>
              <a:solidFill>
                <a:schemeClr val="tx1"/>
              </a:solidFill>
            </a:endParaRPr>
          </a:p>
        </p:txBody>
      </p:sp>
      <p:sp>
        <p:nvSpPr>
          <p:cNvPr id="9241" name="Rechteck 39">
            <a:extLst>
              <a:ext uri="{FF2B5EF4-FFF2-40B4-BE49-F238E27FC236}">
                <a16:creationId xmlns:a16="http://schemas.microsoft.com/office/drawing/2014/main" id="{F518CF56-BB61-4719-A0E6-D6DF800B55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6314" y="2526928"/>
            <a:ext cx="1847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de-CH" b="1"/>
              <a:t>90</a:t>
            </a:r>
            <a:r>
              <a:rPr lang="de-CH" b="1" baseline="62000"/>
              <a:t>o</a:t>
            </a:r>
            <a:r>
              <a:rPr lang="de-CH" b="1"/>
              <a:t> Themen-Shift</a:t>
            </a:r>
          </a:p>
        </p:txBody>
      </p:sp>
      <p:sp>
        <p:nvSpPr>
          <p:cNvPr id="41" name="Pfeil nach rechts 40">
            <a:extLst>
              <a:ext uri="{FF2B5EF4-FFF2-40B4-BE49-F238E27FC236}">
                <a16:creationId xmlns:a16="http://schemas.microsoft.com/office/drawing/2014/main" id="{F499AB05-6C83-4B3A-B64C-EB3374D88657}"/>
              </a:ext>
            </a:extLst>
          </p:cNvPr>
          <p:cNvSpPr/>
          <p:nvPr/>
        </p:nvSpPr>
        <p:spPr>
          <a:xfrm>
            <a:off x="4555427" y="4419229"/>
            <a:ext cx="1008063" cy="720725"/>
          </a:xfrm>
          <a:prstGeom prst="right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/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505BE7F6-2A78-42C3-8957-CB40CBFCBC6D}"/>
              </a:ext>
            </a:extLst>
          </p:cNvPr>
          <p:cNvSpPr txBox="1"/>
          <p:nvPr/>
        </p:nvSpPr>
        <p:spPr>
          <a:xfrm>
            <a:off x="5707550" y="4054854"/>
            <a:ext cx="5464361" cy="156966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square">
            <a:spAutoFit/>
          </a:bodyPr>
          <a:lstStyle/>
          <a:p>
            <a:pPr marL="177800" indent="-177800">
              <a:defRPr/>
            </a:pPr>
            <a:r>
              <a:rPr lang="de-CH" sz="1600" b="1" dirty="0">
                <a:solidFill>
                  <a:srgbClr val="C00000"/>
                </a:solidFill>
              </a:rPr>
              <a:t>ERP-/IT-Projekte werden von emotionalen Themen beherrscht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de-CH" sz="1600" b="1" dirty="0">
                <a:solidFill>
                  <a:srgbClr val="C00000"/>
                </a:solidFill>
              </a:rPr>
              <a:t>Aktuelle Probleme des Altsystems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de-CH" sz="1600" b="1" dirty="0">
                <a:solidFill>
                  <a:srgbClr val="C00000"/>
                </a:solidFill>
              </a:rPr>
              <a:t>„Trauma“ aus dem letzten Projekt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de-CH" sz="1600" b="1" dirty="0">
                <a:solidFill>
                  <a:srgbClr val="C00000"/>
                </a:solidFill>
              </a:rPr>
              <a:t>Wunschlisten vom letzten Weiterbildungskurs</a:t>
            </a:r>
          </a:p>
          <a:p>
            <a:pPr marL="177800" indent="-177800">
              <a:buFont typeface="Wingdings" pitchFamily="2" charset="2"/>
              <a:buChar char="à"/>
              <a:defRPr/>
            </a:pPr>
            <a:r>
              <a:rPr lang="de-CH" sz="1600" b="1" dirty="0">
                <a:solidFill>
                  <a:srgbClr val="C00000"/>
                </a:solidFill>
                <a:sym typeface="Wingdings" pitchFamily="2" charset="2"/>
              </a:rPr>
              <a:t>Ziel ist eine </a:t>
            </a:r>
            <a:r>
              <a:rPr lang="de-CH" sz="1600" b="1" dirty="0" err="1">
                <a:solidFill>
                  <a:srgbClr val="C00000"/>
                </a:solidFill>
                <a:sym typeface="Wingdings" pitchFamily="2" charset="2"/>
              </a:rPr>
              <a:t>Ent</a:t>
            </a:r>
            <a:r>
              <a:rPr lang="de-CH" sz="1600" b="1" dirty="0">
                <a:solidFill>
                  <a:srgbClr val="C00000"/>
                </a:solidFill>
                <a:sym typeface="Wingdings" pitchFamily="2" charset="2"/>
              </a:rPr>
              <a:t>-Emotionalisierung</a:t>
            </a:r>
          </a:p>
          <a:p>
            <a:pPr marL="177800" indent="-177800">
              <a:buFont typeface="Wingdings" pitchFamily="2" charset="2"/>
              <a:buChar char="à"/>
              <a:defRPr/>
            </a:pPr>
            <a:r>
              <a:rPr lang="de-CH" sz="1600" b="1" dirty="0">
                <a:solidFill>
                  <a:srgbClr val="C00000"/>
                </a:solidFill>
                <a:sym typeface="Wingdings" pitchFamily="2" charset="2"/>
              </a:rPr>
              <a:t>Fokus muss auf den Auswahl-kritischen Themen liegen</a:t>
            </a:r>
            <a:endParaRPr lang="de-CH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65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/>
          <p:cNvSpPr/>
          <p:nvPr/>
        </p:nvSpPr>
        <p:spPr>
          <a:xfrm>
            <a:off x="1038277" y="1473813"/>
            <a:ext cx="9384166" cy="48550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3471253" y="2326084"/>
            <a:ext cx="4367463" cy="2502569"/>
          </a:xfrm>
          <a:prstGeom prst="triangle">
            <a:avLst>
              <a:gd name="adj" fmla="val 50447"/>
            </a:avLst>
          </a:prstGeom>
          <a:solidFill>
            <a:schemeClr val="bg1"/>
          </a:solidFill>
          <a:ln w="9525">
            <a:miter lim="800000"/>
            <a:headEnd/>
            <a:tailEnd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endParaRPr lang="de-CH" b="1" dirty="0"/>
          </a:p>
          <a:p>
            <a:pPr algn="ctr">
              <a:defRPr/>
            </a:pPr>
            <a:endParaRPr lang="de-DE" b="1" dirty="0"/>
          </a:p>
        </p:txBody>
      </p:sp>
      <p:sp>
        <p:nvSpPr>
          <p:cNvPr id="24580" name="Oval 4"/>
          <p:cNvSpPr>
            <a:spLocks noChangeArrowheads="1"/>
          </p:cNvSpPr>
          <p:nvPr/>
        </p:nvSpPr>
        <p:spPr bwMode="auto">
          <a:xfrm>
            <a:off x="4099037" y="1905912"/>
            <a:ext cx="3071812" cy="1185862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round/>
            <a:headEnd/>
            <a:tailEnd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de-CH" b="1">
                <a:solidFill>
                  <a:schemeClr val="bg1"/>
                </a:solidFill>
              </a:rPr>
              <a:t>Betriebswirtschaftlich</a:t>
            </a:r>
          </a:p>
          <a:p>
            <a:pPr algn="ctr">
              <a:defRPr/>
            </a:pPr>
            <a:r>
              <a:rPr lang="de-CH" b="1">
                <a:solidFill>
                  <a:schemeClr val="bg1"/>
                </a:solidFill>
              </a:rPr>
              <a:t>optimaler Prozess</a:t>
            </a:r>
          </a:p>
          <a:p>
            <a:pPr algn="ctr">
              <a:defRPr/>
            </a:pPr>
            <a:r>
              <a:rPr lang="de-CH" b="1">
                <a:solidFill>
                  <a:schemeClr val="bg1"/>
                </a:solidFill>
              </a:rPr>
              <a:t>(z.B. aus BPR)</a:t>
            </a:r>
            <a:endParaRPr lang="de-DE" b="1">
              <a:solidFill>
                <a:schemeClr val="bg1"/>
              </a:solidFill>
            </a:endParaRPr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1856567" y="4476222"/>
            <a:ext cx="3071813" cy="1185862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round/>
            <a:headEnd/>
            <a:tailEnd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de-CH" b="1" dirty="0">
                <a:solidFill>
                  <a:schemeClr val="bg1"/>
                </a:solidFill>
              </a:rPr>
              <a:t>Aktueller </a:t>
            </a:r>
            <a:r>
              <a:rPr lang="de-CH" b="1" dirty="0" err="1">
                <a:solidFill>
                  <a:schemeClr val="bg1"/>
                </a:solidFill>
              </a:rPr>
              <a:t>IST-Prozess</a:t>
            </a:r>
            <a:endParaRPr lang="de-CH" b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de-CH" b="1" dirty="0">
                <a:solidFill>
                  <a:schemeClr val="bg1"/>
                </a:solidFill>
              </a:rPr>
              <a:t>(entspricht Wissen &amp;</a:t>
            </a:r>
          </a:p>
          <a:p>
            <a:pPr algn="ctr">
              <a:defRPr/>
            </a:pPr>
            <a:r>
              <a:rPr lang="de-CH" b="1" dirty="0">
                <a:solidFill>
                  <a:schemeClr val="bg1"/>
                </a:solidFill>
              </a:rPr>
              <a:t>Fähigkeiten der MA)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24582" name="Oval 6"/>
          <p:cNvSpPr>
            <a:spLocks noChangeArrowheads="1"/>
          </p:cNvSpPr>
          <p:nvPr/>
        </p:nvSpPr>
        <p:spPr bwMode="auto">
          <a:xfrm>
            <a:off x="6550639" y="4429647"/>
            <a:ext cx="3071812" cy="1185862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round/>
            <a:headEnd/>
            <a:tailEnd/>
          </a:ln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de-CH" b="1" dirty="0">
                <a:solidFill>
                  <a:schemeClr val="bg1"/>
                </a:solidFill>
              </a:rPr>
              <a:t>Referenz-Prozess</a:t>
            </a:r>
          </a:p>
          <a:p>
            <a:pPr algn="ctr">
              <a:defRPr/>
            </a:pPr>
            <a:r>
              <a:rPr lang="de-CH" b="1" dirty="0">
                <a:solidFill>
                  <a:schemeClr val="bg1"/>
                </a:solidFill>
              </a:rPr>
              <a:t>(„Best </a:t>
            </a:r>
            <a:r>
              <a:rPr lang="de-CH" b="1" dirty="0" err="1">
                <a:solidFill>
                  <a:schemeClr val="bg1"/>
                </a:solidFill>
              </a:rPr>
              <a:t>Practise</a:t>
            </a:r>
            <a:r>
              <a:rPr lang="de-CH" b="1" dirty="0">
                <a:solidFill>
                  <a:schemeClr val="bg1"/>
                </a:solidFill>
              </a:rPr>
              <a:t>“ &amp; </a:t>
            </a:r>
            <a:r>
              <a:rPr lang="de-CH" b="1" dirty="0" err="1">
                <a:solidFill>
                  <a:schemeClr val="bg1"/>
                </a:solidFill>
              </a:rPr>
              <a:t>Rationali</a:t>
            </a:r>
            <a:r>
              <a:rPr lang="de-CH" b="1" dirty="0">
                <a:solidFill>
                  <a:schemeClr val="bg1"/>
                </a:solidFill>
              </a:rPr>
              <a:t>-</a:t>
            </a:r>
          </a:p>
          <a:p>
            <a:pPr algn="ctr">
              <a:defRPr/>
            </a:pPr>
            <a:r>
              <a:rPr lang="de-CH" b="1" dirty="0" err="1">
                <a:solidFill>
                  <a:schemeClr val="bg1"/>
                </a:solidFill>
              </a:rPr>
              <a:t>sierungs</a:t>
            </a:r>
            <a:r>
              <a:rPr lang="de-CH" b="1" dirty="0">
                <a:solidFill>
                  <a:schemeClr val="bg1"/>
                </a:solidFill>
              </a:rPr>
              <a:t>-Potential)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 rot="-5400000">
            <a:off x="5338750" y="2937912"/>
            <a:ext cx="592387" cy="614362"/>
          </a:xfrm>
          <a:prstGeom prst="rightArrow">
            <a:avLst>
              <a:gd name="adj1" fmla="val 50000"/>
              <a:gd name="adj2" fmla="val 43605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de-CH" altLang="de-DE"/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 rot="2190923">
            <a:off x="6250601" y="4015310"/>
            <a:ext cx="585788" cy="6143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de-CH" altLang="de-DE"/>
          </a:p>
        </p:txBody>
      </p:sp>
      <p:sp>
        <p:nvSpPr>
          <p:cNvPr id="3" name="Rechteck 2"/>
          <p:cNvSpPr/>
          <p:nvPr/>
        </p:nvSpPr>
        <p:spPr>
          <a:xfrm>
            <a:off x="2562880" y="367616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de-CH" b="1" dirty="0"/>
              <a:t>SOLL-Prozess-</a:t>
            </a:r>
          </a:p>
          <a:p>
            <a:pPr algn="ctr">
              <a:defRPr/>
            </a:pPr>
            <a:r>
              <a:rPr lang="de-CH" b="1" dirty="0"/>
              <a:t>Definition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 rot="19409077" flipH="1">
            <a:off x="4403228" y="4050119"/>
            <a:ext cx="585788" cy="6143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de-CH" alt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Spannungsfeld</a:t>
            </a:r>
            <a:r>
              <a:rPr lang="en-GB" dirty="0"/>
              <a:t> </a:t>
            </a:r>
            <a:r>
              <a:rPr lang="en-GB" dirty="0" err="1"/>
              <a:t>soll</a:t>
            </a:r>
            <a:r>
              <a:rPr lang="en-GB" dirty="0"/>
              <a:t>-</a:t>
            </a:r>
            <a:r>
              <a:rPr lang="en-GB" dirty="0" err="1"/>
              <a:t>Prozess</a:t>
            </a:r>
            <a:r>
              <a:rPr lang="en-GB" dirty="0"/>
              <a:t>-definition</a:t>
            </a:r>
          </a:p>
        </p:txBody>
      </p:sp>
    </p:spTree>
    <p:extLst>
      <p:ext uri="{BB962C8B-B14F-4D97-AF65-F5344CB8AC3E}">
        <p14:creationId xmlns:p14="http://schemas.microsoft.com/office/powerpoint/2010/main" val="2430445178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hteck 32">
            <a:extLst>
              <a:ext uri="{FF2B5EF4-FFF2-40B4-BE49-F238E27FC236}">
                <a16:creationId xmlns:a16="http://schemas.microsoft.com/office/drawing/2014/main" id="{FC94CBA1-1870-4054-8DA4-51604E9298AF}"/>
              </a:ext>
            </a:extLst>
          </p:cNvPr>
          <p:cNvSpPr/>
          <p:nvPr/>
        </p:nvSpPr>
        <p:spPr>
          <a:xfrm>
            <a:off x="586797" y="1223830"/>
            <a:ext cx="5251825" cy="4042595"/>
          </a:xfrm>
          <a:prstGeom prst="rect">
            <a:avLst/>
          </a:prstGeom>
          <a:solidFill>
            <a:srgbClr val="A3B1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de-CH" sz="1000" dirty="0">
              <a:solidFill>
                <a:schemeClr val="tx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33A3B23-396B-4D23-A751-D76CADB12031}"/>
              </a:ext>
            </a:extLst>
          </p:cNvPr>
          <p:cNvSpPr/>
          <p:nvPr/>
        </p:nvSpPr>
        <p:spPr>
          <a:xfrm>
            <a:off x="6052753" y="1220563"/>
            <a:ext cx="5461515" cy="4042595"/>
          </a:xfrm>
          <a:prstGeom prst="rect">
            <a:avLst/>
          </a:prstGeom>
          <a:solidFill>
            <a:srgbClr val="B9A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de-CH" sz="1000" dirty="0">
              <a:solidFill>
                <a:schemeClr val="tx1"/>
              </a:solidFill>
            </a:endParaRPr>
          </a:p>
        </p:txBody>
      </p:sp>
      <p:sp>
        <p:nvSpPr>
          <p:cNvPr id="23" name="Denkblase: wolkenförmig 22">
            <a:extLst>
              <a:ext uri="{FF2B5EF4-FFF2-40B4-BE49-F238E27FC236}">
                <a16:creationId xmlns:a16="http://schemas.microsoft.com/office/drawing/2014/main" id="{92FF55EA-2123-42E5-A636-0433E6215D65}"/>
              </a:ext>
            </a:extLst>
          </p:cNvPr>
          <p:cNvSpPr/>
          <p:nvPr/>
        </p:nvSpPr>
        <p:spPr>
          <a:xfrm>
            <a:off x="8360966" y="1357222"/>
            <a:ext cx="2104543" cy="1052700"/>
          </a:xfrm>
          <a:prstGeom prst="cloudCallout">
            <a:avLst>
              <a:gd name="adj1" fmla="val -3773"/>
              <a:gd name="adj2" fmla="val 4889"/>
            </a:avLst>
          </a:prstGeom>
          <a:solidFill>
            <a:srgbClr val="E6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3200" b="1" dirty="0">
                <a:solidFill>
                  <a:schemeClr val="tx1"/>
                </a:solidFill>
              </a:rPr>
              <a:t> SOLL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3F13FC0-30A7-40FA-A1F0-AD4209D11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4" y="692150"/>
            <a:ext cx="11015425" cy="360000"/>
          </a:xfrm>
        </p:spPr>
        <p:txBody>
          <a:bodyPr>
            <a:normAutofit fontScale="90000"/>
          </a:bodyPr>
          <a:lstStyle/>
          <a:p>
            <a:r>
              <a:rPr lang="de-CH" dirty="0"/>
              <a:t>Projektmethodik - vom IST zum SOLL</a:t>
            </a:r>
            <a:endParaRPr lang="en-GB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B90625A-E031-4BAE-97E9-32B367E67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noProof="0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0AB04AF-09E3-4FEA-8A24-FB909F67E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5B4E9-0313-4949-9CA1-0E585048ABAC}" type="slidenum">
              <a:rPr lang="de-CH" noProof="0" smtClean="0"/>
              <a:pPr/>
              <a:t>18</a:t>
            </a:fld>
            <a:endParaRPr lang="de-CH" noProof="0" dirty="0"/>
          </a:p>
        </p:txBody>
      </p:sp>
      <p:sp>
        <p:nvSpPr>
          <p:cNvPr id="7" name="Denkblase: wolkenförmig 6">
            <a:extLst>
              <a:ext uri="{FF2B5EF4-FFF2-40B4-BE49-F238E27FC236}">
                <a16:creationId xmlns:a16="http://schemas.microsoft.com/office/drawing/2014/main" id="{5B40B874-421D-44E3-AE30-1DC511C607FB}"/>
              </a:ext>
            </a:extLst>
          </p:cNvPr>
          <p:cNvSpPr/>
          <p:nvPr/>
        </p:nvSpPr>
        <p:spPr>
          <a:xfrm>
            <a:off x="2927069" y="5327871"/>
            <a:ext cx="5987402" cy="1415137"/>
          </a:xfrm>
          <a:prstGeom prst="cloudCallout">
            <a:avLst>
              <a:gd name="adj1" fmla="val -8685"/>
              <a:gd name="adj2" fmla="val 2623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3600" b="1" dirty="0">
                <a:solidFill>
                  <a:schemeClr val="tx1"/>
                </a:solidFill>
              </a:rPr>
              <a:t>   </a:t>
            </a:r>
            <a:r>
              <a:rPr lang="de-CH" sz="3200" b="1" dirty="0">
                <a:solidFill>
                  <a:schemeClr val="tx1"/>
                </a:solidFill>
              </a:rPr>
              <a:t>IST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C070A306-7487-4028-BDF0-3F22EC8298EA}"/>
              </a:ext>
            </a:extLst>
          </p:cNvPr>
          <p:cNvSpPr/>
          <p:nvPr/>
        </p:nvSpPr>
        <p:spPr>
          <a:xfrm>
            <a:off x="6712048" y="5873355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>
                <a:solidFill>
                  <a:schemeClr val="tx1"/>
                </a:solidFill>
              </a:rPr>
              <a:t>Viele Systeme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B818B38F-DE62-48EA-A029-1A3BA4A1814E}"/>
              </a:ext>
            </a:extLst>
          </p:cNvPr>
          <p:cNvSpPr/>
          <p:nvPr/>
        </p:nvSpPr>
        <p:spPr>
          <a:xfrm>
            <a:off x="5863652" y="6212726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>
                <a:solidFill>
                  <a:schemeClr val="tx1"/>
                </a:solidFill>
              </a:rPr>
              <a:t>Systembrüche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C67CA01-F1FF-49AA-B5B2-B8A1521C33F3}"/>
              </a:ext>
            </a:extLst>
          </p:cNvPr>
          <p:cNvSpPr/>
          <p:nvPr/>
        </p:nvSpPr>
        <p:spPr>
          <a:xfrm>
            <a:off x="3846521" y="6209830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>
                <a:solidFill>
                  <a:schemeClr val="tx1"/>
                </a:solidFill>
              </a:rPr>
              <a:t>Schnittstellen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A8643367-430A-4435-A6E6-9AD3DC2E355B}"/>
              </a:ext>
            </a:extLst>
          </p:cNvPr>
          <p:cNvSpPr/>
          <p:nvPr/>
        </p:nvSpPr>
        <p:spPr>
          <a:xfrm>
            <a:off x="3200705" y="5843334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>
                <a:solidFill>
                  <a:schemeClr val="tx1"/>
                </a:solidFill>
              </a:rPr>
              <a:t>Manuelle Arbeiten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A16F4712-B196-419E-8A9F-BFC59FE78486}"/>
              </a:ext>
            </a:extLst>
          </p:cNvPr>
          <p:cNvSpPr/>
          <p:nvPr/>
        </p:nvSpPr>
        <p:spPr>
          <a:xfrm>
            <a:off x="6105284" y="5560444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>
                <a:solidFill>
                  <a:schemeClr val="tx1"/>
                </a:solidFill>
              </a:rPr>
              <a:t>«Schatten-IT»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C5149F11-1FF5-4488-A029-F370709893E1}"/>
              </a:ext>
            </a:extLst>
          </p:cNvPr>
          <p:cNvSpPr/>
          <p:nvPr/>
        </p:nvSpPr>
        <p:spPr>
          <a:xfrm>
            <a:off x="4214734" y="5533984"/>
            <a:ext cx="1648918" cy="284813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000" dirty="0" err="1">
                <a:solidFill>
                  <a:schemeClr val="tx1"/>
                </a:solidFill>
              </a:rPr>
              <a:t>Individ</a:t>
            </a:r>
            <a:r>
              <a:rPr lang="de-CH" sz="1000" dirty="0">
                <a:solidFill>
                  <a:schemeClr val="tx1"/>
                </a:solidFill>
              </a:rPr>
              <a:t>. Praktiken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6B659458-4551-4199-9202-AC24D024B617}"/>
              </a:ext>
            </a:extLst>
          </p:cNvPr>
          <p:cNvSpPr/>
          <p:nvPr/>
        </p:nvSpPr>
        <p:spPr>
          <a:xfrm>
            <a:off x="3349908" y="2252110"/>
            <a:ext cx="2145531" cy="794479"/>
          </a:xfrm>
          <a:prstGeom prst="rect">
            <a:avLst/>
          </a:prstGeom>
          <a:solidFill>
            <a:srgbClr val="466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3200" b="1" dirty="0">
                <a:solidFill>
                  <a:schemeClr val="bg1"/>
                </a:solidFill>
              </a:rPr>
              <a:t>SOLL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20" name="Pfeil: nach rechts 19">
            <a:extLst>
              <a:ext uri="{FF2B5EF4-FFF2-40B4-BE49-F238E27FC236}">
                <a16:creationId xmlns:a16="http://schemas.microsoft.com/office/drawing/2014/main" id="{77FECD44-3BB0-4437-962E-98B6DD3F975E}"/>
              </a:ext>
            </a:extLst>
          </p:cNvPr>
          <p:cNvSpPr/>
          <p:nvPr/>
        </p:nvSpPr>
        <p:spPr>
          <a:xfrm rot="17972437">
            <a:off x="6290728" y="3633851"/>
            <a:ext cx="3464231" cy="549644"/>
          </a:xfrm>
          <a:prstGeom prst="rightArrow">
            <a:avLst/>
          </a:prstGeom>
          <a:solidFill>
            <a:srgbClr val="50233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B40F9BD3-A8AE-401F-84ED-89483639A651}"/>
              </a:ext>
            </a:extLst>
          </p:cNvPr>
          <p:cNvSpPr txBox="1"/>
          <p:nvPr/>
        </p:nvSpPr>
        <p:spPr>
          <a:xfrm>
            <a:off x="8825234" y="4460503"/>
            <a:ext cx="26960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b="1" dirty="0"/>
              <a:t>«Klassische Methode»</a:t>
            </a:r>
          </a:p>
          <a:p>
            <a:r>
              <a:rPr lang="de-CH" sz="1600" dirty="0"/>
              <a:t>SOLL =</a:t>
            </a:r>
          </a:p>
          <a:p>
            <a:r>
              <a:rPr lang="de-CH" sz="1600" dirty="0"/>
              <a:t>IST – Probleme + Wünsche</a:t>
            </a:r>
            <a:endParaRPr lang="en-GB" sz="1600" dirty="0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51E03482-410A-4334-831A-AD221BF2EA27}"/>
              </a:ext>
            </a:extLst>
          </p:cNvPr>
          <p:cNvSpPr txBox="1"/>
          <p:nvPr/>
        </p:nvSpPr>
        <p:spPr>
          <a:xfrm>
            <a:off x="8919034" y="2508255"/>
            <a:ext cx="2645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CH" sz="1200" dirty="0"/>
              <a:t>Potential wird nicht ausgeschöpft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CH" sz="1200" dirty="0"/>
              <a:t>Anstatt «Standard» wird IST nachgebaut</a:t>
            </a:r>
            <a:endParaRPr lang="en-GB" sz="1200" dirty="0"/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FCC9760F-BD0C-47E2-8FA7-E592BDC07C20}"/>
              </a:ext>
            </a:extLst>
          </p:cNvPr>
          <p:cNvSpPr/>
          <p:nvPr/>
        </p:nvSpPr>
        <p:spPr>
          <a:xfrm>
            <a:off x="619401" y="1299377"/>
            <a:ext cx="2555822" cy="7944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b="1" dirty="0">
                <a:solidFill>
                  <a:schemeClr val="bg1"/>
                </a:solidFill>
              </a:rPr>
              <a:t>REFERENZ-Prozess</a:t>
            </a:r>
          </a:p>
          <a:p>
            <a:pPr algn="ctr">
              <a:lnSpc>
                <a:spcPct val="140000"/>
              </a:lnSpc>
            </a:pPr>
            <a:r>
              <a:rPr lang="de-CH" b="1" dirty="0">
                <a:solidFill>
                  <a:schemeClr val="bg1"/>
                </a:solidFill>
              </a:rPr>
              <a:t>(=«Standard»)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1DA227A8-DE1B-4E15-9C18-3F4FB0942A5B}"/>
              </a:ext>
            </a:extLst>
          </p:cNvPr>
          <p:cNvSpPr/>
          <p:nvPr/>
        </p:nvSpPr>
        <p:spPr>
          <a:xfrm rot="14516889">
            <a:off x="770156" y="3552666"/>
            <a:ext cx="3835941" cy="590376"/>
          </a:xfrm>
          <a:prstGeom prst="rightArrow">
            <a:avLst/>
          </a:prstGeom>
          <a:solidFill>
            <a:srgbClr val="183B3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BB6AC1EA-CA82-44C4-A9D4-121EB1873DB9}"/>
              </a:ext>
            </a:extLst>
          </p:cNvPr>
          <p:cNvSpPr txBox="1"/>
          <p:nvPr/>
        </p:nvSpPr>
        <p:spPr>
          <a:xfrm>
            <a:off x="3739560" y="3957927"/>
            <a:ext cx="214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600" b="1" dirty="0"/>
              <a:t>«Agile Methode»</a:t>
            </a:r>
          </a:p>
          <a:p>
            <a:r>
              <a:rPr lang="de-CH" sz="1600" b="1" dirty="0"/>
              <a:t>(Rapid </a:t>
            </a:r>
            <a:r>
              <a:rPr lang="de-CH" sz="1600" b="1" dirty="0" err="1"/>
              <a:t>Prototyping</a:t>
            </a:r>
            <a:r>
              <a:rPr lang="de-CH" sz="1600" b="1" dirty="0"/>
              <a:t>)</a:t>
            </a:r>
          </a:p>
          <a:p>
            <a:r>
              <a:rPr lang="de-CH" sz="1600" dirty="0"/>
              <a:t>SOLL =</a:t>
            </a:r>
          </a:p>
          <a:p>
            <a:r>
              <a:rPr lang="de-CH" sz="1600" dirty="0"/>
              <a:t>Referenzprozess </a:t>
            </a:r>
            <a:br>
              <a:rPr lang="de-CH" sz="1600" dirty="0"/>
            </a:br>
            <a:r>
              <a:rPr lang="de-CH" sz="1600" dirty="0"/>
              <a:t>(=«Standard»)</a:t>
            </a:r>
            <a:endParaRPr lang="en-GB" sz="1600" dirty="0"/>
          </a:p>
        </p:txBody>
      </p:sp>
      <p:sp>
        <p:nvSpPr>
          <p:cNvPr id="32" name="Rechteck: abgerundete Ecken 31">
            <a:extLst>
              <a:ext uri="{FF2B5EF4-FFF2-40B4-BE49-F238E27FC236}">
                <a16:creationId xmlns:a16="http://schemas.microsoft.com/office/drawing/2014/main" id="{11BF176F-A2D1-44D1-9CCA-A41B9E1FBF16}"/>
              </a:ext>
            </a:extLst>
          </p:cNvPr>
          <p:cNvSpPr/>
          <p:nvPr/>
        </p:nvSpPr>
        <p:spPr>
          <a:xfrm>
            <a:off x="841504" y="3154586"/>
            <a:ext cx="1951089" cy="349337"/>
          </a:xfrm>
          <a:prstGeom prst="roundRect">
            <a:avLst/>
          </a:prstGeom>
          <a:solidFill>
            <a:srgbClr val="414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100" b="1" dirty="0">
                <a:solidFill>
                  <a:schemeClr val="bg1"/>
                </a:solidFill>
              </a:rPr>
              <a:t>Best Practice</a:t>
            </a:r>
            <a:endParaRPr lang="en-GB" sz="1100" b="1" dirty="0">
              <a:solidFill>
                <a:schemeClr val="bg1"/>
              </a:solidFill>
            </a:endParaRPr>
          </a:p>
        </p:txBody>
      </p:sp>
      <p:sp>
        <p:nvSpPr>
          <p:cNvPr id="34" name="Rechteck: abgerundete Ecken 33">
            <a:extLst>
              <a:ext uri="{FF2B5EF4-FFF2-40B4-BE49-F238E27FC236}">
                <a16:creationId xmlns:a16="http://schemas.microsoft.com/office/drawing/2014/main" id="{2848C92F-E8AE-4232-885F-D7EC3DF8EBDF}"/>
              </a:ext>
            </a:extLst>
          </p:cNvPr>
          <p:cNvSpPr/>
          <p:nvPr/>
        </p:nvSpPr>
        <p:spPr>
          <a:xfrm>
            <a:off x="1167373" y="3688380"/>
            <a:ext cx="1951089" cy="349337"/>
          </a:xfrm>
          <a:prstGeom prst="roundRect">
            <a:avLst/>
          </a:prstGeom>
          <a:solidFill>
            <a:srgbClr val="707B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100" b="1" dirty="0" err="1">
                <a:solidFill>
                  <a:schemeClr val="bg1"/>
                </a:solidFill>
              </a:rPr>
              <a:t>Compliant</a:t>
            </a:r>
            <a:r>
              <a:rPr lang="de-CH" sz="1100" b="1" dirty="0">
                <a:solidFill>
                  <a:schemeClr val="bg1"/>
                </a:solidFill>
              </a:rPr>
              <a:t> und </a:t>
            </a:r>
            <a:r>
              <a:rPr lang="de-CH" sz="1100" b="1" dirty="0" err="1">
                <a:solidFill>
                  <a:schemeClr val="bg1"/>
                </a:solidFill>
              </a:rPr>
              <a:t>auditierbar</a:t>
            </a:r>
            <a:endParaRPr lang="en-GB" sz="1100" b="1" dirty="0">
              <a:solidFill>
                <a:schemeClr val="bg1"/>
              </a:solidFill>
            </a:endParaRPr>
          </a:p>
        </p:txBody>
      </p:sp>
      <p:sp>
        <p:nvSpPr>
          <p:cNvPr id="36" name="Rechteck: abgerundete Ecken 35">
            <a:extLst>
              <a:ext uri="{FF2B5EF4-FFF2-40B4-BE49-F238E27FC236}">
                <a16:creationId xmlns:a16="http://schemas.microsoft.com/office/drawing/2014/main" id="{6680303C-AC58-481B-83EB-966A2AB53DD7}"/>
              </a:ext>
            </a:extLst>
          </p:cNvPr>
          <p:cNvSpPr/>
          <p:nvPr/>
        </p:nvSpPr>
        <p:spPr>
          <a:xfrm>
            <a:off x="1437108" y="4225381"/>
            <a:ext cx="1951089" cy="349337"/>
          </a:xfrm>
          <a:prstGeom prst="roundRect">
            <a:avLst/>
          </a:prstGeom>
          <a:solidFill>
            <a:srgbClr val="414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/>
            <a:r>
              <a:rPr lang="de-CH" sz="1000" b="1" dirty="0">
                <a:solidFill>
                  <a:schemeClr val="bg1"/>
                </a:solidFill>
              </a:rPr>
              <a:t>Betriebswirtschaftlich</a:t>
            </a:r>
            <a:br>
              <a:rPr lang="de-CH" sz="1000" b="1" dirty="0">
                <a:solidFill>
                  <a:schemeClr val="bg1"/>
                </a:solidFill>
              </a:rPr>
            </a:br>
            <a:r>
              <a:rPr lang="de-CH" sz="1000" b="1" dirty="0">
                <a:solidFill>
                  <a:schemeClr val="bg1"/>
                </a:solidFill>
              </a:rPr>
              <a:t>integer</a:t>
            </a:r>
            <a:endParaRPr lang="en-GB" sz="1000" b="1" dirty="0">
              <a:solidFill>
                <a:schemeClr val="bg1"/>
              </a:solidFill>
            </a:endParaRPr>
          </a:p>
        </p:txBody>
      </p:sp>
      <p:sp>
        <p:nvSpPr>
          <p:cNvPr id="38" name="Rechteck: abgerundete Ecken 37">
            <a:extLst>
              <a:ext uri="{FF2B5EF4-FFF2-40B4-BE49-F238E27FC236}">
                <a16:creationId xmlns:a16="http://schemas.microsoft.com/office/drawing/2014/main" id="{F1F91D04-A76D-47D7-A93C-B763DDEBDB1C}"/>
              </a:ext>
            </a:extLst>
          </p:cNvPr>
          <p:cNvSpPr/>
          <p:nvPr/>
        </p:nvSpPr>
        <p:spPr>
          <a:xfrm>
            <a:off x="1710390" y="4778966"/>
            <a:ext cx="1951089" cy="349337"/>
          </a:xfrm>
          <a:prstGeom prst="roundRect">
            <a:avLst/>
          </a:prstGeom>
          <a:solidFill>
            <a:srgbClr val="112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1100" b="1" dirty="0">
                <a:solidFill>
                  <a:schemeClr val="bg1"/>
                </a:solidFill>
              </a:rPr>
              <a:t>Technischer Standard</a:t>
            </a:r>
            <a:endParaRPr lang="en-GB" sz="1100" b="1" dirty="0">
              <a:solidFill>
                <a:schemeClr val="bg1"/>
              </a:solidFill>
            </a:endParaRPr>
          </a:p>
        </p:txBody>
      </p:sp>
      <p:sp>
        <p:nvSpPr>
          <p:cNvPr id="40" name="Rechteck: abgerundete Ecken 39">
            <a:extLst>
              <a:ext uri="{FF2B5EF4-FFF2-40B4-BE49-F238E27FC236}">
                <a16:creationId xmlns:a16="http://schemas.microsoft.com/office/drawing/2014/main" id="{C21BEF99-7F2B-4277-BC2A-4C583D077CB9}"/>
              </a:ext>
            </a:extLst>
          </p:cNvPr>
          <p:cNvSpPr/>
          <p:nvPr/>
        </p:nvSpPr>
        <p:spPr>
          <a:xfrm>
            <a:off x="636365" y="2621674"/>
            <a:ext cx="1951089" cy="349337"/>
          </a:xfrm>
          <a:prstGeom prst="roundRect">
            <a:avLst/>
          </a:prstGeom>
          <a:solidFill>
            <a:srgbClr val="112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900" b="1" dirty="0">
                <a:solidFill>
                  <a:schemeClr val="bg1"/>
                </a:solidFill>
              </a:rPr>
              <a:t>«The </a:t>
            </a:r>
            <a:r>
              <a:rPr lang="de-CH" sz="900" b="1" dirty="0" err="1">
                <a:solidFill>
                  <a:schemeClr val="bg1"/>
                </a:solidFill>
              </a:rPr>
              <a:t>systems</a:t>
            </a:r>
            <a:r>
              <a:rPr lang="de-CH" sz="900" b="1" dirty="0">
                <a:solidFill>
                  <a:schemeClr val="bg1"/>
                </a:solidFill>
              </a:rPr>
              <a:t> </a:t>
            </a:r>
            <a:r>
              <a:rPr lang="de-CH" sz="900" b="1" dirty="0" err="1">
                <a:solidFill>
                  <a:schemeClr val="bg1"/>
                </a:solidFill>
              </a:rPr>
              <a:t>way</a:t>
            </a:r>
            <a:r>
              <a:rPr lang="de-CH" sz="900" b="1" dirty="0">
                <a:solidFill>
                  <a:schemeClr val="bg1"/>
                </a:solidFill>
              </a:rPr>
              <a:t> </a:t>
            </a:r>
            <a:r>
              <a:rPr lang="de-CH" sz="900" b="1" dirty="0" err="1">
                <a:solidFill>
                  <a:schemeClr val="bg1"/>
                </a:solidFill>
              </a:rPr>
              <a:t>to</a:t>
            </a:r>
            <a:r>
              <a:rPr lang="de-CH" sz="900" b="1" dirty="0">
                <a:solidFill>
                  <a:schemeClr val="bg1"/>
                </a:solidFill>
              </a:rPr>
              <a:t> do </a:t>
            </a:r>
            <a:r>
              <a:rPr lang="de-CH" sz="900" b="1" dirty="0" err="1">
                <a:solidFill>
                  <a:schemeClr val="bg1"/>
                </a:solidFill>
              </a:rPr>
              <a:t>things</a:t>
            </a:r>
            <a:r>
              <a:rPr lang="de-CH" sz="900" b="1" dirty="0">
                <a:solidFill>
                  <a:schemeClr val="bg1"/>
                </a:solidFill>
              </a:rPr>
              <a:t>»</a:t>
            </a:r>
            <a:endParaRPr lang="en-GB" sz="900" b="1" dirty="0">
              <a:solidFill>
                <a:schemeClr val="bg1"/>
              </a:solidFill>
            </a:endParaRPr>
          </a:p>
        </p:txBody>
      </p:sp>
      <p:sp>
        <p:nvSpPr>
          <p:cNvPr id="41" name="Pfeil: gebogen 40">
            <a:extLst>
              <a:ext uri="{FF2B5EF4-FFF2-40B4-BE49-F238E27FC236}">
                <a16:creationId xmlns:a16="http://schemas.microsoft.com/office/drawing/2014/main" id="{A9C86FF2-9265-486E-83C8-F620F9B86DA8}"/>
              </a:ext>
            </a:extLst>
          </p:cNvPr>
          <p:cNvSpPr/>
          <p:nvPr/>
        </p:nvSpPr>
        <p:spPr>
          <a:xfrm rot="5400000">
            <a:off x="3333552" y="1330313"/>
            <a:ext cx="800834" cy="929213"/>
          </a:xfrm>
          <a:prstGeom prst="bentArrow">
            <a:avLst>
              <a:gd name="adj1" fmla="val 28085"/>
              <a:gd name="adj2" fmla="val 34827"/>
              <a:gd name="adj3" fmla="val 25000"/>
              <a:gd name="adj4" fmla="val 62261"/>
            </a:avLst>
          </a:prstGeom>
          <a:solidFill>
            <a:srgbClr val="183B3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56039E8F-8FD6-409D-A401-0830B56679A9}"/>
              </a:ext>
            </a:extLst>
          </p:cNvPr>
          <p:cNvSpPr txBox="1"/>
          <p:nvPr/>
        </p:nvSpPr>
        <p:spPr>
          <a:xfrm>
            <a:off x="4023626" y="1460869"/>
            <a:ext cx="875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dirty="0"/>
              <a:t>Review &amp; </a:t>
            </a:r>
            <a:br>
              <a:rPr lang="de-CH" sz="1200" dirty="0"/>
            </a:br>
            <a:r>
              <a:rPr lang="de-CH" sz="1200" dirty="0" err="1"/>
              <a:t>Redlining</a:t>
            </a:r>
            <a:endParaRPr lang="en-GB" sz="1200" dirty="0"/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E297ADA0-279B-404C-B552-9FB804B16DCE}"/>
              </a:ext>
            </a:extLst>
          </p:cNvPr>
          <p:cNvSpPr txBox="1"/>
          <p:nvPr/>
        </p:nvSpPr>
        <p:spPr>
          <a:xfrm>
            <a:off x="3349908" y="3090496"/>
            <a:ext cx="2249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CH" sz="1200" dirty="0"/>
              <a:t>Best Practice als Inspiration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CH" sz="1200" dirty="0"/>
              <a:t>Realisierung im Standard</a:t>
            </a:r>
          </a:p>
          <a:p>
            <a:endParaRPr lang="de-CH" sz="12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1815263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97BDB2-2C96-4F5B-833E-C27D05C9A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Was ist Standard?</a:t>
            </a:r>
            <a:endParaRPr lang="en-GB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3ECDFE-2330-4964-832F-214F8D07B572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de-CH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C732ECC-BF39-42EE-8875-C254180766C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27B5B4E9-0313-4949-9CA1-0E585048ABAC}" type="slidenum">
              <a:rPr lang="de-CH" noProof="0" smtClean="0"/>
              <a:pPr/>
              <a:t>19</a:t>
            </a:fld>
            <a:endParaRPr lang="de-CH" noProof="0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FA0380D-6BFD-4C04-91C6-B42A46F0CB42}"/>
              </a:ext>
            </a:extLst>
          </p:cNvPr>
          <p:cNvSpPr/>
          <p:nvPr/>
        </p:nvSpPr>
        <p:spPr>
          <a:xfrm>
            <a:off x="586800" y="4769322"/>
            <a:ext cx="3960486" cy="12117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2400" b="1" dirty="0">
                <a:solidFill>
                  <a:schemeClr val="bg1"/>
                </a:solidFill>
              </a:rPr>
              <a:t>IT-technischer Standard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389FA577-9E64-4479-8ADD-CDB421D187A9}"/>
              </a:ext>
            </a:extLst>
          </p:cNvPr>
          <p:cNvSpPr/>
          <p:nvPr/>
        </p:nvSpPr>
        <p:spPr>
          <a:xfrm>
            <a:off x="5214978" y="4769322"/>
            <a:ext cx="5487999" cy="1211701"/>
          </a:xfrm>
          <a:prstGeom prst="rect">
            <a:avLst/>
          </a:prstGeom>
          <a:solidFill>
            <a:srgbClr val="E6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0"/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de-CH" sz="1400" dirty="0">
                <a:solidFill>
                  <a:schemeClr val="tx2"/>
                </a:solidFill>
              </a:rPr>
              <a:t>Gemäss dem aktuellen Stand der Technik dauerhaft release-fähig</a:t>
            </a: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de-CH" sz="1400" dirty="0">
                <a:solidFill>
                  <a:schemeClr val="tx2"/>
                </a:solidFill>
              </a:rPr>
              <a:t>Einhaltung der Programmier-Richtlinien</a:t>
            </a:r>
          </a:p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de-CH" sz="1400" dirty="0">
                <a:solidFill>
                  <a:schemeClr val="tx2"/>
                </a:solidFill>
              </a:rPr>
              <a:t>Nutzung der freigegebenen Customizing-Technologien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597535FB-5C1F-4C42-84F0-4818449E7EDF}"/>
              </a:ext>
            </a:extLst>
          </p:cNvPr>
          <p:cNvSpPr/>
          <p:nvPr/>
        </p:nvSpPr>
        <p:spPr>
          <a:xfrm>
            <a:off x="586800" y="3229198"/>
            <a:ext cx="3960486" cy="1211701"/>
          </a:xfrm>
          <a:prstGeom prst="rect">
            <a:avLst/>
          </a:prstGeom>
          <a:solidFill>
            <a:srgbClr val="414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2400" b="1" dirty="0">
                <a:solidFill>
                  <a:schemeClr val="bg1"/>
                </a:solidFill>
              </a:rPr>
              <a:t>Normativer Standard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9CD36E7-66D2-4390-89FD-F209EB1C8AD9}"/>
              </a:ext>
            </a:extLst>
          </p:cNvPr>
          <p:cNvSpPr/>
          <p:nvPr/>
        </p:nvSpPr>
        <p:spPr>
          <a:xfrm>
            <a:off x="5214978" y="3229198"/>
            <a:ext cx="5487999" cy="1211701"/>
          </a:xfrm>
          <a:prstGeom prst="rect">
            <a:avLst/>
          </a:prstGeom>
          <a:solidFill>
            <a:srgbClr val="E6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0"/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de-CH" sz="1400" dirty="0">
                <a:solidFill>
                  <a:schemeClr val="tx2"/>
                </a:solidFill>
              </a:rPr>
              <a:t>Nutzung und Einhaltung der gesetzlichen, geschäftsüblichen und branchenüblichen Normen und Standards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35967A33-4772-4CE0-8D89-579E2674FAF8}"/>
              </a:ext>
            </a:extLst>
          </p:cNvPr>
          <p:cNvSpPr/>
          <p:nvPr/>
        </p:nvSpPr>
        <p:spPr>
          <a:xfrm>
            <a:off x="586800" y="1689075"/>
            <a:ext cx="3960486" cy="1211701"/>
          </a:xfrm>
          <a:prstGeom prst="rect">
            <a:avLst/>
          </a:prstGeom>
          <a:solidFill>
            <a:srgbClr val="707B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r>
              <a:rPr lang="de-CH" sz="2400" b="1" dirty="0">
                <a:solidFill>
                  <a:schemeClr val="bg1"/>
                </a:solidFill>
              </a:rPr>
              <a:t>Best Practice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FF55EF7-0804-447E-91FB-879F8854231E}"/>
              </a:ext>
            </a:extLst>
          </p:cNvPr>
          <p:cNvSpPr/>
          <p:nvPr/>
        </p:nvSpPr>
        <p:spPr>
          <a:xfrm>
            <a:off x="5214978" y="1689075"/>
            <a:ext cx="5487999" cy="1211701"/>
          </a:xfrm>
          <a:prstGeom prst="rect">
            <a:avLst/>
          </a:prstGeom>
          <a:solidFill>
            <a:srgbClr val="E6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0"/>
          <a:lstStyle/>
          <a:p>
            <a:pPr marL="171450" indent="-171450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de-CH" sz="1400" dirty="0">
                <a:solidFill>
                  <a:schemeClr val="tx2"/>
                </a:solidFill>
              </a:rPr>
              <a:t>Nutzung der «</a:t>
            </a:r>
            <a:r>
              <a:rPr lang="de-CH" sz="1400" dirty="0" err="1">
                <a:solidFill>
                  <a:schemeClr val="tx2"/>
                </a:solidFill>
              </a:rPr>
              <a:t>best</a:t>
            </a:r>
            <a:r>
              <a:rPr lang="de-CH" sz="1400" dirty="0">
                <a:solidFill>
                  <a:schemeClr val="tx2"/>
                </a:solidFill>
              </a:rPr>
              <a:t> möglichen» Geschäftspraktiken</a:t>
            </a:r>
          </a:p>
        </p:txBody>
      </p:sp>
      <p:sp>
        <p:nvSpPr>
          <p:cNvPr id="18" name="Gleichschenkliges Dreieck 17">
            <a:extLst>
              <a:ext uri="{FF2B5EF4-FFF2-40B4-BE49-F238E27FC236}">
                <a16:creationId xmlns:a16="http://schemas.microsoft.com/office/drawing/2014/main" id="{151BC59C-9CB8-42D4-A7A9-4D1498EC3C1E}"/>
              </a:ext>
            </a:extLst>
          </p:cNvPr>
          <p:cNvSpPr/>
          <p:nvPr/>
        </p:nvSpPr>
        <p:spPr>
          <a:xfrm rot="5400000">
            <a:off x="4241319" y="2189925"/>
            <a:ext cx="987758" cy="209488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0" name="Gleichschenkliges Dreieck 19">
            <a:extLst>
              <a:ext uri="{FF2B5EF4-FFF2-40B4-BE49-F238E27FC236}">
                <a16:creationId xmlns:a16="http://schemas.microsoft.com/office/drawing/2014/main" id="{504F0E75-C2E1-4379-8381-2FF8CE729A5D}"/>
              </a:ext>
            </a:extLst>
          </p:cNvPr>
          <p:cNvSpPr/>
          <p:nvPr/>
        </p:nvSpPr>
        <p:spPr>
          <a:xfrm rot="5400000">
            <a:off x="4241319" y="3730048"/>
            <a:ext cx="987758" cy="209488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2" name="Gleichschenkliges Dreieck 21">
            <a:extLst>
              <a:ext uri="{FF2B5EF4-FFF2-40B4-BE49-F238E27FC236}">
                <a16:creationId xmlns:a16="http://schemas.microsoft.com/office/drawing/2014/main" id="{C6189FCB-AA6C-4EF3-8187-F7AF64309C7E}"/>
              </a:ext>
            </a:extLst>
          </p:cNvPr>
          <p:cNvSpPr/>
          <p:nvPr/>
        </p:nvSpPr>
        <p:spPr>
          <a:xfrm rot="5400000">
            <a:off x="4241319" y="5270171"/>
            <a:ext cx="987757" cy="209488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4" name="Gleichschenkliges Dreieck 23">
            <a:extLst>
              <a:ext uri="{FF2B5EF4-FFF2-40B4-BE49-F238E27FC236}">
                <a16:creationId xmlns:a16="http://schemas.microsoft.com/office/drawing/2014/main" id="{6D7AEF5D-3CD5-46C8-B4EE-555683143FF2}"/>
              </a:ext>
            </a:extLst>
          </p:cNvPr>
          <p:cNvSpPr/>
          <p:nvPr/>
        </p:nvSpPr>
        <p:spPr>
          <a:xfrm>
            <a:off x="1489842" y="4504795"/>
            <a:ext cx="2219458" cy="225401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6" name="Gleichschenkliges Dreieck 25">
            <a:extLst>
              <a:ext uri="{FF2B5EF4-FFF2-40B4-BE49-F238E27FC236}">
                <a16:creationId xmlns:a16="http://schemas.microsoft.com/office/drawing/2014/main" id="{D8282019-9B71-42C5-B2A5-70AB46A02538}"/>
              </a:ext>
            </a:extLst>
          </p:cNvPr>
          <p:cNvSpPr/>
          <p:nvPr/>
        </p:nvSpPr>
        <p:spPr>
          <a:xfrm>
            <a:off x="1489842" y="2962607"/>
            <a:ext cx="2219458" cy="225401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Gleichschenkliges Dreieck 9">
            <a:extLst>
              <a:ext uri="{FF2B5EF4-FFF2-40B4-BE49-F238E27FC236}">
                <a16:creationId xmlns:a16="http://schemas.microsoft.com/office/drawing/2014/main" id="{F060873E-166B-4503-B2A9-02E7F55DF11C}"/>
              </a:ext>
            </a:extLst>
          </p:cNvPr>
          <p:cNvSpPr/>
          <p:nvPr/>
        </p:nvSpPr>
        <p:spPr>
          <a:xfrm>
            <a:off x="10822898" y="1689075"/>
            <a:ext cx="667063" cy="4291948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1" name="Gleichschenkliges Dreieck 10">
            <a:extLst>
              <a:ext uri="{FF2B5EF4-FFF2-40B4-BE49-F238E27FC236}">
                <a16:creationId xmlns:a16="http://schemas.microsoft.com/office/drawing/2014/main" id="{F7A7A1A4-407F-47D0-9F79-48C27C7FB1A2}"/>
              </a:ext>
            </a:extLst>
          </p:cNvPr>
          <p:cNvSpPr/>
          <p:nvPr/>
        </p:nvSpPr>
        <p:spPr>
          <a:xfrm rot="10800000">
            <a:off x="10883900" y="1708308"/>
            <a:ext cx="667063" cy="4291948"/>
          </a:xfrm>
          <a:prstGeom prst="triangle">
            <a:avLst>
              <a:gd name="adj" fmla="val 0"/>
            </a:avLst>
          </a:prstGeom>
          <a:solidFill>
            <a:srgbClr val="707B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36000" rtlCol="0" anchor="ctr" anchorCtr="1"/>
          <a:lstStyle/>
          <a:p>
            <a:pPr algn="ctr">
              <a:lnSpc>
                <a:spcPct val="140000"/>
              </a:lnSpc>
            </a:pP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6E041682-6689-497A-BE80-3DF3475A8221}"/>
              </a:ext>
            </a:extLst>
          </p:cNvPr>
          <p:cNvSpPr txBox="1"/>
          <p:nvPr/>
        </p:nvSpPr>
        <p:spPr>
          <a:xfrm rot="5400000">
            <a:off x="10765375" y="2143066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>
                <a:solidFill>
                  <a:schemeClr val="bg1"/>
                </a:solidFill>
              </a:rPr>
              <a:t>Business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4049AAE-1940-48B2-B969-D43A889BE545}"/>
              </a:ext>
            </a:extLst>
          </p:cNvPr>
          <p:cNvSpPr txBox="1"/>
          <p:nvPr/>
        </p:nvSpPr>
        <p:spPr>
          <a:xfrm rot="5400000">
            <a:off x="10301719" y="5150824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>
                <a:solidFill>
                  <a:schemeClr val="bg1"/>
                </a:solidFill>
              </a:rPr>
              <a:t>IT/Systems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61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CF585B6-3369-568A-7659-AF48BD323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Lösungszonierung : Stärkung des Standards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868DA6D-2144-01D3-C20C-DFDF0F9EF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73D0651-F973-808A-90F5-E90A287D4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20</a:t>
            </a:fld>
            <a:endParaRPr lang="en-US" dirty="0"/>
          </a:p>
        </p:txBody>
      </p:sp>
      <p:sp>
        <p:nvSpPr>
          <p:cNvPr id="6" name="Pfeil: nach oben und unten 5">
            <a:extLst>
              <a:ext uri="{FF2B5EF4-FFF2-40B4-BE49-F238E27FC236}">
                <a16:creationId xmlns:a16="http://schemas.microsoft.com/office/drawing/2014/main" id="{2DAF673D-6FE0-8F4B-1876-1A13E30A7653}"/>
              </a:ext>
            </a:extLst>
          </p:cNvPr>
          <p:cNvSpPr/>
          <p:nvPr/>
        </p:nvSpPr>
        <p:spPr>
          <a:xfrm>
            <a:off x="790575" y="1714500"/>
            <a:ext cx="781050" cy="4756204"/>
          </a:xfrm>
          <a:prstGeom prst="upDown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" b="1" dirty="0" err="1"/>
              <a:t>WAS </a:t>
            </a:r>
            <a:r>
              <a:rPr lang="de" b="1" dirty="0"/>
              <a:t>? </a:t>
            </a:r>
            <a:r>
              <a:rPr lang="de" dirty="0" err="1"/>
              <a:t>SCOPE </a:t>
            </a:r>
            <a:r>
              <a:rPr lang="de" dirty="0"/>
              <a:t>IN &amp; OUT</a:t>
            </a:r>
          </a:p>
        </p:txBody>
      </p:sp>
      <p:sp>
        <p:nvSpPr>
          <p:cNvPr id="7" name="Pfeil: nach oben und unten 6">
            <a:extLst>
              <a:ext uri="{FF2B5EF4-FFF2-40B4-BE49-F238E27FC236}">
                <a16:creationId xmlns:a16="http://schemas.microsoft.com/office/drawing/2014/main" id="{05C29B01-A480-A8FD-E2E6-44A95B57C772}"/>
              </a:ext>
            </a:extLst>
          </p:cNvPr>
          <p:cNvSpPr/>
          <p:nvPr/>
        </p:nvSpPr>
        <p:spPr>
          <a:xfrm rot="5400000">
            <a:off x="5443538" y="-2086958"/>
            <a:ext cx="781050" cy="7439024"/>
          </a:xfrm>
          <a:prstGeom prst="upDown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" b="1" dirty="0"/>
              <a:t>WIE ? </a:t>
            </a:r>
            <a:r>
              <a:rPr lang="de" dirty="0"/>
              <a:t>FUNKTIONALE ANFORDERUNGEN</a:t>
            </a:r>
            <a:endParaRPr lang="de-CH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BC0DC79-8D47-8F76-F103-2F1D517BDA56}"/>
              </a:ext>
            </a:extLst>
          </p:cNvPr>
          <p:cNvSpPr/>
          <p:nvPr/>
        </p:nvSpPr>
        <p:spPr>
          <a:xfrm>
            <a:off x="1571625" y="2184446"/>
            <a:ext cx="333375" cy="38448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" b="1" dirty="0" err="1"/>
              <a:t>BPML </a:t>
            </a:r>
            <a:r>
              <a:rPr lang="de" b="1" dirty="0"/>
              <a:t>/ </a:t>
            </a:r>
            <a:r>
              <a:rPr lang="de" b="1" dirty="0" err="1"/>
              <a:t>Geltungsbereich</a:t>
            </a:r>
            <a:r>
              <a:rPr lang="de" b="1" dirty="0"/>
              <a:t> </a:t>
            </a:r>
            <a:r>
              <a:rPr lang="de" b="1" dirty="0" err="1"/>
              <a:t>Liste</a:t>
            </a:r>
            <a:endParaRPr lang="de-CH" b="1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9E57DBA-AEFD-6CEE-2010-82992A171CC2}"/>
              </a:ext>
            </a:extLst>
          </p:cNvPr>
          <p:cNvSpPr/>
          <p:nvPr/>
        </p:nvSpPr>
        <p:spPr>
          <a:xfrm>
            <a:off x="2295525" y="2476500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dirty="0"/>
              <a:t>Universeller Standard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4DDFB02E-FF18-2949-23E5-591AA863A145}"/>
              </a:ext>
            </a:extLst>
          </p:cNvPr>
          <p:cNvSpPr/>
          <p:nvPr/>
        </p:nvSpPr>
        <p:spPr>
          <a:xfrm>
            <a:off x="3709987" y="319578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dirty="0"/>
              <a:t>Variante Standard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0470B6E-7256-2B2F-AA31-FF4B53E3D4B6}"/>
              </a:ext>
            </a:extLst>
          </p:cNvPr>
          <p:cNvSpPr/>
          <p:nvPr/>
        </p:nvSpPr>
        <p:spPr>
          <a:xfrm>
            <a:off x="5148262" y="390470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sz="1600" dirty="0"/>
              <a:t>Konzeptioneller</a:t>
            </a:r>
            <a:r>
              <a:rPr lang="de" dirty="0"/>
              <a:t> Standard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6B96D056-03A8-0AD9-7B10-0DFAD742BEF0}"/>
              </a:ext>
            </a:extLst>
          </p:cNvPr>
          <p:cNvSpPr/>
          <p:nvPr/>
        </p:nvSpPr>
        <p:spPr>
          <a:xfrm>
            <a:off x="6586537" y="460795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dirty="0"/>
              <a:t>Individuelle</a:t>
            </a:r>
          </a:p>
          <a:p>
            <a:pPr algn="ctr"/>
            <a:r>
              <a:rPr lang="de" dirty="0" err="1"/>
              <a:t>Lösung</a:t>
            </a:r>
            <a:endParaRPr lang="de-CH" dirty="0"/>
          </a:p>
        </p:txBody>
      </p:sp>
      <p:sp>
        <p:nvSpPr>
          <p:cNvPr id="14" name="Pfeil: nach rechts 13">
            <a:extLst>
              <a:ext uri="{FF2B5EF4-FFF2-40B4-BE49-F238E27FC236}">
                <a16:creationId xmlns:a16="http://schemas.microsoft.com/office/drawing/2014/main" id="{2AD45A3D-705D-B24E-FC50-F0B8AD239A33}"/>
              </a:ext>
            </a:extLst>
          </p:cNvPr>
          <p:cNvSpPr/>
          <p:nvPr/>
        </p:nvSpPr>
        <p:spPr>
          <a:xfrm>
            <a:off x="2019300" y="2705100"/>
            <a:ext cx="180975" cy="209550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5" name="Pfeil: nach rechts 14">
            <a:extLst>
              <a:ext uri="{FF2B5EF4-FFF2-40B4-BE49-F238E27FC236}">
                <a16:creationId xmlns:a16="http://schemas.microsoft.com/office/drawing/2014/main" id="{D991440D-D74E-B6C6-722D-0F149E72F929}"/>
              </a:ext>
            </a:extLst>
          </p:cNvPr>
          <p:cNvSpPr/>
          <p:nvPr/>
        </p:nvSpPr>
        <p:spPr>
          <a:xfrm>
            <a:off x="2019300" y="3421161"/>
            <a:ext cx="1609725" cy="216000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90E813B-96F3-0D47-26F6-C05F5AFFB309}"/>
              </a:ext>
            </a:extLst>
          </p:cNvPr>
          <p:cNvSpPr/>
          <p:nvPr/>
        </p:nvSpPr>
        <p:spPr>
          <a:xfrm>
            <a:off x="8024812" y="5319387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sz="1600" dirty="0"/>
              <a:t>3 Party /</a:t>
            </a:r>
          </a:p>
          <a:p>
            <a:pPr algn="ctr"/>
            <a:r>
              <a:rPr lang="de" sz="1600" dirty="0"/>
              <a:t>Add -on</a:t>
            </a:r>
          </a:p>
        </p:txBody>
      </p:sp>
      <p:sp>
        <p:nvSpPr>
          <p:cNvPr id="17" name="Pfeil: nach rechts 16">
            <a:extLst>
              <a:ext uri="{FF2B5EF4-FFF2-40B4-BE49-F238E27FC236}">
                <a16:creationId xmlns:a16="http://schemas.microsoft.com/office/drawing/2014/main" id="{963B90DD-C513-DB21-3197-82CEF8B0F24A}"/>
              </a:ext>
            </a:extLst>
          </p:cNvPr>
          <p:cNvSpPr/>
          <p:nvPr/>
        </p:nvSpPr>
        <p:spPr>
          <a:xfrm>
            <a:off x="2019300" y="4129385"/>
            <a:ext cx="3000375" cy="217393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8" name="Pfeil: nach rechts 17">
            <a:extLst>
              <a:ext uri="{FF2B5EF4-FFF2-40B4-BE49-F238E27FC236}">
                <a16:creationId xmlns:a16="http://schemas.microsoft.com/office/drawing/2014/main" id="{AEA29883-2727-A5A3-BE0D-98CB7ABEBE14}"/>
              </a:ext>
            </a:extLst>
          </p:cNvPr>
          <p:cNvSpPr/>
          <p:nvPr/>
        </p:nvSpPr>
        <p:spPr>
          <a:xfrm>
            <a:off x="2019300" y="4833331"/>
            <a:ext cx="4448176" cy="216000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9" name="Pfeil: nach rechts 18">
            <a:extLst>
              <a:ext uri="{FF2B5EF4-FFF2-40B4-BE49-F238E27FC236}">
                <a16:creationId xmlns:a16="http://schemas.microsoft.com/office/drawing/2014/main" id="{7D3CB061-733C-6448-DC53-C593E1D1EDBD}"/>
              </a:ext>
            </a:extLst>
          </p:cNvPr>
          <p:cNvSpPr/>
          <p:nvPr/>
        </p:nvSpPr>
        <p:spPr>
          <a:xfrm>
            <a:off x="2028824" y="5544762"/>
            <a:ext cx="5876926" cy="216000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4AB789B-A23B-E8A5-24A7-BE989FB025B5}"/>
              </a:ext>
            </a:extLst>
          </p:cNvPr>
          <p:cNvSpPr/>
          <p:nvPr/>
        </p:nvSpPr>
        <p:spPr>
          <a:xfrm>
            <a:off x="9553575" y="2476500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900"/>
              </a:lnSpc>
            </a:pPr>
            <a:r>
              <a:rPr lang="de" sz="1000" dirty="0"/>
              <a:t>Lösung </a:t>
            </a:r>
            <a:r>
              <a:rPr lang="de" sz="1000" dirty="0" err="1"/>
              <a:t>ist</a:t>
            </a:r>
            <a:r>
              <a:rPr lang="de" sz="1000" dirty="0"/>
              <a:t> </a:t>
            </a:r>
            <a:r>
              <a:rPr lang="de" sz="1000" dirty="0" err="1"/>
              <a:t>selbstverständlich </a:t>
            </a:r>
            <a:r>
              <a:rPr lang="de" sz="1000" dirty="0"/>
              <a:t>_</a:t>
            </a:r>
          </a:p>
          <a:p>
            <a:pPr algn="ctr">
              <a:lnSpc>
                <a:spcPts val="900"/>
              </a:lnSpc>
            </a:pPr>
            <a:r>
              <a:rPr lang="de" sz="1000" dirty="0"/>
              <a:t>Universeller </a:t>
            </a:r>
            <a:r>
              <a:rPr lang="de" sz="1000" dirty="0" err="1"/>
              <a:t>Standard</a:t>
            </a:r>
            <a:endParaRPr lang="de-CH" sz="1000" dirty="0"/>
          </a:p>
          <a:p>
            <a:pPr algn="ctr">
              <a:lnSpc>
                <a:spcPts val="900"/>
              </a:lnSpc>
            </a:pPr>
            <a:r>
              <a:rPr lang="de" sz="1000" dirty="0" err="1"/>
              <a:t>NEIN</a:t>
            </a:r>
            <a:r>
              <a:rPr lang="de" sz="1000" dirty="0"/>
              <a:t> </a:t>
            </a:r>
            <a:r>
              <a:rPr lang="de" sz="1000" dirty="0" err="1"/>
              <a:t>weiter</a:t>
            </a:r>
            <a:r>
              <a:rPr lang="de" sz="1000" dirty="0"/>
              <a:t> </a:t>
            </a:r>
            <a:r>
              <a:rPr lang="de" sz="1000" dirty="0" err="1"/>
              <a:t>Dokumentation</a:t>
            </a:r>
            <a:endParaRPr lang="de-CH" sz="10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BC17F5BC-CBDE-2035-F6E5-FAAA5D73A7B1}"/>
              </a:ext>
            </a:extLst>
          </p:cNvPr>
          <p:cNvSpPr/>
          <p:nvPr/>
        </p:nvSpPr>
        <p:spPr>
          <a:xfrm>
            <a:off x="9553575" y="319578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900"/>
              </a:lnSpc>
            </a:pPr>
            <a:r>
              <a:rPr lang="de" sz="1000" dirty="0"/>
              <a:t>Mehrere Lösungs- Varianten</a:t>
            </a:r>
            <a:endParaRPr lang="de-CH" sz="1000" dirty="0"/>
          </a:p>
          <a:p>
            <a:pPr algn="ctr">
              <a:lnSpc>
                <a:spcPts val="900"/>
              </a:lnSpc>
            </a:pPr>
            <a:r>
              <a:rPr lang="de" sz="1000" dirty="0" err="1"/>
              <a:t>Varianten</a:t>
            </a:r>
            <a:r>
              <a:rPr lang="de" sz="1000" dirty="0"/>
              <a:t> </a:t>
            </a:r>
            <a:r>
              <a:rPr lang="de" sz="1000" dirty="0" err="1"/>
              <a:t>sind </a:t>
            </a:r>
            <a:r>
              <a:rPr lang="de" sz="1000" dirty="0"/>
              <a:t>Schulbuch </a:t>
            </a:r>
            <a:r>
              <a:rPr lang="de" sz="1000" dirty="0" err="1"/>
              <a:t>_</a:t>
            </a:r>
            <a:r>
              <a:rPr lang="de" sz="1000" dirty="0"/>
              <a:t> </a:t>
            </a:r>
            <a:r>
              <a:rPr lang="de" sz="1000" dirty="0" err="1"/>
              <a:t>Standard</a:t>
            </a:r>
            <a:endParaRPr lang="de-CH" sz="1000" dirty="0"/>
          </a:p>
          <a:p>
            <a:pPr algn="ctr">
              <a:lnSpc>
                <a:spcPts val="900"/>
              </a:lnSpc>
            </a:pPr>
            <a:r>
              <a:rPr lang="de" sz="1000" dirty="0" err="1"/>
              <a:t>Morphologie</a:t>
            </a:r>
            <a:r>
              <a:rPr lang="de" sz="1000" dirty="0"/>
              <a:t> </a:t>
            </a:r>
            <a:r>
              <a:rPr lang="de" sz="1000" dirty="0" err="1"/>
              <a:t>Ist</a:t>
            </a:r>
            <a:r>
              <a:rPr lang="de" sz="1000" dirty="0"/>
              <a:t> </a:t>
            </a:r>
            <a:r>
              <a:rPr lang="de" sz="1000" dirty="0" err="1"/>
              <a:t>dokumentiert</a:t>
            </a:r>
            <a:endParaRPr lang="de-CH" sz="10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54C613D2-BA64-66FD-A678-1DCCC293065C}"/>
              </a:ext>
            </a:extLst>
          </p:cNvPr>
          <p:cNvSpPr/>
          <p:nvPr/>
        </p:nvSpPr>
        <p:spPr>
          <a:xfrm>
            <a:off x="9544050" y="390470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900"/>
              </a:lnSpc>
            </a:pPr>
            <a:r>
              <a:rPr lang="de" sz="1000" dirty="0"/>
              <a:t>Auf </a:t>
            </a:r>
            <a:r>
              <a:rPr lang="de" sz="1000" dirty="0" err="1"/>
              <a:t>Standards </a:t>
            </a:r>
            <a:endParaRPr lang="de-CH" sz="1000" dirty="0"/>
          </a:p>
          <a:p>
            <a:pPr algn="ctr">
              <a:lnSpc>
                <a:spcPts val="900"/>
              </a:lnSpc>
            </a:pPr>
            <a:r>
              <a:rPr lang="de" sz="1000" dirty="0" err="1"/>
              <a:t>Konzeptionell</a:t>
            </a:r>
            <a:r>
              <a:rPr lang="de" sz="1000" dirty="0"/>
              <a:t> </a:t>
            </a:r>
            <a:r>
              <a:rPr lang="de" sz="1000" dirty="0" err="1"/>
              <a:t>arbeiten</a:t>
            </a:r>
            <a:r>
              <a:rPr lang="de" sz="1000" dirty="0"/>
              <a:t> </a:t>
            </a:r>
            <a:r>
              <a:rPr lang="de" sz="1000" dirty="0" err="1"/>
              <a:t>erforderlich</a:t>
            </a:r>
            <a:endParaRPr lang="de-CH" sz="1000" dirty="0"/>
          </a:p>
          <a:p>
            <a:pPr algn="ctr">
              <a:lnSpc>
                <a:spcPts val="900"/>
              </a:lnSpc>
            </a:pPr>
            <a:r>
              <a:rPr lang="de" sz="1000" dirty="0" err="1"/>
              <a:t>Dokumentation</a:t>
            </a:r>
            <a:r>
              <a:rPr lang="de" sz="1000" dirty="0"/>
              <a:t> </a:t>
            </a:r>
            <a:r>
              <a:rPr lang="de" sz="1000" dirty="0" err="1"/>
              <a:t>erforderlich</a:t>
            </a:r>
            <a:endParaRPr lang="de-CH" sz="10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2B45320A-1E8C-9EFE-DC13-DD5969B50E5F}"/>
              </a:ext>
            </a:extLst>
          </p:cNvPr>
          <p:cNvSpPr/>
          <p:nvPr/>
        </p:nvSpPr>
        <p:spPr>
          <a:xfrm>
            <a:off x="9553575" y="4607956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900"/>
              </a:lnSpc>
            </a:pPr>
            <a:r>
              <a:rPr lang="de-DE" sz="900" dirty="0"/>
              <a:t>Große Veränderungen entweder beim System oder in der Organisation. Individuelle Lösung notwendig Programmierung möglich</a:t>
            </a:r>
            <a:endParaRPr lang="de" sz="900" dirty="0"/>
          </a:p>
        </p:txBody>
      </p:sp>
      <p:sp>
        <p:nvSpPr>
          <p:cNvPr id="24" name="Rechteck 23">
            <a:extLst>
              <a:ext uri="{FF2B5EF4-FFF2-40B4-BE49-F238E27FC236}">
                <a16:creationId xmlns:a16="http://schemas.microsoft.com/office/drawing/2014/main" id="{C8DF4885-8469-C639-5A7A-18F5C16BF5E6}"/>
              </a:ext>
            </a:extLst>
          </p:cNvPr>
          <p:cNvSpPr/>
          <p:nvPr/>
        </p:nvSpPr>
        <p:spPr>
          <a:xfrm>
            <a:off x="9553575" y="5319387"/>
            <a:ext cx="1438275" cy="666750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900"/>
              </a:lnSpc>
            </a:pPr>
            <a:r>
              <a:rPr lang="de" sz="1000" dirty="0"/>
              <a:t>Lösung durch 3rd Party Software , Add -on oder Service</a:t>
            </a:r>
            <a:endParaRPr lang="de-CH" sz="1000" dirty="0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7C30795D-2567-0D65-BE1E-883F993587BB}"/>
              </a:ext>
            </a:extLst>
          </p:cNvPr>
          <p:cNvSpPr/>
          <p:nvPr/>
        </p:nvSpPr>
        <p:spPr>
          <a:xfrm>
            <a:off x="2847975" y="2257425"/>
            <a:ext cx="333375" cy="32399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b="1" dirty="0"/>
              <a:t>1</a:t>
            </a: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895781C3-5C88-2683-BC54-8F25E525E658}"/>
              </a:ext>
            </a:extLst>
          </p:cNvPr>
          <p:cNvSpPr/>
          <p:nvPr/>
        </p:nvSpPr>
        <p:spPr>
          <a:xfrm>
            <a:off x="4314825" y="2952574"/>
            <a:ext cx="333375" cy="32399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b="1" dirty="0"/>
              <a:t>2</a:t>
            </a: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3A8070D1-0D0B-5C1E-C4CB-475FE1D26462}"/>
              </a:ext>
            </a:extLst>
          </p:cNvPr>
          <p:cNvSpPr/>
          <p:nvPr/>
        </p:nvSpPr>
        <p:spPr>
          <a:xfrm>
            <a:off x="5700712" y="3667582"/>
            <a:ext cx="333375" cy="32399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b="1" dirty="0"/>
              <a:t>3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15ECB173-48F8-7E02-72DD-2E0DDBE06A83}"/>
              </a:ext>
            </a:extLst>
          </p:cNvPr>
          <p:cNvSpPr/>
          <p:nvPr/>
        </p:nvSpPr>
        <p:spPr>
          <a:xfrm>
            <a:off x="7138986" y="4380084"/>
            <a:ext cx="333375" cy="32399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b="1" dirty="0"/>
              <a:t>4</a:t>
            </a:r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CB185144-323F-ECDE-C7D0-A6CBC54C8D4D}"/>
              </a:ext>
            </a:extLst>
          </p:cNvPr>
          <p:cNvSpPr/>
          <p:nvPr/>
        </p:nvSpPr>
        <p:spPr>
          <a:xfrm>
            <a:off x="8577261" y="5112708"/>
            <a:ext cx="333375" cy="32399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b="1" dirty="0"/>
              <a:t>5</a:t>
            </a:r>
          </a:p>
        </p:txBody>
      </p: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C67E7B76-4145-D79F-094E-15A172662DD9}"/>
              </a:ext>
            </a:extLst>
          </p:cNvPr>
          <p:cNvCxnSpPr/>
          <p:nvPr/>
        </p:nvCxnSpPr>
        <p:spPr>
          <a:xfrm>
            <a:off x="5148262" y="2257425"/>
            <a:ext cx="0" cy="3653590"/>
          </a:xfrm>
          <a:prstGeom prst="line">
            <a:avLst/>
          </a:prstGeom>
          <a:ln w="571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>
            <a:extLst>
              <a:ext uri="{FF2B5EF4-FFF2-40B4-BE49-F238E27FC236}">
                <a16:creationId xmlns:a16="http://schemas.microsoft.com/office/drawing/2014/main" id="{1189209E-14BA-E101-8A1D-BA360E66EED9}"/>
              </a:ext>
            </a:extLst>
          </p:cNvPr>
          <p:cNvSpPr txBox="1"/>
          <p:nvPr/>
        </p:nvSpPr>
        <p:spPr>
          <a:xfrm>
            <a:off x="5276850" y="1809609"/>
            <a:ext cx="2680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" sz="1200" b="1" dirty="0" err="1"/>
              <a:t>Dokumentation </a:t>
            </a:r>
            <a:r>
              <a:rPr lang="de" sz="1200" b="1" dirty="0"/>
              <a:t>über </a:t>
            </a:r>
            <a:r>
              <a:rPr lang="de" sz="1200" b="1" dirty="0" err="1"/>
              <a:t>Zusatzdokumente</a:t>
            </a:r>
            <a:endParaRPr lang="de-CH" sz="1200" b="1" dirty="0"/>
          </a:p>
          <a:p>
            <a:r>
              <a:rPr lang="de" sz="1200" b="1" dirty="0"/>
              <a:t>(z. B. Wort oder Powerpoint)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7313D7D1-C7E8-8326-7D16-1A90BF337DDB}"/>
              </a:ext>
            </a:extLst>
          </p:cNvPr>
          <p:cNvSpPr txBox="1"/>
          <p:nvPr/>
        </p:nvSpPr>
        <p:spPr>
          <a:xfrm>
            <a:off x="2730568" y="1827196"/>
            <a:ext cx="23534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" sz="1200" b="1" dirty="0" err="1"/>
              <a:t>Dokumentation</a:t>
            </a:r>
            <a:r>
              <a:rPr lang="de" sz="1200" b="1" dirty="0"/>
              <a:t> </a:t>
            </a:r>
            <a:r>
              <a:rPr lang="de" sz="1200" b="1" dirty="0" err="1"/>
              <a:t>innerhalb</a:t>
            </a:r>
            <a:r>
              <a:rPr lang="de" sz="1200" b="1" dirty="0"/>
              <a:t> </a:t>
            </a:r>
            <a:r>
              <a:rPr lang="de" sz="1200" b="1" dirty="0" err="1"/>
              <a:t>BPML</a:t>
            </a:r>
            <a:r>
              <a:rPr lang="de" sz="1200" b="1" dirty="0"/>
              <a:t> </a:t>
            </a:r>
            <a:r>
              <a:rPr lang="de" sz="1200" b="1" dirty="0" err="1"/>
              <a:t>Tisch</a:t>
            </a:r>
            <a:endParaRPr lang="de-CH" sz="1200" b="1" dirty="0"/>
          </a:p>
          <a:p>
            <a:pPr algn="r"/>
            <a:r>
              <a:rPr lang="de" sz="1200" b="1" dirty="0"/>
              <a:t>(Zoneneinteilung + </a:t>
            </a:r>
            <a:r>
              <a:rPr lang="de" sz="1200" b="1" dirty="0" err="1"/>
              <a:t>Schlüsselwörter </a:t>
            </a:r>
            <a:r>
              <a:rPr lang="de" sz="1200" b="1" dirty="0"/>
              <a:t>)</a:t>
            </a:r>
          </a:p>
        </p:txBody>
      </p:sp>
      <p:sp>
        <p:nvSpPr>
          <p:cNvPr id="34" name="Pfeil: nach rechts 33">
            <a:extLst>
              <a:ext uri="{FF2B5EF4-FFF2-40B4-BE49-F238E27FC236}">
                <a16:creationId xmlns:a16="http://schemas.microsoft.com/office/drawing/2014/main" id="{19CB469A-C67B-791D-49D0-0016ECACD68C}"/>
              </a:ext>
            </a:extLst>
          </p:cNvPr>
          <p:cNvSpPr/>
          <p:nvPr/>
        </p:nvSpPr>
        <p:spPr>
          <a:xfrm rot="1507969">
            <a:off x="4302110" y="3349009"/>
            <a:ext cx="5224340" cy="686774"/>
          </a:xfrm>
          <a:prstGeom prst="right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" sz="1400" b="1" dirty="0"/>
              <a:t>Detaillierungsgrad und </a:t>
            </a:r>
            <a:r>
              <a:rPr lang="de" sz="1400" b="1" dirty="0" err="1"/>
              <a:t>Umfang </a:t>
            </a:r>
            <a:r>
              <a:rPr lang="de" sz="1400" b="1" dirty="0"/>
              <a:t>der </a:t>
            </a:r>
            <a:r>
              <a:rPr lang="de" sz="1400" b="1" dirty="0" err="1"/>
              <a:t>Dokumentation _</a:t>
            </a:r>
            <a:r>
              <a:rPr lang="de" sz="1400" b="1" dirty="0"/>
              <a:t> </a:t>
            </a:r>
            <a:r>
              <a:rPr lang="de" sz="1400" b="1" dirty="0" err="1"/>
              <a:t>wächst</a:t>
            </a:r>
            <a:endParaRPr lang="de-CH" sz="1400" b="1" dirty="0"/>
          </a:p>
        </p:txBody>
      </p:sp>
      <p:sp>
        <p:nvSpPr>
          <p:cNvPr id="35" name="Sprechblase: rechteckig mit abgerundeten Ecken 34">
            <a:extLst>
              <a:ext uri="{FF2B5EF4-FFF2-40B4-BE49-F238E27FC236}">
                <a16:creationId xmlns:a16="http://schemas.microsoft.com/office/drawing/2014/main" id="{C916F845-2B85-D4F9-DA8F-0B9EFB61BA7C}"/>
              </a:ext>
            </a:extLst>
          </p:cNvPr>
          <p:cNvSpPr/>
          <p:nvPr/>
        </p:nvSpPr>
        <p:spPr>
          <a:xfrm>
            <a:off x="2386880" y="4778831"/>
            <a:ext cx="2534743" cy="796909"/>
          </a:xfrm>
          <a:prstGeom prst="wedgeRoundRectCallout">
            <a:avLst>
              <a:gd name="adj1" fmla="val -77563"/>
              <a:gd name="adj2" fmla="val 995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de" sz="1200" dirty="0" err="1"/>
              <a:t>Jede</a:t>
            </a:r>
            <a:r>
              <a:rPr lang="de" sz="1200" dirty="0"/>
              <a:t> </a:t>
            </a:r>
            <a:r>
              <a:rPr lang="de" sz="1200" dirty="0" err="1"/>
              <a:t>BPML</a:t>
            </a:r>
            <a:r>
              <a:rPr lang="de" sz="1200" dirty="0"/>
              <a:t> </a:t>
            </a:r>
            <a:r>
              <a:rPr lang="de" sz="1200" dirty="0" err="1"/>
              <a:t>Linie</a:t>
            </a:r>
            <a:r>
              <a:rPr lang="de" sz="1200" dirty="0"/>
              <a:t> </a:t>
            </a:r>
            <a:r>
              <a:rPr lang="de" sz="1200" dirty="0" err="1"/>
              <a:t>Ist</a:t>
            </a:r>
            <a:r>
              <a:rPr lang="de" sz="1200" dirty="0"/>
              <a:t> </a:t>
            </a:r>
            <a:r>
              <a:rPr lang="de" sz="1200" dirty="0" err="1"/>
              <a:t>zugeteilt</a:t>
            </a:r>
            <a:r>
              <a:rPr lang="de" sz="1200" dirty="0"/>
              <a:t> </a:t>
            </a:r>
            <a:r>
              <a:rPr lang="de" sz="1200" dirty="0" err="1"/>
              <a:t>zu </a:t>
            </a:r>
            <a:r>
              <a:rPr lang="de" sz="1200" dirty="0"/>
              <a:t>einer „ </a:t>
            </a:r>
            <a:r>
              <a:rPr lang="de" sz="1200" dirty="0" err="1"/>
              <a:t>Lösung“ .</a:t>
            </a:r>
            <a:r>
              <a:rPr lang="de" sz="1200" dirty="0"/>
              <a:t> </a:t>
            </a:r>
            <a:r>
              <a:rPr lang="de" sz="1200" dirty="0" err="1"/>
              <a:t>Zone </a:t>
            </a:r>
            <a:r>
              <a:rPr lang="de" sz="1200" dirty="0"/>
              <a:t>»</a:t>
            </a:r>
          </a:p>
          <a:p>
            <a:pPr algn="ctr">
              <a:lnSpc>
                <a:spcPts val="1400"/>
              </a:lnSpc>
            </a:pPr>
            <a:r>
              <a:rPr lang="de" sz="1200" dirty="0"/>
              <a:t>Zoneneinteilung </a:t>
            </a:r>
            <a:r>
              <a:rPr lang="de" sz="1200" dirty="0" err="1"/>
              <a:t>kann</a:t>
            </a:r>
            <a:r>
              <a:rPr lang="de" sz="1200" dirty="0"/>
              <a:t> </a:t>
            </a:r>
            <a:r>
              <a:rPr lang="de" sz="1200" dirty="0" err="1"/>
              <a:t>Sei</a:t>
            </a:r>
            <a:r>
              <a:rPr lang="de" sz="1200" dirty="0"/>
              <a:t> </a:t>
            </a:r>
            <a:r>
              <a:rPr lang="de" sz="1200" dirty="0" err="1"/>
              <a:t>vererbt</a:t>
            </a:r>
            <a:r>
              <a:rPr lang="de" sz="1200" dirty="0"/>
              <a:t> </a:t>
            </a:r>
            <a:r>
              <a:rPr lang="de" sz="1200" dirty="0" err="1"/>
              <a:t>Zu</a:t>
            </a:r>
            <a:r>
              <a:rPr lang="de" sz="1200" dirty="0"/>
              <a:t> </a:t>
            </a:r>
            <a:r>
              <a:rPr lang="de" sz="1200" dirty="0" err="1"/>
              <a:t>untere</a:t>
            </a:r>
            <a:r>
              <a:rPr lang="de" sz="1200" dirty="0"/>
              <a:t> </a:t>
            </a:r>
            <a:r>
              <a:rPr lang="de" sz="1200" dirty="0" err="1"/>
              <a:t>Ebenen </a:t>
            </a:r>
            <a:r>
              <a:rPr lang="de" sz="1200" dirty="0"/>
              <a:t>von </a:t>
            </a:r>
            <a:r>
              <a:rPr lang="de" sz="1200" dirty="0" err="1"/>
              <a:t>BPML</a:t>
            </a:r>
            <a:endParaRPr lang="de-CH" sz="1200" dirty="0"/>
          </a:p>
        </p:txBody>
      </p:sp>
      <p:sp>
        <p:nvSpPr>
          <p:cNvPr id="9" name="Sprechblase: rechteckig mit abgerundeten Ecken 8">
            <a:extLst>
              <a:ext uri="{FF2B5EF4-FFF2-40B4-BE49-F238E27FC236}">
                <a16:creationId xmlns:a16="http://schemas.microsoft.com/office/drawing/2014/main" id="{AD0189F0-B3F3-B780-DCE2-D015D53F6882}"/>
              </a:ext>
            </a:extLst>
          </p:cNvPr>
          <p:cNvSpPr/>
          <p:nvPr/>
        </p:nvSpPr>
        <p:spPr>
          <a:xfrm>
            <a:off x="2388393" y="5948115"/>
            <a:ext cx="4333875" cy="522590"/>
          </a:xfrm>
          <a:prstGeom prst="wedgeRoundRectCallout">
            <a:avLst>
              <a:gd name="adj1" fmla="val -64747"/>
              <a:gd name="adj2" fmla="val -100601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de" sz="1400" dirty="0" err="1"/>
              <a:t>VOLLSTÄNDIG</a:t>
            </a:r>
            <a:endParaRPr lang="de-CH" sz="1400" dirty="0"/>
          </a:p>
          <a:p>
            <a:pPr algn="ctr">
              <a:lnSpc>
                <a:spcPts val="1400"/>
              </a:lnSpc>
            </a:pPr>
            <a:r>
              <a:rPr lang="de" sz="1400" dirty="0"/>
              <a:t>Definiert IN- und OUT-OF -SCOPE</a:t>
            </a:r>
            <a:endParaRPr lang="de-CH" sz="1400" dirty="0"/>
          </a:p>
        </p:txBody>
      </p:sp>
    </p:spTree>
    <p:extLst>
      <p:ext uri="{BB962C8B-B14F-4D97-AF65-F5344CB8AC3E}">
        <p14:creationId xmlns:p14="http://schemas.microsoft.com/office/powerpoint/2010/main" val="2733276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7FBF9D-40B7-10F0-0831-DC9AB8C52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Digitalisierung braucht Kontext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F218748-3B7A-68BE-469B-EB0C1006FD5E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2D9EC24-A18B-4F8B-BA04-74C059938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39E194-2B08-FE07-CFBE-2B206DA72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405019B-AA2C-024A-4374-931345110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21</a:t>
            </a:fld>
            <a:endParaRPr lang="en-US" dirty="0"/>
          </a:p>
        </p:txBody>
      </p:sp>
      <p:pic>
        <p:nvPicPr>
          <p:cNvPr id="7" name="Bildplatzhalter 8">
            <a:extLst>
              <a:ext uri="{FF2B5EF4-FFF2-40B4-BE49-F238E27FC236}">
                <a16:creationId xmlns:a16="http://schemas.microsoft.com/office/drawing/2014/main" id="{B3CC9FB3-8EF2-D184-89A3-E61DF9523FE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6" r="9286"/>
          <a:stretch>
            <a:fillRect/>
          </a:stretch>
        </p:blipFill>
        <p:spPr>
          <a:xfrm>
            <a:off x="-67144" y="-55487"/>
            <a:ext cx="12256096" cy="468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3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DD2CFFC-F6A8-BC08-48A9-EF28046C5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Technologietrends für ERP-Systeme 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9DDA1A-33CF-FCF2-EAAE-765AA1DEB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CD2CD4-7FCB-2CCD-2019-2B9C51577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22</a:t>
            </a:fld>
            <a:endParaRPr lang="en-US" dirty="0"/>
          </a:p>
        </p:txBody>
      </p:sp>
      <p:pic>
        <p:nvPicPr>
          <p:cNvPr id="1026" name="Picture 2" descr="ERP-Software">
            <a:extLst>
              <a:ext uri="{FF2B5EF4-FFF2-40B4-BE49-F238E27FC236}">
                <a16:creationId xmlns:a16="http://schemas.microsoft.com/office/drawing/2014/main" id="{CEDBCFE2-ACDF-0AF6-B11C-339E87B0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43" y="1507562"/>
            <a:ext cx="9753600" cy="459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3771221-579F-D5D6-A187-CD853994EE4B}"/>
              </a:ext>
            </a:extLst>
          </p:cNvPr>
          <p:cNvSpPr txBox="1"/>
          <p:nvPr/>
        </p:nvSpPr>
        <p:spPr>
          <a:xfrm>
            <a:off x="1209185" y="610137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Quelle: </a:t>
            </a:r>
            <a:r>
              <a:rPr lang="de-CH" dirty="0" err="1"/>
              <a:t>Bitcom</a:t>
            </a:r>
            <a:r>
              <a:rPr lang="de-CH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13765604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D58DA221-9A0D-C4AC-BD32-77368D94E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Das Digitale Ordnungssystem: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23</a:t>
            </a:fld>
            <a:endParaRPr lang="en-US"/>
          </a:p>
        </p:txBody>
      </p:sp>
      <p:pic>
        <p:nvPicPr>
          <p:cNvPr id="1026" name="Picture 2" descr="Bildergebnis für gartner time layered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1" y="1710797"/>
            <a:ext cx="7210425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1024128" y="1302698"/>
            <a:ext cx="8177047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CH" sz="3600" b="1" dirty="0" err="1">
                <a:solidFill>
                  <a:srgbClr val="C00000"/>
                </a:solidFill>
              </a:rPr>
              <a:t>Gartner’s</a:t>
            </a:r>
            <a:r>
              <a:rPr lang="de-CH" sz="3600" b="1" dirty="0">
                <a:solidFill>
                  <a:srgbClr val="C00000"/>
                </a:solidFill>
              </a:rPr>
              <a:t> Pace-</a:t>
            </a:r>
            <a:r>
              <a:rPr lang="de-CH" sz="3600" b="1" dirty="0" err="1">
                <a:solidFill>
                  <a:srgbClr val="C00000"/>
                </a:solidFill>
              </a:rPr>
              <a:t>Layered</a:t>
            </a:r>
            <a:r>
              <a:rPr lang="de-CH" sz="3600" b="1" dirty="0">
                <a:solidFill>
                  <a:srgbClr val="C00000"/>
                </a:solidFill>
              </a:rPr>
              <a:t> </a:t>
            </a:r>
            <a:r>
              <a:rPr lang="de-CH" sz="3600" b="1" dirty="0" err="1">
                <a:solidFill>
                  <a:srgbClr val="C00000"/>
                </a:solidFill>
              </a:rPr>
              <a:t>systems</a:t>
            </a:r>
            <a:r>
              <a:rPr lang="de-CH" sz="3600" b="1" dirty="0">
                <a:solidFill>
                  <a:srgbClr val="C00000"/>
                </a:solidFill>
              </a:rPr>
              <a:t> </a:t>
            </a:r>
            <a:r>
              <a:rPr lang="de-CH" sz="3600" b="1" dirty="0" err="1">
                <a:solidFill>
                  <a:srgbClr val="C00000"/>
                </a:solidFill>
              </a:rPr>
              <a:t>approach</a:t>
            </a:r>
            <a:endParaRPr lang="de-CH" sz="3600" b="1" dirty="0">
              <a:solidFill>
                <a:srgbClr val="C0000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8550461" y="4331080"/>
            <a:ext cx="1650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err="1"/>
              <a:t>Standardization</a:t>
            </a:r>
            <a:endParaRPr lang="de-CH"/>
          </a:p>
        </p:txBody>
      </p:sp>
      <p:sp>
        <p:nvSpPr>
          <p:cNvPr id="10" name="Textfeld 9"/>
          <p:cNvSpPr txBox="1"/>
          <p:nvPr/>
        </p:nvSpPr>
        <p:spPr>
          <a:xfrm>
            <a:off x="8550462" y="3732456"/>
            <a:ext cx="17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/>
              <a:t>Individualisation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8550461" y="3199684"/>
            <a:ext cx="884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/>
              <a:t>Change</a:t>
            </a:r>
          </a:p>
        </p:txBody>
      </p:sp>
    </p:spTree>
    <p:extLst>
      <p:ext uri="{BB962C8B-B14F-4D97-AF65-F5344CB8AC3E}">
        <p14:creationId xmlns:p14="http://schemas.microsoft.com/office/powerpoint/2010/main" val="1137187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63DEC7-F667-5174-37E7-2B1C8FA11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Zielsetzung: Die Welten versöhnen</a:t>
            </a:r>
          </a:p>
        </p:txBody>
      </p:sp>
      <p:pic>
        <p:nvPicPr>
          <p:cNvPr id="4" name="Grafik 3" descr="Handschlag mit einfarbiger Füllung">
            <a:extLst>
              <a:ext uri="{FF2B5EF4-FFF2-40B4-BE49-F238E27FC236}">
                <a16:creationId xmlns:a16="http://schemas.microsoft.com/office/drawing/2014/main" id="{A4A0F919-C9E8-8D40-4891-573FA6EBF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9857" y="2180037"/>
            <a:ext cx="3276600" cy="32766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96D0DA05-C089-7062-99E7-55BD9DE5DB64}"/>
              </a:ext>
            </a:extLst>
          </p:cNvPr>
          <p:cNvSpPr/>
          <p:nvPr/>
        </p:nvSpPr>
        <p:spPr>
          <a:xfrm>
            <a:off x="1219197" y="2079171"/>
            <a:ext cx="3069772" cy="403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Klassische ERP-Welt</a:t>
            </a:r>
          </a:p>
          <a:p>
            <a:pPr algn="ctr"/>
            <a:r>
              <a:rPr lang="de-CH" dirty="0"/>
              <a:t>Strukturierte Geschäftsprozesse</a:t>
            </a:r>
          </a:p>
          <a:p>
            <a:pPr algn="ctr"/>
            <a:r>
              <a:rPr lang="de-CH" dirty="0"/>
              <a:t>Betriebswirtschaftliche Buchungslogik</a:t>
            </a:r>
          </a:p>
          <a:p>
            <a:pPr algn="ctr"/>
            <a:r>
              <a:rPr lang="de-CH" dirty="0"/>
              <a:t>Klare Strukturen</a:t>
            </a:r>
          </a:p>
          <a:p>
            <a:pPr algn="ctr"/>
            <a:r>
              <a:rPr lang="de-CH" dirty="0"/>
              <a:t>Compliance</a:t>
            </a:r>
          </a:p>
          <a:p>
            <a:pPr algn="ctr"/>
            <a:r>
              <a:rPr lang="de-CH" dirty="0"/>
              <a:t>Abdeckung der regulatorischen Anforderungen</a:t>
            </a:r>
          </a:p>
          <a:p>
            <a:pPr algn="ctr"/>
            <a:r>
              <a:rPr lang="de-CH" dirty="0"/>
              <a:t>Standardisierung</a:t>
            </a:r>
          </a:p>
          <a:p>
            <a:pPr algn="ctr"/>
            <a:r>
              <a:rPr lang="de-CH" dirty="0"/>
              <a:t>Stabilität</a:t>
            </a:r>
          </a:p>
          <a:p>
            <a:pPr algn="ctr"/>
            <a:r>
              <a:rPr lang="de-CH" dirty="0"/>
              <a:t>Robustheit</a:t>
            </a:r>
          </a:p>
          <a:p>
            <a:pPr algn="ctr"/>
            <a:r>
              <a:rPr lang="de-CH" dirty="0"/>
              <a:t>Lange Laufzeiten</a:t>
            </a:r>
          </a:p>
          <a:p>
            <a:pPr algn="ctr"/>
            <a:r>
              <a:rPr lang="de-CH" dirty="0"/>
              <a:t>Unternehmens-zentriert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B5AB8A1-67B2-96CB-3A7E-259C2A1DAA7E}"/>
              </a:ext>
            </a:extLst>
          </p:cNvPr>
          <p:cNvSpPr/>
          <p:nvPr/>
        </p:nvSpPr>
        <p:spPr>
          <a:xfrm>
            <a:off x="7576457" y="2079171"/>
            <a:ext cx="3069772" cy="403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Digitalisierung</a:t>
            </a:r>
          </a:p>
          <a:p>
            <a:pPr algn="ctr"/>
            <a:r>
              <a:rPr lang="de-CH" dirty="0"/>
              <a:t>Einfach</a:t>
            </a:r>
          </a:p>
          <a:p>
            <a:pPr algn="ctr"/>
            <a:r>
              <a:rPr lang="de-CH" dirty="0"/>
              <a:t>Schnell</a:t>
            </a:r>
          </a:p>
          <a:p>
            <a:pPr algn="ctr"/>
            <a:r>
              <a:rPr lang="de-CH" dirty="0"/>
              <a:t>Flexibel</a:t>
            </a:r>
          </a:p>
          <a:p>
            <a:pPr algn="ctr"/>
            <a:r>
              <a:rPr lang="de-CH" dirty="0"/>
              <a:t>Ständige Adaption</a:t>
            </a:r>
          </a:p>
          <a:p>
            <a:pPr algn="ctr"/>
            <a:r>
              <a:rPr lang="de-CH" dirty="0"/>
              <a:t>Agil</a:t>
            </a:r>
          </a:p>
          <a:p>
            <a:pPr algn="ctr"/>
            <a:r>
              <a:rPr lang="de-CH" dirty="0"/>
              <a:t>Experimentell</a:t>
            </a:r>
          </a:p>
          <a:p>
            <a:pPr algn="ctr"/>
            <a:r>
              <a:rPr lang="de-CH" dirty="0"/>
              <a:t>«unsauber»</a:t>
            </a:r>
          </a:p>
          <a:p>
            <a:pPr algn="ctr"/>
            <a:r>
              <a:rPr lang="de-CH" dirty="0"/>
              <a:t>Kurze Nutzungszeiten</a:t>
            </a:r>
          </a:p>
          <a:p>
            <a:pPr algn="ctr"/>
            <a:r>
              <a:rPr lang="de-CH" dirty="0"/>
              <a:t>User/Kunden/Klienten-zentriert</a:t>
            </a:r>
          </a:p>
          <a:p>
            <a:pPr algn="ctr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826359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457E82-A610-4878-A59E-68EF7E60E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Kostenmanagement nach dem design-</a:t>
            </a:r>
            <a:r>
              <a:rPr lang="de-CH" dirty="0" err="1"/>
              <a:t>to</a:t>
            </a:r>
            <a:r>
              <a:rPr lang="de-CH" dirty="0"/>
              <a:t>-budget-prinzip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C540112-FE9F-4663-A765-7E005882B6B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3BB75FB-EBAB-420D-A67D-7B3293BA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25</a:t>
            </a:fld>
            <a:endParaRPr lang="en-US" dirty="0"/>
          </a:p>
        </p:txBody>
      </p:sp>
      <p:pic>
        <p:nvPicPr>
          <p:cNvPr id="8" name="Bildplatzhalter 5">
            <a:extLst>
              <a:ext uri="{FF2B5EF4-FFF2-40B4-BE49-F238E27FC236}">
                <a16:creationId xmlns:a16="http://schemas.microsoft.com/office/drawing/2014/main" id="{C98F8241-860A-4AAE-9983-505BF63BBCF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1" r="14921"/>
          <a:stretch>
            <a:fillRect/>
          </a:stretch>
        </p:blipFill>
        <p:spPr>
          <a:xfrm>
            <a:off x="0" y="0"/>
            <a:ext cx="12188825" cy="4572000"/>
          </a:xfrm>
          <a:prstGeom prst="rect">
            <a:avLst/>
          </a:prstGeom>
          <a:solidFill>
            <a:srgbClr val="D2D2A4"/>
          </a:solidFill>
        </p:spPr>
      </p:pic>
    </p:spTree>
    <p:extLst>
      <p:ext uri="{BB962C8B-B14F-4D97-AF65-F5344CB8AC3E}">
        <p14:creationId xmlns:p14="http://schemas.microsoft.com/office/powerpoint/2010/main" val="12294051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99"/>
          <a:stretch/>
        </p:blipFill>
        <p:spPr>
          <a:xfrm>
            <a:off x="2473569" y="2094749"/>
            <a:ext cx="3785150" cy="3832021"/>
          </a:xfrm>
          <a:prstGeom prst="rect">
            <a:avLst/>
          </a:prstGeom>
        </p:spPr>
      </p:pic>
      <p:sp>
        <p:nvSpPr>
          <p:cNvPr id="41986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altLang="de-DE" dirty="0"/>
              <a:t>Kostenelemente einer Business Software-Investition</a:t>
            </a:r>
            <a:endParaRPr lang="en-GB" altLang="de-DE" dirty="0"/>
          </a:p>
        </p:txBody>
      </p:sp>
      <p:grpSp>
        <p:nvGrpSpPr>
          <p:cNvPr id="41987" name="Gruppieren 28"/>
          <p:cNvGrpSpPr>
            <a:grpSpLocks/>
          </p:cNvGrpSpPr>
          <p:nvPr/>
        </p:nvGrpSpPr>
        <p:grpSpPr bwMode="auto">
          <a:xfrm>
            <a:off x="2197894" y="1597025"/>
            <a:ext cx="8143875" cy="4711700"/>
            <a:chOff x="501650" y="889000"/>
            <a:chExt cx="8143875" cy="5380038"/>
          </a:xfrm>
        </p:grpSpPr>
        <p:sp>
          <p:nvSpPr>
            <p:cNvPr id="588805" name="AutoShape 5"/>
            <p:cNvSpPr>
              <a:spLocks noChangeArrowheads="1"/>
            </p:cNvSpPr>
            <p:nvPr/>
          </p:nvSpPr>
          <p:spPr bwMode="auto">
            <a:xfrm>
              <a:off x="501650" y="889000"/>
              <a:ext cx="3244850" cy="677943"/>
            </a:xfrm>
            <a:prstGeom prst="rightArrow">
              <a:avLst>
                <a:gd name="adj1" fmla="val 50000"/>
                <a:gd name="adj2" fmla="val 119672"/>
              </a:avLst>
            </a:prstGeom>
            <a:solidFill>
              <a:schemeClr val="bg1"/>
            </a:solidFill>
            <a:ln w="9525">
              <a:miter lim="800000"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chemeClr val="bg1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CH"/>
                <a:t>Interne Kosten</a:t>
              </a:r>
              <a:endParaRPr lang="de-DE"/>
            </a:p>
          </p:txBody>
        </p:sp>
        <p:sp>
          <p:nvSpPr>
            <p:cNvPr id="588806" name="AutoShape 6"/>
            <p:cNvSpPr>
              <a:spLocks noChangeArrowheads="1"/>
            </p:cNvSpPr>
            <p:nvPr/>
          </p:nvSpPr>
          <p:spPr bwMode="auto">
            <a:xfrm flipH="1">
              <a:off x="5022850" y="889000"/>
              <a:ext cx="3244850" cy="677943"/>
            </a:xfrm>
            <a:prstGeom prst="rightArrow">
              <a:avLst>
                <a:gd name="adj1" fmla="val 50000"/>
                <a:gd name="adj2" fmla="val 119672"/>
              </a:avLst>
            </a:prstGeom>
            <a:solidFill>
              <a:schemeClr val="bg1"/>
            </a:solidFill>
            <a:ln w="9525">
              <a:miter lim="800000"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chemeClr val="bg1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CH"/>
                <a:t>Externe Kosten</a:t>
              </a:r>
              <a:endParaRPr lang="de-DE"/>
            </a:p>
          </p:txBody>
        </p:sp>
        <p:sp>
          <p:nvSpPr>
            <p:cNvPr id="588807" name="Line 7"/>
            <p:cNvSpPr>
              <a:spLocks noChangeShapeType="1"/>
            </p:cNvSpPr>
            <p:nvPr/>
          </p:nvSpPr>
          <p:spPr bwMode="auto">
            <a:xfrm>
              <a:off x="3905250" y="899876"/>
              <a:ext cx="30163" cy="5369162"/>
            </a:xfrm>
            <a:prstGeom prst="line">
              <a:avLst/>
            </a:prstGeom>
            <a:noFill/>
            <a:ln w="76200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  <p:sp>
          <p:nvSpPr>
            <p:cNvPr id="588808" name="Oval 8"/>
            <p:cNvSpPr>
              <a:spLocks noChangeArrowheads="1"/>
            </p:cNvSpPr>
            <p:nvPr/>
          </p:nvSpPr>
          <p:spPr bwMode="auto">
            <a:xfrm>
              <a:off x="4071938" y="3825875"/>
              <a:ext cx="1319212" cy="673100"/>
            </a:xfrm>
            <a:prstGeom prst="ellipse">
              <a:avLst/>
            </a:prstGeom>
            <a:solidFill>
              <a:srgbClr val="FFFF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FF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Hardware</a:t>
              </a:r>
            </a:p>
          </p:txBody>
        </p:sp>
        <p:sp>
          <p:nvSpPr>
            <p:cNvPr id="588809" name="Oval 9"/>
            <p:cNvSpPr>
              <a:spLocks noChangeArrowheads="1"/>
            </p:cNvSpPr>
            <p:nvPr/>
          </p:nvSpPr>
          <p:spPr bwMode="auto">
            <a:xfrm>
              <a:off x="4071938" y="2247900"/>
              <a:ext cx="1319212" cy="674688"/>
            </a:xfrm>
            <a:prstGeom prst="ellipse">
              <a:avLst/>
            </a:prstGeom>
            <a:solidFill>
              <a:srgbClr val="CCFFCC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CCFFCC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System-</a:t>
              </a:r>
            </a:p>
            <a:p>
              <a:pPr algn="ctr" eaLnBrk="1" hangingPunct="1">
                <a:defRPr/>
              </a:pPr>
              <a:r>
                <a:rPr lang="de-DE"/>
                <a:t>lizenzen</a:t>
              </a:r>
            </a:p>
          </p:txBody>
        </p:sp>
        <p:sp>
          <p:nvSpPr>
            <p:cNvPr id="588810" name="Oval 10"/>
            <p:cNvSpPr>
              <a:spLocks noChangeArrowheads="1"/>
            </p:cNvSpPr>
            <p:nvPr/>
          </p:nvSpPr>
          <p:spPr bwMode="auto">
            <a:xfrm>
              <a:off x="1765300" y="5349875"/>
              <a:ext cx="1319213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Reorga-</a:t>
              </a:r>
            </a:p>
            <a:p>
              <a:pPr algn="ctr" eaLnBrk="1" hangingPunct="1">
                <a:defRPr/>
              </a:pPr>
              <a:r>
                <a:rPr lang="de-DE"/>
                <a:t>nisation</a:t>
              </a:r>
            </a:p>
          </p:txBody>
        </p:sp>
        <p:sp>
          <p:nvSpPr>
            <p:cNvPr id="588811" name="Oval 11"/>
            <p:cNvSpPr>
              <a:spLocks noChangeArrowheads="1"/>
            </p:cNvSpPr>
            <p:nvPr/>
          </p:nvSpPr>
          <p:spPr bwMode="auto">
            <a:xfrm>
              <a:off x="7326313" y="3036888"/>
              <a:ext cx="1319212" cy="674687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Schnitt-</a:t>
              </a:r>
            </a:p>
            <a:p>
              <a:pPr algn="ctr" eaLnBrk="1" hangingPunct="1">
                <a:defRPr/>
              </a:pPr>
              <a:r>
                <a:rPr lang="de-DE"/>
                <a:t>stellen</a:t>
              </a:r>
            </a:p>
          </p:txBody>
        </p:sp>
        <p:sp>
          <p:nvSpPr>
            <p:cNvPr id="588812" name="Oval 12"/>
            <p:cNvSpPr>
              <a:spLocks noChangeArrowheads="1"/>
            </p:cNvSpPr>
            <p:nvPr/>
          </p:nvSpPr>
          <p:spPr bwMode="auto">
            <a:xfrm>
              <a:off x="5721350" y="3036888"/>
              <a:ext cx="1319213" cy="674687"/>
            </a:xfrm>
            <a:prstGeom prst="ellipse">
              <a:avLst/>
            </a:prstGeom>
            <a:solidFill>
              <a:srgbClr val="FFFF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FF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Ergänzungs-</a:t>
              </a:r>
            </a:p>
            <a:p>
              <a:pPr algn="ctr" eaLnBrk="1" hangingPunct="1">
                <a:defRPr/>
              </a:pPr>
              <a:r>
                <a:rPr lang="de-CH"/>
                <a:t>programm.</a:t>
              </a:r>
              <a:endParaRPr lang="de-DE"/>
            </a:p>
          </p:txBody>
        </p:sp>
        <p:sp>
          <p:nvSpPr>
            <p:cNvPr id="588813" name="Oval 13"/>
            <p:cNvSpPr>
              <a:spLocks noChangeArrowheads="1"/>
            </p:cNvSpPr>
            <p:nvPr/>
          </p:nvSpPr>
          <p:spPr bwMode="auto">
            <a:xfrm>
              <a:off x="1765300" y="2200275"/>
              <a:ext cx="1319213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 dirty="0"/>
                <a:t>Projekt-</a:t>
              </a:r>
            </a:p>
            <a:p>
              <a:pPr algn="ctr" eaLnBrk="1" hangingPunct="1">
                <a:defRPr/>
              </a:pPr>
              <a:r>
                <a:rPr lang="de-DE" dirty="0" err="1"/>
                <a:t>mitarbeiter</a:t>
              </a:r>
              <a:endParaRPr lang="de-DE" dirty="0"/>
            </a:p>
          </p:txBody>
        </p:sp>
        <p:sp>
          <p:nvSpPr>
            <p:cNvPr id="588814" name="Oval 14"/>
            <p:cNvSpPr>
              <a:spLocks noChangeArrowheads="1"/>
            </p:cNvSpPr>
            <p:nvPr/>
          </p:nvSpPr>
          <p:spPr bwMode="auto">
            <a:xfrm>
              <a:off x="5721350" y="3825875"/>
              <a:ext cx="1319213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Peripherie</a:t>
              </a:r>
            </a:p>
          </p:txBody>
        </p:sp>
        <p:sp>
          <p:nvSpPr>
            <p:cNvPr id="588815" name="Oval 15"/>
            <p:cNvSpPr>
              <a:spLocks noChangeArrowheads="1"/>
            </p:cNvSpPr>
            <p:nvPr/>
          </p:nvSpPr>
          <p:spPr bwMode="auto">
            <a:xfrm>
              <a:off x="7326313" y="3825875"/>
              <a:ext cx="1319212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Netzwerk</a:t>
              </a:r>
            </a:p>
          </p:txBody>
        </p:sp>
        <p:sp>
          <p:nvSpPr>
            <p:cNvPr id="588816" name="Oval 16"/>
            <p:cNvSpPr>
              <a:spLocks noChangeArrowheads="1"/>
            </p:cNvSpPr>
            <p:nvPr/>
          </p:nvSpPr>
          <p:spPr bwMode="auto">
            <a:xfrm>
              <a:off x="4071938" y="3036888"/>
              <a:ext cx="1319212" cy="674687"/>
            </a:xfrm>
            <a:prstGeom prst="ellipse">
              <a:avLst/>
            </a:prstGeom>
            <a:solidFill>
              <a:srgbClr val="CCFFCC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CCFFCC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 dirty="0"/>
                <a:t>Customizing</a:t>
              </a:r>
            </a:p>
          </p:txBody>
        </p:sp>
        <p:sp>
          <p:nvSpPr>
            <p:cNvPr id="588817" name="Oval 17"/>
            <p:cNvSpPr>
              <a:spLocks noChangeArrowheads="1"/>
            </p:cNvSpPr>
            <p:nvPr/>
          </p:nvSpPr>
          <p:spPr bwMode="auto">
            <a:xfrm>
              <a:off x="7326313" y="2247900"/>
              <a:ext cx="1319212" cy="674688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Add-on</a:t>
              </a:r>
            </a:p>
            <a:p>
              <a:pPr algn="ctr" eaLnBrk="1" hangingPunct="1">
                <a:defRPr/>
              </a:pPr>
              <a:r>
                <a:rPr lang="de-DE"/>
                <a:t>Software</a:t>
              </a:r>
            </a:p>
          </p:txBody>
        </p:sp>
        <p:sp>
          <p:nvSpPr>
            <p:cNvPr id="588818" name="Oval 18"/>
            <p:cNvSpPr>
              <a:spLocks noChangeArrowheads="1"/>
            </p:cNvSpPr>
            <p:nvPr/>
          </p:nvSpPr>
          <p:spPr bwMode="auto">
            <a:xfrm>
              <a:off x="5721350" y="2247900"/>
              <a:ext cx="1319213" cy="674688"/>
            </a:xfrm>
            <a:prstGeom prst="ellipse">
              <a:avLst/>
            </a:prstGeom>
            <a:solidFill>
              <a:srgbClr val="FFFF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FF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Datenbank-</a:t>
              </a:r>
            </a:p>
            <a:p>
              <a:pPr algn="ctr" eaLnBrk="1" hangingPunct="1">
                <a:defRPr/>
              </a:pPr>
              <a:r>
                <a:rPr lang="de-CH"/>
                <a:t>lizenzen</a:t>
              </a:r>
              <a:endParaRPr lang="de-DE"/>
            </a:p>
          </p:txBody>
        </p:sp>
        <p:sp>
          <p:nvSpPr>
            <p:cNvPr id="588819" name="Oval 19"/>
            <p:cNvSpPr>
              <a:spLocks noChangeArrowheads="1"/>
            </p:cNvSpPr>
            <p:nvPr/>
          </p:nvSpPr>
          <p:spPr bwMode="auto">
            <a:xfrm>
              <a:off x="3243263" y="4614863"/>
              <a:ext cx="1319212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 sz="1600"/>
                <a:t>Daten-</a:t>
              </a:r>
            </a:p>
            <a:p>
              <a:pPr algn="ctr" eaLnBrk="1" hangingPunct="1">
                <a:defRPr/>
              </a:pPr>
              <a:r>
                <a:rPr lang="de-DE" sz="1600"/>
                <a:t>aufbereitung/</a:t>
              </a:r>
            </a:p>
            <a:p>
              <a:pPr algn="ctr" eaLnBrk="1" hangingPunct="1">
                <a:defRPr/>
              </a:pPr>
              <a:r>
                <a:rPr lang="de-DE" sz="1600"/>
                <a:t>-migration</a:t>
              </a:r>
              <a:endParaRPr lang="de-DE"/>
            </a:p>
          </p:txBody>
        </p:sp>
        <p:sp>
          <p:nvSpPr>
            <p:cNvPr id="588820" name="Oval 20"/>
            <p:cNvSpPr>
              <a:spLocks noChangeArrowheads="1"/>
            </p:cNvSpPr>
            <p:nvPr/>
          </p:nvSpPr>
          <p:spPr bwMode="auto">
            <a:xfrm>
              <a:off x="3219450" y="5364163"/>
              <a:ext cx="1319213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Schulung</a:t>
              </a:r>
            </a:p>
          </p:txBody>
        </p:sp>
        <p:sp>
          <p:nvSpPr>
            <p:cNvPr id="588821" name="Oval 21"/>
            <p:cNvSpPr>
              <a:spLocks noChangeArrowheads="1"/>
            </p:cNvSpPr>
            <p:nvPr/>
          </p:nvSpPr>
          <p:spPr bwMode="auto">
            <a:xfrm>
              <a:off x="5457825" y="5326063"/>
              <a:ext cx="758825" cy="277812"/>
            </a:xfrm>
            <a:prstGeom prst="ellipse">
              <a:avLst/>
            </a:prstGeom>
            <a:solidFill>
              <a:srgbClr val="FFFF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FF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endParaRPr lang="de-DE"/>
            </a:p>
          </p:txBody>
        </p:sp>
        <p:sp>
          <p:nvSpPr>
            <p:cNvPr id="588822" name="Oval 22"/>
            <p:cNvSpPr>
              <a:spLocks noChangeArrowheads="1"/>
            </p:cNvSpPr>
            <p:nvPr/>
          </p:nvSpPr>
          <p:spPr bwMode="auto">
            <a:xfrm>
              <a:off x="5457825" y="5708650"/>
              <a:ext cx="758825" cy="277813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endParaRPr lang="de-DE"/>
            </a:p>
          </p:txBody>
        </p:sp>
        <p:sp>
          <p:nvSpPr>
            <p:cNvPr id="588823" name="Oval 23"/>
            <p:cNvSpPr>
              <a:spLocks noChangeArrowheads="1"/>
            </p:cNvSpPr>
            <p:nvPr/>
          </p:nvSpPr>
          <p:spPr bwMode="auto">
            <a:xfrm>
              <a:off x="5457825" y="4933950"/>
              <a:ext cx="758825" cy="277813"/>
            </a:xfrm>
            <a:prstGeom prst="ellipse">
              <a:avLst/>
            </a:prstGeom>
            <a:solidFill>
              <a:srgbClr val="CCFFCC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CCFFCC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endParaRPr lang="de-DE"/>
            </a:p>
          </p:txBody>
        </p:sp>
        <p:sp>
          <p:nvSpPr>
            <p:cNvPr id="588824" name="Text Box 24"/>
            <p:cNvSpPr txBox="1">
              <a:spLocks noChangeArrowheads="1"/>
            </p:cNvSpPr>
            <p:nvPr/>
          </p:nvSpPr>
          <p:spPr bwMode="auto">
            <a:xfrm>
              <a:off x="6199188" y="4913152"/>
              <a:ext cx="1852495" cy="351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de-CH" sz="1400"/>
                <a:t>in der Regel budgetiert</a:t>
              </a:r>
              <a:endParaRPr lang="de-DE" sz="1400"/>
            </a:p>
          </p:txBody>
        </p:sp>
        <p:sp>
          <p:nvSpPr>
            <p:cNvPr id="588825" name="Text Box 25"/>
            <p:cNvSpPr txBox="1">
              <a:spLocks noChangeArrowheads="1"/>
            </p:cNvSpPr>
            <p:nvPr/>
          </p:nvSpPr>
          <p:spPr bwMode="auto">
            <a:xfrm>
              <a:off x="6199188" y="5310130"/>
              <a:ext cx="1883016" cy="351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de-CH" sz="1400"/>
                <a:t>selten richtig budgetiert</a:t>
              </a:r>
              <a:endParaRPr lang="de-DE" sz="1400"/>
            </a:p>
          </p:txBody>
        </p:sp>
        <p:sp>
          <p:nvSpPr>
            <p:cNvPr id="588826" name="Text Box 26"/>
            <p:cNvSpPr txBox="1">
              <a:spLocks noChangeArrowheads="1"/>
            </p:cNvSpPr>
            <p:nvPr/>
          </p:nvSpPr>
          <p:spPr bwMode="auto">
            <a:xfrm>
              <a:off x="6199188" y="5674479"/>
              <a:ext cx="2223557" cy="351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de-CH" sz="1400"/>
                <a:t>in der Regel nicht budgetiert</a:t>
              </a:r>
              <a:endParaRPr lang="de-DE" sz="1400"/>
            </a:p>
          </p:txBody>
        </p:sp>
        <p:sp>
          <p:nvSpPr>
            <p:cNvPr id="588827" name="Oval 27"/>
            <p:cNvSpPr>
              <a:spLocks noChangeArrowheads="1"/>
            </p:cNvSpPr>
            <p:nvPr/>
          </p:nvSpPr>
          <p:spPr bwMode="auto">
            <a:xfrm>
              <a:off x="1754188" y="4614863"/>
              <a:ext cx="1319212" cy="673100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 sz="1600"/>
                <a:t>Temporäre</a:t>
              </a:r>
            </a:p>
            <a:p>
              <a:pPr algn="ctr" eaLnBrk="1" hangingPunct="1">
                <a:defRPr/>
              </a:pPr>
              <a:r>
                <a:rPr lang="de-DE" sz="1600"/>
                <a:t>Doppelpflege</a:t>
              </a:r>
            </a:p>
          </p:txBody>
        </p:sp>
        <p:sp>
          <p:nvSpPr>
            <p:cNvPr id="588828" name="Oval 28"/>
            <p:cNvSpPr>
              <a:spLocks noChangeArrowheads="1"/>
            </p:cNvSpPr>
            <p:nvPr/>
          </p:nvSpPr>
          <p:spPr bwMode="auto">
            <a:xfrm>
              <a:off x="4092575" y="1457325"/>
              <a:ext cx="1319213" cy="674688"/>
            </a:xfrm>
            <a:prstGeom prst="ellipse">
              <a:avLst/>
            </a:prstGeom>
            <a:solidFill>
              <a:srgbClr val="FFFF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FF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Konzept-</a:t>
              </a:r>
            </a:p>
            <a:p>
              <a:pPr algn="ctr" eaLnBrk="1" hangingPunct="1">
                <a:defRPr/>
              </a:pPr>
              <a:r>
                <a:rPr lang="de-CH"/>
                <a:t>Beratung</a:t>
              </a:r>
              <a:endParaRPr lang="de-DE"/>
            </a:p>
          </p:txBody>
        </p:sp>
        <p:sp>
          <p:nvSpPr>
            <p:cNvPr id="588829" name="Oval 29"/>
            <p:cNvSpPr>
              <a:spLocks noChangeArrowheads="1"/>
            </p:cNvSpPr>
            <p:nvPr/>
          </p:nvSpPr>
          <p:spPr bwMode="auto">
            <a:xfrm>
              <a:off x="5697538" y="1487488"/>
              <a:ext cx="1319212" cy="674687"/>
            </a:xfrm>
            <a:prstGeom prst="ellipse">
              <a:avLst/>
            </a:prstGeom>
            <a:solidFill>
              <a:srgbClr val="FF9966"/>
            </a:solidFill>
            <a:ln w="9525">
              <a:noFill/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legacyFlat3" dir="t"/>
            </a:scene3d>
            <a:sp3d extrusionH="125400" prstMaterial="legacyMatte">
              <a:bevelT w="13500" h="13500" prst="angle"/>
              <a:bevelB w="13500" h="13500" prst="angle"/>
              <a:extrusionClr>
                <a:srgbClr val="FF9966"/>
              </a:extrusionClr>
            </a:sp3d>
          </p:spPr>
          <p:txBody>
            <a:bodyPr wrap="none" anchor="ctr">
              <a:flatTx/>
            </a:bodyPr>
            <a:lstStyle/>
            <a:p>
              <a:pPr algn="ctr" eaLnBrk="1" hangingPunct="1">
                <a:defRPr/>
              </a:pPr>
              <a:r>
                <a:rPr lang="de-DE"/>
                <a:t>Reise-</a:t>
              </a:r>
            </a:p>
            <a:p>
              <a:pPr algn="ctr" eaLnBrk="1" hangingPunct="1">
                <a:defRPr/>
              </a:pPr>
              <a:r>
                <a:rPr lang="de-CH"/>
                <a:t>kosten</a:t>
              </a:r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3619643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altLang="de-DE"/>
              <a:t>Typischer Budgetverlauf Software-Auswahl</a:t>
            </a:r>
          </a:p>
        </p:txBody>
      </p:sp>
      <p:grpSp>
        <p:nvGrpSpPr>
          <p:cNvPr id="3" name="Gruppieren 2"/>
          <p:cNvGrpSpPr/>
          <p:nvPr/>
        </p:nvGrpSpPr>
        <p:grpSpPr>
          <a:xfrm>
            <a:off x="1667668" y="1692275"/>
            <a:ext cx="8856664" cy="3897313"/>
            <a:chOff x="1631950" y="1692275"/>
            <a:chExt cx="8856664" cy="3897313"/>
          </a:xfrm>
        </p:grpSpPr>
        <p:sp>
          <p:nvSpPr>
            <p:cNvPr id="19460" name="Rectangle 74"/>
            <p:cNvSpPr>
              <a:spLocks noChangeArrowheads="1"/>
            </p:cNvSpPr>
            <p:nvPr/>
          </p:nvSpPr>
          <p:spPr bwMode="auto">
            <a:xfrm>
              <a:off x="7391401" y="2565400"/>
              <a:ext cx="3097213" cy="22098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Initial-Budget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Budget nach erster Anbieter-Präsentation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Nochmalige Überarbeitung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Budget nach Prozess-Workshop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Nochmalige Überarbeitung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Budget nach Gap-Workshops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Nochmalige Überarbeitung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777777"/>
                </a:buClr>
                <a:buFont typeface="+mj-lt"/>
                <a:buAutoNum type="arabicPeriod"/>
                <a:defRPr/>
              </a:pPr>
              <a:r>
                <a:rPr kumimoji="1" lang="de-DE" sz="1600" dirty="0"/>
                <a:t>Vertragsbudget</a:t>
              </a:r>
            </a:p>
          </p:txBody>
        </p:sp>
        <p:sp>
          <p:nvSpPr>
            <p:cNvPr id="36868" name="Freeform 8"/>
            <p:cNvSpPr>
              <a:spLocks noEditPoints="1"/>
            </p:cNvSpPr>
            <p:nvPr/>
          </p:nvSpPr>
          <p:spPr bwMode="auto">
            <a:xfrm>
              <a:off x="2813051" y="1863726"/>
              <a:ext cx="4202113" cy="2995613"/>
            </a:xfrm>
            <a:custGeom>
              <a:avLst/>
              <a:gdLst>
                <a:gd name="T0" fmla="*/ 0 w 2647"/>
                <a:gd name="T1" fmla="*/ 2147483646 h 1887"/>
                <a:gd name="T2" fmla="*/ 2147483646 w 2647"/>
                <a:gd name="T3" fmla="*/ 2147483646 h 1887"/>
                <a:gd name="T4" fmla="*/ 2147483646 w 2647"/>
                <a:gd name="T5" fmla="*/ 2147483646 h 1887"/>
                <a:gd name="T6" fmla="*/ 0 w 2647"/>
                <a:gd name="T7" fmla="*/ 2147483646 h 1887"/>
                <a:gd name="T8" fmla="*/ 0 w 2647"/>
                <a:gd name="T9" fmla="*/ 2147483646 h 1887"/>
                <a:gd name="T10" fmla="*/ 0 w 2647"/>
                <a:gd name="T11" fmla="*/ 2147483646 h 1887"/>
                <a:gd name="T12" fmla="*/ 2147483646 w 2647"/>
                <a:gd name="T13" fmla="*/ 2147483646 h 1887"/>
                <a:gd name="T14" fmla="*/ 2147483646 w 2647"/>
                <a:gd name="T15" fmla="*/ 2147483646 h 1887"/>
                <a:gd name="T16" fmla="*/ 0 w 2647"/>
                <a:gd name="T17" fmla="*/ 2147483646 h 1887"/>
                <a:gd name="T18" fmla="*/ 0 w 2647"/>
                <a:gd name="T19" fmla="*/ 2147483646 h 1887"/>
                <a:gd name="T20" fmla="*/ 0 w 2647"/>
                <a:gd name="T21" fmla="*/ 2147483646 h 1887"/>
                <a:gd name="T22" fmla="*/ 2147483646 w 2647"/>
                <a:gd name="T23" fmla="*/ 2147483646 h 1887"/>
                <a:gd name="T24" fmla="*/ 2147483646 w 2647"/>
                <a:gd name="T25" fmla="*/ 2147483646 h 1887"/>
                <a:gd name="T26" fmla="*/ 0 w 2647"/>
                <a:gd name="T27" fmla="*/ 2147483646 h 1887"/>
                <a:gd name="T28" fmla="*/ 0 w 2647"/>
                <a:gd name="T29" fmla="*/ 2147483646 h 1887"/>
                <a:gd name="T30" fmla="*/ 0 w 2647"/>
                <a:gd name="T31" fmla="*/ 2147483646 h 1887"/>
                <a:gd name="T32" fmla="*/ 2147483646 w 2647"/>
                <a:gd name="T33" fmla="*/ 2147483646 h 1887"/>
                <a:gd name="T34" fmla="*/ 2147483646 w 2647"/>
                <a:gd name="T35" fmla="*/ 2147483646 h 1887"/>
                <a:gd name="T36" fmla="*/ 0 w 2647"/>
                <a:gd name="T37" fmla="*/ 2147483646 h 1887"/>
                <a:gd name="T38" fmla="*/ 0 w 2647"/>
                <a:gd name="T39" fmla="*/ 2147483646 h 1887"/>
                <a:gd name="T40" fmla="*/ 0 w 2647"/>
                <a:gd name="T41" fmla="*/ 2147483646 h 1887"/>
                <a:gd name="T42" fmla="*/ 2147483646 w 2647"/>
                <a:gd name="T43" fmla="*/ 2147483646 h 1887"/>
                <a:gd name="T44" fmla="*/ 2147483646 w 2647"/>
                <a:gd name="T45" fmla="*/ 2147483646 h 1887"/>
                <a:gd name="T46" fmla="*/ 0 w 2647"/>
                <a:gd name="T47" fmla="*/ 2147483646 h 1887"/>
                <a:gd name="T48" fmla="*/ 0 w 2647"/>
                <a:gd name="T49" fmla="*/ 2147483646 h 1887"/>
                <a:gd name="T50" fmla="*/ 0 w 2647"/>
                <a:gd name="T51" fmla="*/ 2147483646 h 1887"/>
                <a:gd name="T52" fmla="*/ 2147483646 w 2647"/>
                <a:gd name="T53" fmla="*/ 2147483646 h 1887"/>
                <a:gd name="T54" fmla="*/ 2147483646 w 2647"/>
                <a:gd name="T55" fmla="*/ 2147483646 h 1887"/>
                <a:gd name="T56" fmla="*/ 0 w 2647"/>
                <a:gd name="T57" fmla="*/ 2147483646 h 1887"/>
                <a:gd name="T58" fmla="*/ 0 w 2647"/>
                <a:gd name="T59" fmla="*/ 2147483646 h 1887"/>
                <a:gd name="T60" fmla="*/ 0 w 2647"/>
                <a:gd name="T61" fmla="*/ 2147483646 h 1887"/>
                <a:gd name="T62" fmla="*/ 2147483646 w 2647"/>
                <a:gd name="T63" fmla="*/ 2147483646 h 1887"/>
                <a:gd name="T64" fmla="*/ 2147483646 w 2647"/>
                <a:gd name="T65" fmla="*/ 2147483646 h 1887"/>
                <a:gd name="T66" fmla="*/ 0 w 2647"/>
                <a:gd name="T67" fmla="*/ 2147483646 h 1887"/>
                <a:gd name="T68" fmla="*/ 0 w 2647"/>
                <a:gd name="T69" fmla="*/ 2147483646 h 1887"/>
                <a:gd name="T70" fmla="*/ 0 w 2647"/>
                <a:gd name="T71" fmla="*/ 2147483646 h 1887"/>
                <a:gd name="T72" fmla="*/ 2147483646 w 2647"/>
                <a:gd name="T73" fmla="*/ 2147483646 h 1887"/>
                <a:gd name="T74" fmla="*/ 2147483646 w 2647"/>
                <a:gd name="T75" fmla="*/ 2147483646 h 1887"/>
                <a:gd name="T76" fmla="*/ 0 w 2647"/>
                <a:gd name="T77" fmla="*/ 2147483646 h 1887"/>
                <a:gd name="T78" fmla="*/ 0 w 2647"/>
                <a:gd name="T79" fmla="*/ 2147483646 h 1887"/>
                <a:gd name="T80" fmla="*/ 0 w 2647"/>
                <a:gd name="T81" fmla="*/ 0 h 1887"/>
                <a:gd name="T82" fmla="*/ 2147483646 w 2647"/>
                <a:gd name="T83" fmla="*/ 0 h 1887"/>
                <a:gd name="T84" fmla="*/ 2147483646 w 2647"/>
                <a:gd name="T85" fmla="*/ 2147483646 h 1887"/>
                <a:gd name="T86" fmla="*/ 0 w 2647"/>
                <a:gd name="T87" fmla="*/ 2147483646 h 1887"/>
                <a:gd name="T88" fmla="*/ 0 w 2647"/>
                <a:gd name="T89" fmla="*/ 0 h 188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647"/>
                <a:gd name="T136" fmla="*/ 0 h 1887"/>
                <a:gd name="T137" fmla="*/ 2647 w 2647"/>
                <a:gd name="T138" fmla="*/ 1887 h 188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647" h="1887">
                  <a:moveTo>
                    <a:pt x="0" y="1879"/>
                  </a:moveTo>
                  <a:lnTo>
                    <a:pt x="2647" y="1879"/>
                  </a:lnTo>
                  <a:lnTo>
                    <a:pt x="2647" y="1887"/>
                  </a:lnTo>
                  <a:lnTo>
                    <a:pt x="0" y="1887"/>
                  </a:lnTo>
                  <a:lnTo>
                    <a:pt x="0" y="1879"/>
                  </a:lnTo>
                  <a:close/>
                  <a:moveTo>
                    <a:pt x="0" y="1646"/>
                  </a:moveTo>
                  <a:lnTo>
                    <a:pt x="2647" y="1646"/>
                  </a:lnTo>
                  <a:lnTo>
                    <a:pt x="2647" y="1654"/>
                  </a:lnTo>
                  <a:lnTo>
                    <a:pt x="0" y="1654"/>
                  </a:lnTo>
                  <a:lnTo>
                    <a:pt x="0" y="1646"/>
                  </a:lnTo>
                  <a:close/>
                  <a:moveTo>
                    <a:pt x="0" y="1413"/>
                  </a:moveTo>
                  <a:lnTo>
                    <a:pt x="2647" y="1413"/>
                  </a:lnTo>
                  <a:lnTo>
                    <a:pt x="2647" y="1420"/>
                  </a:lnTo>
                  <a:lnTo>
                    <a:pt x="0" y="1420"/>
                  </a:lnTo>
                  <a:lnTo>
                    <a:pt x="0" y="1413"/>
                  </a:lnTo>
                  <a:close/>
                  <a:moveTo>
                    <a:pt x="0" y="1172"/>
                  </a:moveTo>
                  <a:lnTo>
                    <a:pt x="2647" y="1172"/>
                  </a:lnTo>
                  <a:lnTo>
                    <a:pt x="2647" y="1180"/>
                  </a:lnTo>
                  <a:lnTo>
                    <a:pt x="0" y="1180"/>
                  </a:lnTo>
                  <a:lnTo>
                    <a:pt x="0" y="1172"/>
                  </a:lnTo>
                  <a:close/>
                  <a:moveTo>
                    <a:pt x="0" y="939"/>
                  </a:moveTo>
                  <a:lnTo>
                    <a:pt x="2647" y="939"/>
                  </a:lnTo>
                  <a:lnTo>
                    <a:pt x="2647" y="947"/>
                  </a:lnTo>
                  <a:lnTo>
                    <a:pt x="0" y="947"/>
                  </a:lnTo>
                  <a:lnTo>
                    <a:pt x="0" y="939"/>
                  </a:lnTo>
                  <a:close/>
                  <a:moveTo>
                    <a:pt x="0" y="706"/>
                  </a:moveTo>
                  <a:lnTo>
                    <a:pt x="2647" y="706"/>
                  </a:lnTo>
                  <a:lnTo>
                    <a:pt x="2647" y="714"/>
                  </a:lnTo>
                  <a:lnTo>
                    <a:pt x="0" y="714"/>
                  </a:lnTo>
                  <a:lnTo>
                    <a:pt x="0" y="706"/>
                  </a:lnTo>
                  <a:close/>
                  <a:moveTo>
                    <a:pt x="0" y="466"/>
                  </a:moveTo>
                  <a:lnTo>
                    <a:pt x="2647" y="466"/>
                  </a:lnTo>
                  <a:lnTo>
                    <a:pt x="2647" y="473"/>
                  </a:lnTo>
                  <a:lnTo>
                    <a:pt x="0" y="473"/>
                  </a:lnTo>
                  <a:lnTo>
                    <a:pt x="0" y="466"/>
                  </a:lnTo>
                  <a:close/>
                  <a:moveTo>
                    <a:pt x="0" y="233"/>
                  </a:moveTo>
                  <a:lnTo>
                    <a:pt x="2647" y="233"/>
                  </a:lnTo>
                  <a:lnTo>
                    <a:pt x="2647" y="240"/>
                  </a:lnTo>
                  <a:lnTo>
                    <a:pt x="0" y="240"/>
                  </a:lnTo>
                  <a:lnTo>
                    <a:pt x="0" y="233"/>
                  </a:lnTo>
                  <a:close/>
                  <a:moveTo>
                    <a:pt x="0" y="0"/>
                  </a:moveTo>
                  <a:lnTo>
                    <a:pt x="2647" y="0"/>
                  </a:lnTo>
                  <a:lnTo>
                    <a:pt x="2647" y="7"/>
                  </a:lnTo>
                  <a:lnTo>
                    <a:pt x="0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68686"/>
            </a:solidFill>
            <a:ln w="8" cap="flat">
              <a:solidFill>
                <a:srgbClr val="868686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69" name="Rectangle 9"/>
            <p:cNvSpPr>
              <a:spLocks noChangeArrowheads="1"/>
            </p:cNvSpPr>
            <p:nvPr/>
          </p:nvSpPr>
          <p:spPr bwMode="auto">
            <a:xfrm>
              <a:off x="2781300" y="1868488"/>
              <a:ext cx="12700" cy="3365500"/>
            </a:xfrm>
            <a:prstGeom prst="rect">
              <a:avLst/>
            </a:prstGeom>
            <a:solidFill>
              <a:srgbClr val="868686"/>
            </a:solidFill>
            <a:ln w="8">
              <a:solidFill>
                <a:srgbClr val="868686"/>
              </a:solidFill>
              <a:bevel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de-CH" altLang="de-DE" sz="1800">
                <a:latin typeface="Arial" panose="020B0604020202020204" pitchFamily="34" charset="0"/>
              </a:endParaRPr>
            </a:p>
          </p:txBody>
        </p:sp>
        <p:sp>
          <p:nvSpPr>
            <p:cNvPr id="36870" name="Freeform 10"/>
            <p:cNvSpPr>
              <a:spLocks noEditPoints="1"/>
            </p:cNvSpPr>
            <p:nvPr/>
          </p:nvSpPr>
          <p:spPr bwMode="auto">
            <a:xfrm>
              <a:off x="2765426" y="1863726"/>
              <a:ext cx="47625" cy="3376613"/>
            </a:xfrm>
            <a:custGeom>
              <a:avLst/>
              <a:gdLst>
                <a:gd name="T0" fmla="*/ 0 w 30"/>
                <a:gd name="T1" fmla="*/ 2147483646 h 2127"/>
                <a:gd name="T2" fmla="*/ 2147483646 w 30"/>
                <a:gd name="T3" fmla="*/ 2147483646 h 2127"/>
                <a:gd name="T4" fmla="*/ 2147483646 w 30"/>
                <a:gd name="T5" fmla="*/ 2147483646 h 2127"/>
                <a:gd name="T6" fmla="*/ 0 w 30"/>
                <a:gd name="T7" fmla="*/ 2147483646 h 2127"/>
                <a:gd name="T8" fmla="*/ 0 w 30"/>
                <a:gd name="T9" fmla="*/ 2147483646 h 2127"/>
                <a:gd name="T10" fmla="*/ 0 w 30"/>
                <a:gd name="T11" fmla="*/ 2147483646 h 2127"/>
                <a:gd name="T12" fmla="*/ 2147483646 w 30"/>
                <a:gd name="T13" fmla="*/ 2147483646 h 2127"/>
                <a:gd name="T14" fmla="*/ 2147483646 w 30"/>
                <a:gd name="T15" fmla="*/ 2147483646 h 2127"/>
                <a:gd name="T16" fmla="*/ 0 w 30"/>
                <a:gd name="T17" fmla="*/ 2147483646 h 2127"/>
                <a:gd name="T18" fmla="*/ 0 w 30"/>
                <a:gd name="T19" fmla="*/ 2147483646 h 2127"/>
                <a:gd name="T20" fmla="*/ 0 w 30"/>
                <a:gd name="T21" fmla="*/ 2147483646 h 2127"/>
                <a:gd name="T22" fmla="*/ 2147483646 w 30"/>
                <a:gd name="T23" fmla="*/ 2147483646 h 2127"/>
                <a:gd name="T24" fmla="*/ 2147483646 w 30"/>
                <a:gd name="T25" fmla="*/ 2147483646 h 2127"/>
                <a:gd name="T26" fmla="*/ 0 w 30"/>
                <a:gd name="T27" fmla="*/ 2147483646 h 2127"/>
                <a:gd name="T28" fmla="*/ 0 w 30"/>
                <a:gd name="T29" fmla="*/ 2147483646 h 2127"/>
                <a:gd name="T30" fmla="*/ 0 w 30"/>
                <a:gd name="T31" fmla="*/ 2147483646 h 2127"/>
                <a:gd name="T32" fmla="*/ 2147483646 w 30"/>
                <a:gd name="T33" fmla="*/ 2147483646 h 2127"/>
                <a:gd name="T34" fmla="*/ 2147483646 w 30"/>
                <a:gd name="T35" fmla="*/ 2147483646 h 2127"/>
                <a:gd name="T36" fmla="*/ 0 w 30"/>
                <a:gd name="T37" fmla="*/ 2147483646 h 2127"/>
                <a:gd name="T38" fmla="*/ 0 w 30"/>
                <a:gd name="T39" fmla="*/ 2147483646 h 2127"/>
                <a:gd name="T40" fmla="*/ 0 w 30"/>
                <a:gd name="T41" fmla="*/ 2147483646 h 2127"/>
                <a:gd name="T42" fmla="*/ 2147483646 w 30"/>
                <a:gd name="T43" fmla="*/ 2147483646 h 2127"/>
                <a:gd name="T44" fmla="*/ 2147483646 w 30"/>
                <a:gd name="T45" fmla="*/ 2147483646 h 2127"/>
                <a:gd name="T46" fmla="*/ 0 w 30"/>
                <a:gd name="T47" fmla="*/ 2147483646 h 2127"/>
                <a:gd name="T48" fmla="*/ 0 w 30"/>
                <a:gd name="T49" fmla="*/ 2147483646 h 2127"/>
                <a:gd name="T50" fmla="*/ 0 w 30"/>
                <a:gd name="T51" fmla="*/ 2147483646 h 2127"/>
                <a:gd name="T52" fmla="*/ 2147483646 w 30"/>
                <a:gd name="T53" fmla="*/ 2147483646 h 2127"/>
                <a:gd name="T54" fmla="*/ 2147483646 w 30"/>
                <a:gd name="T55" fmla="*/ 2147483646 h 2127"/>
                <a:gd name="T56" fmla="*/ 0 w 30"/>
                <a:gd name="T57" fmla="*/ 2147483646 h 2127"/>
                <a:gd name="T58" fmla="*/ 0 w 30"/>
                <a:gd name="T59" fmla="*/ 2147483646 h 2127"/>
                <a:gd name="T60" fmla="*/ 0 w 30"/>
                <a:gd name="T61" fmla="*/ 2147483646 h 2127"/>
                <a:gd name="T62" fmla="*/ 2147483646 w 30"/>
                <a:gd name="T63" fmla="*/ 2147483646 h 2127"/>
                <a:gd name="T64" fmla="*/ 2147483646 w 30"/>
                <a:gd name="T65" fmla="*/ 2147483646 h 2127"/>
                <a:gd name="T66" fmla="*/ 0 w 30"/>
                <a:gd name="T67" fmla="*/ 2147483646 h 2127"/>
                <a:gd name="T68" fmla="*/ 0 w 30"/>
                <a:gd name="T69" fmla="*/ 2147483646 h 2127"/>
                <a:gd name="T70" fmla="*/ 0 w 30"/>
                <a:gd name="T71" fmla="*/ 2147483646 h 2127"/>
                <a:gd name="T72" fmla="*/ 2147483646 w 30"/>
                <a:gd name="T73" fmla="*/ 2147483646 h 2127"/>
                <a:gd name="T74" fmla="*/ 2147483646 w 30"/>
                <a:gd name="T75" fmla="*/ 2147483646 h 2127"/>
                <a:gd name="T76" fmla="*/ 0 w 30"/>
                <a:gd name="T77" fmla="*/ 2147483646 h 2127"/>
                <a:gd name="T78" fmla="*/ 0 w 30"/>
                <a:gd name="T79" fmla="*/ 2147483646 h 2127"/>
                <a:gd name="T80" fmla="*/ 0 w 30"/>
                <a:gd name="T81" fmla="*/ 2147483646 h 2127"/>
                <a:gd name="T82" fmla="*/ 2147483646 w 30"/>
                <a:gd name="T83" fmla="*/ 2147483646 h 2127"/>
                <a:gd name="T84" fmla="*/ 2147483646 w 30"/>
                <a:gd name="T85" fmla="*/ 2147483646 h 2127"/>
                <a:gd name="T86" fmla="*/ 0 w 30"/>
                <a:gd name="T87" fmla="*/ 2147483646 h 2127"/>
                <a:gd name="T88" fmla="*/ 0 w 30"/>
                <a:gd name="T89" fmla="*/ 2147483646 h 2127"/>
                <a:gd name="T90" fmla="*/ 0 w 30"/>
                <a:gd name="T91" fmla="*/ 0 h 2127"/>
                <a:gd name="T92" fmla="*/ 2147483646 w 30"/>
                <a:gd name="T93" fmla="*/ 0 h 2127"/>
                <a:gd name="T94" fmla="*/ 2147483646 w 30"/>
                <a:gd name="T95" fmla="*/ 2147483646 h 2127"/>
                <a:gd name="T96" fmla="*/ 0 w 30"/>
                <a:gd name="T97" fmla="*/ 2147483646 h 2127"/>
                <a:gd name="T98" fmla="*/ 0 w 30"/>
                <a:gd name="T99" fmla="*/ 0 h 21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0"/>
                <a:gd name="T151" fmla="*/ 0 h 2127"/>
                <a:gd name="T152" fmla="*/ 30 w 30"/>
                <a:gd name="T153" fmla="*/ 2127 h 21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0" h="2127">
                  <a:moveTo>
                    <a:pt x="0" y="2120"/>
                  </a:moveTo>
                  <a:lnTo>
                    <a:pt x="30" y="2120"/>
                  </a:lnTo>
                  <a:lnTo>
                    <a:pt x="30" y="2127"/>
                  </a:lnTo>
                  <a:lnTo>
                    <a:pt x="0" y="2127"/>
                  </a:lnTo>
                  <a:lnTo>
                    <a:pt x="0" y="2120"/>
                  </a:lnTo>
                  <a:close/>
                  <a:moveTo>
                    <a:pt x="0" y="1879"/>
                  </a:moveTo>
                  <a:lnTo>
                    <a:pt x="30" y="1879"/>
                  </a:lnTo>
                  <a:lnTo>
                    <a:pt x="30" y="1887"/>
                  </a:lnTo>
                  <a:lnTo>
                    <a:pt x="0" y="1887"/>
                  </a:lnTo>
                  <a:lnTo>
                    <a:pt x="0" y="1879"/>
                  </a:lnTo>
                  <a:close/>
                  <a:moveTo>
                    <a:pt x="0" y="1646"/>
                  </a:moveTo>
                  <a:lnTo>
                    <a:pt x="30" y="1646"/>
                  </a:lnTo>
                  <a:lnTo>
                    <a:pt x="30" y="1654"/>
                  </a:lnTo>
                  <a:lnTo>
                    <a:pt x="0" y="1654"/>
                  </a:lnTo>
                  <a:lnTo>
                    <a:pt x="0" y="1646"/>
                  </a:lnTo>
                  <a:close/>
                  <a:moveTo>
                    <a:pt x="0" y="1413"/>
                  </a:moveTo>
                  <a:lnTo>
                    <a:pt x="30" y="1413"/>
                  </a:lnTo>
                  <a:lnTo>
                    <a:pt x="30" y="1420"/>
                  </a:lnTo>
                  <a:lnTo>
                    <a:pt x="0" y="1420"/>
                  </a:lnTo>
                  <a:lnTo>
                    <a:pt x="0" y="1413"/>
                  </a:lnTo>
                  <a:close/>
                  <a:moveTo>
                    <a:pt x="0" y="1172"/>
                  </a:moveTo>
                  <a:lnTo>
                    <a:pt x="30" y="1172"/>
                  </a:lnTo>
                  <a:lnTo>
                    <a:pt x="30" y="1180"/>
                  </a:lnTo>
                  <a:lnTo>
                    <a:pt x="0" y="1180"/>
                  </a:lnTo>
                  <a:lnTo>
                    <a:pt x="0" y="1172"/>
                  </a:lnTo>
                  <a:close/>
                  <a:moveTo>
                    <a:pt x="0" y="939"/>
                  </a:moveTo>
                  <a:lnTo>
                    <a:pt x="30" y="939"/>
                  </a:lnTo>
                  <a:lnTo>
                    <a:pt x="30" y="947"/>
                  </a:lnTo>
                  <a:lnTo>
                    <a:pt x="0" y="947"/>
                  </a:lnTo>
                  <a:lnTo>
                    <a:pt x="0" y="939"/>
                  </a:lnTo>
                  <a:close/>
                  <a:moveTo>
                    <a:pt x="0" y="706"/>
                  </a:moveTo>
                  <a:lnTo>
                    <a:pt x="30" y="706"/>
                  </a:lnTo>
                  <a:lnTo>
                    <a:pt x="30" y="714"/>
                  </a:lnTo>
                  <a:lnTo>
                    <a:pt x="0" y="714"/>
                  </a:lnTo>
                  <a:lnTo>
                    <a:pt x="0" y="706"/>
                  </a:lnTo>
                  <a:close/>
                  <a:moveTo>
                    <a:pt x="0" y="466"/>
                  </a:moveTo>
                  <a:lnTo>
                    <a:pt x="30" y="466"/>
                  </a:lnTo>
                  <a:lnTo>
                    <a:pt x="30" y="473"/>
                  </a:lnTo>
                  <a:lnTo>
                    <a:pt x="0" y="473"/>
                  </a:lnTo>
                  <a:lnTo>
                    <a:pt x="0" y="466"/>
                  </a:lnTo>
                  <a:close/>
                  <a:moveTo>
                    <a:pt x="0" y="233"/>
                  </a:moveTo>
                  <a:lnTo>
                    <a:pt x="30" y="233"/>
                  </a:lnTo>
                  <a:lnTo>
                    <a:pt x="30" y="240"/>
                  </a:lnTo>
                  <a:lnTo>
                    <a:pt x="0" y="240"/>
                  </a:lnTo>
                  <a:lnTo>
                    <a:pt x="0" y="233"/>
                  </a:lnTo>
                  <a:close/>
                  <a:moveTo>
                    <a:pt x="0" y="0"/>
                  </a:moveTo>
                  <a:lnTo>
                    <a:pt x="30" y="0"/>
                  </a:lnTo>
                  <a:lnTo>
                    <a:pt x="30" y="7"/>
                  </a:lnTo>
                  <a:lnTo>
                    <a:pt x="0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68686"/>
            </a:solidFill>
            <a:ln w="8" cap="flat">
              <a:solidFill>
                <a:srgbClr val="868686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71" name="Rectangle 11"/>
            <p:cNvSpPr>
              <a:spLocks noChangeArrowheads="1"/>
            </p:cNvSpPr>
            <p:nvPr/>
          </p:nvSpPr>
          <p:spPr bwMode="auto">
            <a:xfrm>
              <a:off x="2813051" y="5229226"/>
              <a:ext cx="4202113" cy="11113"/>
            </a:xfrm>
            <a:prstGeom prst="rect">
              <a:avLst/>
            </a:prstGeom>
            <a:solidFill>
              <a:srgbClr val="868686"/>
            </a:solidFill>
            <a:ln w="8">
              <a:solidFill>
                <a:srgbClr val="868686"/>
              </a:solidFill>
              <a:bevel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de-CH" altLang="de-DE" sz="1800">
                <a:latin typeface="Arial" panose="020B0604020202020204" pitchFamily="34" charset="0"/>
              </a:endParaRPr>
            </a:p>
          </p:txBody>
        </p:sp>
        <p:sp>
          <p:nvSpPr>
            <p:cNvPr id="36872" name="Freeform 12"/>
            <p:cNvSpPr>
              <a:spLocks noEditPoints="1"/>
            </p:cNvSpPr>
            <p:nvPr/>
          </p:nvSpPr>
          <p:spPr bwMode="auto">
            <a:xfrm>
              <a:off x="2806701" y="5233989"/>
              <a:ext cx="4214813" cy="47625"/>
            </a:xfrm>
            <a:custGeom>
              <a:avLst/>
              <a:gdLst>
                <a:gd name="T0" fmla="*/ 2147483646 w 2655"/>
                <a:gd name="T1" fmla="*/ 0 h 30"/>
                <a:gd name="T2" fmla="*/ 2147483646 w 2655"/>
                <a:gd name="T3" fmla="*/ 2147483646 h 30"/>
                <a:gd name="T4" fmla="*/ 0 w 2655"/>
                <a:gd name="T5" fmla="*/ 2147483646 h 30"/>
                <a:gd name="T6" fmla="*/ 0 w 2655"/>
                <a:gd name="T7" fmla="*/ 0 h 30"/>
                <a:gd name="T8" fmla="*/ 2147483646 w 2655"/>
                <a:gd name="T9" fmla="*/ 0 h 30"/>
                <a:gd name="T10" fmla="*/ 2147483646 w 2655"/>
                <a:gd name="T11" fmla="*/ 0 h 30"/>
                <a:gd name="T12" fmla="*/ 2147483646 w 2655"/>
                <a:gd name="T13" fmla="*/ 2147483646 h 30"/>
                <a:gd name="T14" fmla="*/ 2147483646 w 2655"/>
                <a:gd name="T15" fmla="*/ 2147483646 h 30"/>
                <a:gd name="T16" fmla="*/ 2147483646 w 2655"/>
                <a:gd name="T17" fmla="*/ 0 h 30"/>
                <a:gd name="T18" fmla="*/ 2147483646 w 2655"/>
                <a:gd name="T19" fmla="*/ 0 h 30"/>
                <a:gd name="T20" fmla="*/ 2147483646 w 2655"/>
                <a:gd name="T21" fmla="*/ 0 h 30"/>
                <a:gd name="T22" fmla="*/ 2147483646 w 2655"/>
                <a:gd name="T23" fmla="*/ 2147483646 h 30"/>
                <a:gd name="T24" fmla="*/ 2147483646 w 2655"/>
                <a:gd name="T25" fmla="*/ 2147483646 h 30"/>
                <a:gd name="T26" fmla="*/ 2147483646 w 2655"/>
                <a:gd name="T27" fmla="*/ 0 h 30"/>
                <a:gd name="T28" fmla="*/ 2147483646 w 2655"/>
                <a:gd name="T29" fmla="*/ 0 h 30"/>
                <a:gd name="T30" fmla="*/ 2147483646 w 2655"/>
                <a:gd name="T31" fmla="*/ 0 h 30"/>
                <a:gd name="T32" fmla="*/ 2147483646 w 2655"/>
                <a:gd name="T33" fmla="*/ 2147483646 h 30"/>
                <a:gd name="T34" fmla="*/ 2147483646 w 2655"/>
                <a:gd name="T35" fmla="*/ 2147483646 h 30"/>
                <a:gd name="T36" fmla="*/ 2147483646 w 2655"/>
                <a:gd name="T37" fmla="*/ 0 h 30"/>
                <a:gd name="T38" fmla="*/ 2147483646 w 2655"/>
                <a:gd name="T39" fmla="*/ 0 h 30"/>
                <a:gd name="T40" fmla="*/ 2147483646 w 2655"/>
                <a:gd name="T41" fmla="*/ 0 h 30"/>
                <a:gd name="T42" fmla="*/ 2147483646 w 2655"/>
                <a:gd name="T43" fmla="*/ 2147483646 h 30"/>
                <a:gd name="T44" fmla="*/ 2147483646 w 2655"/>
                <a:gd name="T45" fmla="*/ 2147483646 h 30"/>
                <a:gd name="T46" fmla="*/ 2147483646 w 2655"/>
                <a:gd name="T47" fmla="*/ 0 h 30"/>
                <a:gd name="T48" fmla="*/ 2147483646 w 2655"/>
                <a:gd name="T49" fmla="*/ 0 h 30"/>
                <a:gd name="T50" fmla="*/ 2147483646 w 2655"/>
                <a:gd name="T51" fmla="*/ 0 h 30"/>
                <a:gd name="T52" fmla="*/ 2147483646 w 2655"/>
                <a:gd name="T53" fmla="*/ 2147483646 h 30"/>
                <a:gd name="T54" fmla="*/ 2147483646 w 2655"/>
                <a:gd name="T55" fmla="*/ 2147483646 h 30"/>
                <a:gd name="T56" fmla="*/ 2147483646 w 2655"/>
                <a:gd name="T57" fmla="*/ 0 h 30"/>
                <a:gd name="T58" fmla="*/ 2147483646 w 2655"/>
                <a:gd name="T59" fmla="*/ 0 h 30"/>
                <a:gd name="T60" fmla="*/ 2147483646 w 2655"/>
                <a:gd name="T61" fmla="*/ 0 h 30"/>
                <a:gd name="T62" fmla="*/ 2147483646 w 2655"/>
                <a:gd name="T63" fmla="*/ 2147483646 h 30"/>
                <a:gd name="T64" fmla="*/ 2147483646 w 2655"/>
                <a:gd name="T65" fmla="*/ 2147483646 h 30"/>
                <a:gd name="T66" fmla="*/ 2147483646 w 2655"/>
                <a:gd name="T67" fmla="*/ 0 h 30"/>
                <a:gd name="T68" fmla="*/ 2147483646 w 2655"/>
                <a:gd name="T69" fmla="*/ 0 h 30"/>
                <a:gd name="T70" fmla="*/ 2147483646 w 2655"/>
                <a:gd name="T71" fmla="*/ 0 h 30"/>
                <a:gd name="T72" fmla="*/ 2147483646 w 2655"/>
                <a:gd name="T73" fmla="*/ 2147483646 h 30"/>
                <a:gd name="T74" fmla="*/ 2147483646 w 2655"/>
                <a:gd name="T75" fmla="*/ 2147483646 h 30"/>
                <a:gd name="T76" fmla="*/ 2147483646 w 2655"/>
                <a:gd name="T77" fmla="*/ 0 h 30"/>
                <a:gd name="T78" fmla="*/ 2147483646 w 2655"/>
                <a:gd name="T79" fmla="*/ 0 h 30"/>
                <a:gd name="T80" fmla="*/ 2147483646 w 2655"/>
                <a:gd name="T81" fmla="*/ 0 h 30"/>
                <a:gd name="T82" fmla="*/ 2147483646 w 2655"/>
                <a:gd name="T83" fmla="*/ 2147483646 h 30"/>
                <a:gd name="T84" fmla="*/ 2147483646 w 2655"/>
                <a:gd name="T85" fmla="*/ 2147483646 h 30"/>
                <a:gd name="T86" fmla="*/ 2147483646 w 2655"/>
                <a:gd name="T87" fmla="*/ 0 h 30"/>
                <a:gd name="T88" fmla="*/ 2147483646 w 2655"/>
                <a:gd name="T89" fmla="*/ 0 h 3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655"/>
                <a:gd name="T136" fmla="*/ 0 h 30"/>
                <a:gd name="T137" fmla="*/ 2655 w 2655"/>
                <a:gd name="T138" fmla="*/ 30 h 3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655" h="30">
                  <a:moveTo>
                    <a:pt x="8" y="0"/>
                  </a:moveTo>
                  <a:lnTo>
                    <a:pt x="8" y="30"/>
                  </a:lnTo>
                  <a:lnTo>
                    <a:pt x="0" y="30"/>
                  </a:lnTo>
                  <a:lnTo>
                    <a:pt x="0" y="0"/>
                  </a:lnTo>
                  <a:lnTo>
                    <a:pt x="8" y="0"/>
                  </a:lnTo>
                  <a:close/>
                  <a:moveTo>
                    <a:pt x="338" y="0"/>
                  </a:moveTo>
                  <a:lnTo>
                    <a:pt x="338" y="30"/>
                  </a:lnTo>
                  <a:lnTo>
                    <a:pt x="331" y="30"/>
                  </a:lnTo>
                  <a:lnTo>
                    <a:pt x="331" y="0"/>
                  </a:lnTo>
                  <a:lnTo>
                    <a:pt x="338" y="0"/>
                  </a:lnTo>
                  <a:close/>
                  <a:moveTo>
                    <a:pt x="669" y="0"/>
                  </a:moveTo>
                  <a:lnTo>
                    <a:pt x="669" y="30"/>
                  </a:lnTo>
                  <a:lnTo>
                    <a:pt x="662" y="30"/>
                  </a:lnTo>
                  <a:lnTo>
                    <a:pt x="662" y="0"/>
                  </a:lnTo>
                  <a:lnTo>
                    <a:pt x="669" y="0"/>
                  </a:lnTo>
                  <a:close/>
                  <a:moveTo>
                    <a:pt x="1000" y="0"/>
                  </a:moveTo>
                  <a:lnTo>
                    <a:pt x="1000" y="30"/>
                  </a:lnTo>
                  <a:lnTo>
                    <a:pt x="993" y="30"/>
                  </a:lnTo>
                  <a:lnTo>
                    <a:pt x="993" y="0"/>
                  </a:lnTo>
                  <a:lnTo>
                    <a:pt x="1000" y="0"/>
                  </a:lnTo>
                  <a:close/>
                  <a:moveTo>
                    <a:pt x="1331" y="0"/>
                  </a:moveTo>
                  <a:lnTo>
                    <a:pt x="1331" y="30"/>
                  </a:lnTo>
                  <a:lnTo>
                    <a:pt x="1324" y="30"/>
                  </a:lnTo>
                  <a:lnTo>
                    <a:pt x="1324" y="0"/>
                  </a:lnTo>
                  <a:lnTo>
                    <a:pt x="1331" y="0"/>
                  </a:lnTo>
                  <a:close/>
                  <a:moveTo>
                    <a:pt x="1662" y="0"/>
                  </a:moveTo>
                  <a:lnTo>
                    <a:pt x="1662" y="30"/>
                  </a:lnTo>
                  <a:lnTo>
                    <a:pt x="1655" y="30"/>
                  </a:lnTo>
                  <a:lnTo>
                    <a:pt x="1655" y="0"/>
                  </a:lnTo>
                  <a:lnTo>
                    <a:pt x="1662" y="0"/>
                  </a:lnTo>
                  <a:close/>
                  <a:moveTo>
                    <a:pt x="1993" y="0"/>
                  </a:moveTo>
                  <a:lnTo>
                    <a:pt x="1993" y="30"/>
                  </a:lnTo>
                  <a:lnTo>
                    <a:pt x="1986" y="30"/>
                  </a:lnTo>
                  <a:lnTo>
                    <a:pt x="1986" y="0"/>
                  </a:lnTo>
                  <a:lnTo>
                    <a:pt x="1993" y="0"/>
                  </a:lnTo>
                  <a:close/>
                  <a:moveTo>
                    <a:pt x="2324" y="0"/>
                  </a:moveTo>
                  <a:lnTo>
                    <a:pt x="2324" y="30"/>
                  </a:lnTo>
                  <a:lnTo>
                    <a:pt x="2317" y="30"/>
                  </a:lnTo>
                  <a:lnTo>
                    <a:pt x="2317" y="0"/>
                  </a:lnTo>
                  <a:lnTo>
                    <a:pt x="2324" y="0"/>
                  </a:lnTo>
                  <a:close/>
                  <a:moveTo>
                    <a:pt x="2655" y="0"/>
                  </a:moveTo>
                  <a:lnTo>
                    <a:pt x="2655" y="30"/>
                  </a:lnTo>
                  <a:lnTo>
                    <a:pt x="2648" y="30"/>
                  </a:lnTo>
                  <a:lnTo>
                    <a:pt x="2648" y="0"/>
                  </a:lnTo>
                  <a:lnTo>
                    <a:pt x="2655" y="0"/>
                  </a:lnTo>
                  <a:close/>
                </a:path>
              </a:pathLst>
            </a:custGeom>
            <a:solidFill>
              <a:srgbClr val="868686"/>
            </a:solidFill>
            <a:ln w="8" cap="flat">
              <a:solidFill>
                <a:srgbClr val="868686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73" name="Freeform 13"/>
            <p:cNvSpPr>
              <a:spLocks/>
            </p:cNvSpPr>
            <p:nvPr/>
          </p:nvSpPr>
          <p:spPr bwMode="auto">
            <a:xfrm>
              <a:off x="3055939" y="2397126"/>
              <a:ext cx="3717925" cy="695325"/>
            </a:xfrm>
            <a:custGeom>
              <a:avLst/>
              <a:gdLst>
                <a:gd name="T0" fmla="*/ 2147483646 w 4981"/>
                <a:gd name="T1" fmla="*/ 2147483646 h 931"/>
                <a:gd name="T2" fmla="*/ 2147483646 w 4981"/>
                <a:gd name="T3" fmla="*/ 2147483646 h 931"/>
                <a:gd name="T4" fmla="*/ 2147483646 w 4981"/>
                <a:gd name="T5" fmla="*/ 2147483646 h 931"/>
                <a:gd name="T6" fmla="*/ 2147483646 w 4981"/>
                <a:gd name="T7" fmla="*/ 2147483646 h 931"/>
                <a:gd name="T8" fmla="*/ 2147483646 w 4981"/>
                <a:gd name="T9" fmla="*/ 2147483646 h 931"/>
                <a:gd name="T10" fmla="*/ 2147483646 w 4981"/>
                <a:gd name="T11" fmla="*/ 2147483646 h 931"/>
                <a:gd name="T12" fmla="*/ 2147483646 w 4981"/>
                <a:gd name="T13" fmla="*/ 2147483646 h 931"/>
                <a:gd name="T14" fmla="*/ 2147483646 w 4981"/>
                <a:gd name="T15" fmla="*/ 2147483646 h 931"/>
                <a:gd name="T16" fmla="*/ 2147483646 w 4981"/>
                <a:gd name="T17" fmla="*/ 2147483646 h 931"/>
                <a:gd name="T18" fmla="*/ 2147483646 w 4981"/>
                <a:gd name="T19" fmla="*/ 2147483646 h 931"/>
                <a:gd name="T20" fmla="*/ 2147483646 w 4981"/>
                <a:gd name="T21" fmla="*/ 2147483646 h 931"/>
                <a:gd name="T22" fmla="*/ 2147483646 w 4981"/>
                <a:gd name="T23" fmla="*/ 2147483646 h 931"/>
                <a:gd name="T24" fmla="*/ 2147483646 w 4981"/>
                <a:gd name="T25" fmla="*/ 2147483646 h 931"/>
                <a:gd name="T26" fmla="*/ 2147483646 w 4981"/>
                <a:gd name="T27" fmla="*/ 2147483646 h 931"/>
                <a:gd name="T28" fmla="*/ 2147483646 w 4981"/>
                <a:gd name="T29" fmla="*/ 2147483646 h 931"/>
                <a:gd name="T30" fmla="*/ 2147483646 w 4981"/>
                <a:gd name="T31" fmla="*/ 2147483646 h 931"/>
                <a:gd name="T32" fmla="*/ 2147483646 w 4981"/>
                <a:gd name="T33" fmla="*/ 2147483646 h 931"/>
                <a:gd name="T34" fmla="*/ 2147483646 w 4981"/>
                <a:gd name="T35" fmla="*/ 2147483646 h 931"/>
                <a:gd name="T36" fmla="*/ 2147483646 w 4981"/>
                <a:gd name="T37" fmla="*/ 2147483646 h 931"/>
                <a:gd name="T38" fmla="*/ 2147483646 w 4981"/>
                <a:gd name="T39" fmla="*/ 2147483646 h 931"/>
                <a:gd name="T40" fmla="*/ 2147483646 w 4981"/>
                <a:gd name="T41" fmla="*/ 2147483646 h 931"/>
                <a:gd name="T42" fmla="*/ 2147483646 w 4981"/>
                <a:gd name="T43" fmla="*/ 2147483646 h 931"/>
                <a:gd name="T44" fmla="*/ 2147483646 w 4981"/>
                <a:gd name="T45" fmla="*/ 2147483646 h 931"/>
                <a:gd name="T46" fmla="*/ 2147483646 w 4981"/>
                <a:gd name="T47" fmla="*/ 2147483646 h 931"/>
                <a:gd name="T48" fmla="*/ 2147483646 w 4981"/>
                <a:gd name="T49" fmla="*/ 2147483646 h 9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981"/>
                <a:gd name="T76" fmla="*/ 0 h 931"/>
                <a:gd name="T77" fmla="*/ 4981 w 4981"/>
                <a:gd name="T78" fmla="*/ 931 h 9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981" h="931">
                  <a:moveTo>
                    <a:pt x="23" y="836"/>
                  </a:moveTo>
                  <a:lnTo>
                    <a:pt x="727" y="772"/>
                  </a:lnTo>
                  <a:cubicBezTo>
                    <a:pt x="729" y="771"/>
                    <a:pt x="730" y="771"/>
                    <a:pt x="732" y="772"/>
                  </a:cubicBezTo>
                  <a:lnTo>
                    <a:pt x="1436" y="836"/>
                  </a:lnTo>
                  <a:lnTo>
                    <a:pt x="2139" y="884"/>
                  </a:lnTo>
                  <a:lnTo>
                    <a:pt x="2841" y="883"/>
                  </a:lnTo>
                  <a:lnTo>
                    <a:pt x="2838" y="884"/>
                  </a:lnTo>
                  <a:lnTo>
                    <a:pt x="3542" y="772"/>
                  </a:lnTo>
                  <a:lnTo>
                    <a:pt x="3534" y="774"/>
                  </a:lnTo>
                  <a:lnTo>
                    <a:pt x="4238" y="390"/>
                  </a:lnTo>
                  <a:lnTo>
                    <a:pt x="4942" y="6"/>
                  </a:lnTo>
                  <a:cubicBezTo>
                    <a:pt x="4954" y="0"/>
                    <a:pt x="4968" y="4"/>
                    <a:pt x="4975" y="16"/>
                  </a:cubicBezTo>
                  <a:cubicBezTo>
                    <a:pt x="4981" y="28"/>
                    <a:pt x="4977" y="42"/>
                    <a:pt x="4965" y="49"/>
                  </a:cubicBezTo>
                  <a:lnTo>
                    <a:pt x="4261" y="433"/>
                  </a:lnTo>
                  <a:lnTo>
                    <a:pt x="3557" y="817"/>
                  </a:lnTo>
                  <a:cubicBezTo>
                    <a:pt x="3555" y="818"/>
                    <a:pt x="3552" y="819"/>
                    <a:pt x="3549" y="819"/>
                  </a:cubicBezTo>
                  <a:lnTo>
                    <a:pt x="2845" y="931"/>
                  </a:lnTo>
                  <a:cubicBezTo>
                    <a:pt x="2844" y="931"/>
                    <a:pt x="2843" y="931"/>
                    <a:pt x="2841" y="931"/>
                  </a:cubicBezTo>
                  <a:lnTo>
                    <a:pt x="2136" y="931"/>
                  </a:lnTo>
                  <a:lnTo>
                    <a:pt x="1431" y="883"/>
                  </a:lnTo>
                  <a:lnTo>
                    <a:pt x="727" y="819"/>
                  </a:lnTo>
                  <a:lnTo>
                    <a:pt x="732" y="819"/>
                  </a:lnTo>
                  <a:lnTo>
                    <a:pt x="28" y="883"/>
                  </a:lnTo>
                  <a:cubicBezTo>
                    <a:pt x="14" y="885"/>
                    <a:pt x="3" y="875"/>
                    <a:pt x="2" y="862"/>
                  </a:cubicBezTo>
                  <a:cubicBezTo>
                    <a:pt x="0" y="848"/>
                    <a:pt x="10" y="837"/>
                    <a:pt x="23" y="836"/>
                  </a:cubicBezTo>
                  <a:close/>
                </a:path>
              </a:pathLst>
            </a:custGeom>
            <a:solidFill>
              <a:srgbClr val="FFB013"/>
            </a:solidFill>
            <a:ln w="8" cap="flat">
              <a:solidFill>
                <a:srgbClr val="FFB013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74" name="Freeform 14"/>
            <p:cNvSpPr>
              <a:spLocks/>
            </p:cNvSpPr>
            <p:nvPr/>
          </p:nvSpPr>
          <p:spPr bwMode="auto">
            <a:xfrm>
              <a:off x="3055939" y="2087564"/>
              <a:ext cx="3717925" cy="2033587"/>
            </a:xfrm>
            <a:custGeom>
              <a:avLst/>
              <a:gdLst>
                <a:gd name="T0" fmla="*/ 2147483646 w 4982"/>
                <a:gd name="T1" fmla="*/ 2147483646 h 2726"/>
                <a:gd name="T2" fmla="*/ 2147483646 w 4982"/>
                <a:gd name="T3" fmla="*/ 2147483646 h 2726"/>
                <a:gd name="T4" fmla="*/ 2147483646 w 4982"/>
                <a:gd name="T5" fmla="*/ 2147483646 h 2726"/>
                <a:gd name="T6" fmla="*/ 2147483646 w 4982"/>
                <a:gd name="T7" fmla="*/ 2147483646 h 2726"/>
                <a:gd name="T8" fmla="*/ 2147483646 w 4982"/>
                <a:gd name="T9" fmla="*/ 2147483646 h 2726"/>
                <a:gd name="T10" fmla="*/ 2147483646 w 4982"/>
                <a:gd name="T11" fmla="*/ 2147483646 h 2726"/>
                <a:gd name="T12" fmla="*/ 2147483646 w 4982"/>
                <a:gd name="T13" fmla="*/ 2147483646 h 2726"/>
                <a:gd name="T14" fmla="*/ 2147483646 w 4982"/>
                <a:gd name="T15" fmla="*/ 2147483646 h 2726"/>
                <a:gd name="T16" fmla="*/ 2147483646 w 4982"/>
                <a:gd name="T17" fmla="*/ 2147483646 h 2726"/>
                <a:gd name="T18" fmla="*/ 2147483646 w 4982"/>
                <a:gd name="T19" fmla="*/ 2147483646 h 2726"/>
                <a:gd name="T20" fmla="*/ 2147483646 w 4982"/>
                <a:gd name="T21" fmla="*/ 2147483646 h 2726"/>
                <a:gd name="T22" fmla="*/ 2147483646 w 4982"/>
                <a:gd name="T23" fmla="*/ 2147483646 h 2726"/>
                <a:gd name="T24" fmla="*/ 2147483646 w 4982"/>
                <a:gd name="T25" fmla="*/ 2147483646 h 2726"/>
                <a:gd name="T26" fmla="*/ 2147483646 w 4982"/>
                <a:gd name="T27" fmla="*/ 2147483646 h 2726"/>
                <a:gd name="T28" fmla="*/ 2147483646 w 4982"/>
                <a:gd name="T29" fmla="*/ 2147483646 h 2726"/>
                <a:gd name="T30" fmla="*/ 2147483646 w 4982"/>
                <a:gd name="T31" fmla="*/ 2147483646 h 2726"/>
                <a:gd name="T32" fmla="*/ 2147483646 w 4982"/>
                <a:gd name="T33" fmla="*/ 2147483646 h 2726"/>
                <a:gd name="T34" fmla="*/ 2147483646 w 4982"/>
                <a:gd name="T35" fmla="*/ 2147483646 h 2726"/>
                <a:gd name="T36" fmla="*/ 2147483646 w 4982"/>
                <a:gd name="T37" fmla="*/ 2147483646 h 2726"/>
                <a:gd name="T38" fmla="*/ 2147483646 w 4982"/>
                <a:gd name="T39" fmla="*/ 2147483646 h 2726"/>
                <a:gd name="T40" fmla="*/ 2147483646 w 4982"/>
                <a:gd name="T41" fmla="*/ 2147483646 h 2726"/>
                <a:gd name="T42" fmla="*/ 2147483646 w 4982"/>
                <a:gd name="T43" fmla="*/ 2147483646 h 2726"/>
                <a:gd name="T44" fmla="*/ 2147483646 w 4982"/>
                <a:gd name="T45" fmla="*/ 2147483646 h 2726"/>
                <a:gd name="T46" fmla="*/ 2147483646 w 4982"/>
                <a:gd name="T47" fmla="*/ 2147483646 h 2726"/>
                <a:gd name="T48" fmla="*/ 2147483646 w 4982"/>
                <a:gd name="T49" fmla="*/ 2147483646 h 2726"/>
                <a:gd name="T50" fmla="*/ 2147483646 w 4982"/>
                <a:gd name="T51" fmla="*/ 2147483646 h 2726"/>
                <a:gd name="T52" fmla="*/ 2147483646 w 4982"/>
                <a:gd name="T53" fmla="*/ 2147483646 h 272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982"/>
                <a:gd name="T82" fmla="*/ 0 h 2726"/>
                <a:gd name="T83" fmla="*/ 4982 w 4982"/>
                <a:gd name="T84" fmla="*/ 2726 h 272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982" h="2726">
                  <a:moveTo>
                    <a:pt x="19" y="2677"/>
                  </a:moveTo>
                  <a:lnTo>
                    <a:pt x="723" y="2453"/>
                  </a:lnTo>
                  <a:cubicBezTo>
                    <a:pt x="726" y="2452"/>
                    <a:pt x="728" y="2451"/>
                    <a:pt x="730" y="2451"/>
                  </a:cubicBezTo>
                  <a:lnTo>
                    <a:pt x="1434" y="2451"/>
                  </a:lnTo>
                  <a:lnTo>
                    <a:pt x="2138" y="2435"/>
                  </a:lnTo>
                  <a:lnTo>
                    <a:pt x="2132" y="2436"/>
                  </a:lnTo>
                  <a:lnTo>
                    <a:pt x="2836" y="2228"/>
                  </a:lnTo>
                  <a:lnTo>
                    <a:pt x="2823" y="2237"/>
                  </a:lnTo>
                  <a:lnTo>
                    <a:pt x="3527" y="1261"/>
                  </a:lnTo>
                  <a:lnTo>
                    <a:pt x="4232" y="396"/>
                  </a:lnTo>
                  <a:cubicBezTo>
                    <a:pt x="4234" y="394"/>
                    <a:pt x="4236" y="392"/>
                    <a:pt x="4239" y="390"/>
                  </a:cubicBezTo>
                  <a:lnTo>
                    <a:pt x="4943" y="6"/>
                  </a:lnTo>
                  <a:cubicBezTo>
                    <a:pt x="4955" y="0"/>
                    <a:pt x="4969" y="4"/>
                    <a:pt x="4976" y="16"/>
                  </a:cubicBezTo>
                  <a:cubicBezTo>
                    <a:pt x="4982" y="28"/>
                    <a:pt x="4978" y="42"/>
                    <a:pt x="4966" y="49"/>
                  </a:cubicBezTo>
                  <a:lnTo>
                    <a:pt x="4262" y="433"/>
                  </a:lnTo>
                  <a:lnTo>
                    <a:pt x="4269" y="427"/>
                  </a:lnTo>
                  <a:lnTo>
                    <a:pt x="3566" y="1290"/>
                  </a:lnTo>
                  <a:lnTo>
                    <a:pt x="2862" y="2266"/>
                  </a:lnTo>
                  <a:cubicBezTo>
                    <a:pt x="2859" y="2270"/>
                    <a:pt x="2854" y="2273"/>
                    <a:pt x="2849" y="2274"/>
                  </a:cubicBezTo>
                  <a:lnTo>
                    <a:pt x="2145" y="2482"/>
                  </a:lnTo>
                  <a:cubicBezTo>
                    <a:pt x="2143" y="2483"/>
                    <a:pt x="2141" y="2483"/>
                    <a:pt x="2139" y="2483"/>
                  </a:cubicBezTo>
                  <a:lnTo>
                    <a:pt x="1434" y="2499"/>
                  </a:lnTo>
                  <a:lnTo>
                    <a:pt x="730" y="2499"/>
                  </a:lnTo>
                  <a:lnTo>
                    <a:pt x="738" y="2498"/>
                  </a:lnTo>
                  <a:lnTo>
                    <a:pt x="34" y="2722"/>
                  </a:lnTo>
                  <a:cubicBezTo>
                    <a:pt x="21" y="2726"/>
                    <a:pt x="8" y="2719"/>
                    <a:pt x="4" y="2707"/>
                  </a:cubicBezTo>
                  <a:cubicBezTo>
                    <a:pt x="0" y="2694"/>
                    <a:pt x="7" y="2681"/>
                    <a:pt x="19" y="2677"/>
                  </a:cubicBezTo>
                  <a:close/>
                </a:path>
              </a:pathLst>
            </a:custGeom>
            <a:solidFill>
              <a:srgbClr val="C00000"/>
            </a:solidFill>
            <a:ln w="8" cap="flat">
              <a:solidFill>
                <a:srgbClr val="C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75" name="Rectangle 15"/>
            <p:cNvSpPr>
              <a:spLocks noChangeArrowheads="1"/>
            </p:cNvSpPr>
            <p:nvPr/>
          </p:nvSpPr>
          <p:spPr bwMode="auto">
            <a:xfrm>
              <a:off x="2506663" y="5145088"/>
              <a:ext cx="46488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200">
                  <a:solidFill>
                    <a:srgbClr val="000000"/>
                  </a:solidFill>
                </a:rPr>
                <a:t>-</a:t>
              </a:r>
              <a:endParaRPr lang="de-DE" altLang="de-DE" sz="1800">
                <a:latin typeface="Arial" panose="020B0604020202020204" pitchFamily="34" charset="0"/>
              </a:endParaRPr>
            </a:p>
          </p:txBody>
        </p:sp>
        <p:sp>
          <p:nvSpPr>
            <p:cNvPr id="50" name="Rechteck 49"/>
            <p:cNvSpPr/>
            <p:nvPr/>
          </p:nvSpPr>
          <p:spPr>
            <a:xfrm>
              <a:off x="5519739" y="4438651"/>
              <a:ext cx="1296987" cy="5746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CH"/>
            </a:p>
          </p:txBody>
        </p:sp>
        <p:sp>
          <p:nvSpPr>
            <p:cNvPr id="36877" name="Freeform 33"/>
            <p:cNvSpPr>
              <a:spLocks/>
            </p:cNvSpPr>
            <p:nvPr/>
          </p:nvSpPr>
          <p:spPr bwMode="auto">
            <a:xfrm>
              <a:off x="5662614" y="4573588"/>
              <a:ext cx="346075" cy="36512"/>
            </a:xfrm>
            <a:custGeom>
              <a:avLst/>
              <a:gdLst>
                <a:gd name="T0" fmla="*/ 2147483646 w 464"/>
                <a:gd name="T1" fmla="*/ 0 h 48"/>
                <a:gd name="T2" fmla="*/ 2147483646 w 464"/>
                <a:gd name="T3" fmla="*/ 0 h 48"/>
                <a:gd name="T4" fmla="*/ 2147483646 w 464"/>
                <a:gd name="T5" fmla="*/ 2147483646 h 48"/>
                <a:gd name="T6" fmla="*/ 2147483646 w 464"/>
                <a:gd name="T7" fmla="*/ 2147483646 h 48"/>
                <a:gd name="T8" fmla="*/ 2147483646 w 464"/>
                <a:gd name="T9" fmla="*/ 2147483646 h 48"/>
                <a:gd name="T10" fmla="*/ 0 w 464"/>
                <a:gd name="T11" fmla="*/ 2147483646 h 48"/>
                <a:gd name="T12" fmla="*/ 2147483646 w 464"/>
                <a:gd name="T13" fmla="*/ 0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4"/>
                <a:gd name="T22" fmla="*/ 0 h 48"/>
                <a:gd name="T23" fmla="*/ 464 w 464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4" h="48">
                  <a:moveTo>
                    <a:pt x="24" y="0"/>
                  </a:moveTo>
                  <a:lnTo>
                    <a:pt x="440" y="0"/>
                  </a:lnTo>
                  <a:cubicBezTo>
                    <a:pt x="454" y="0"/>
                    <a:pt x="464" y="11"/>
                    <a:pt x="464" y="24"/>
                  </a:cubicBezTo>
                  <a:cubicBezTo>
                    <a:pt x="464" y="38"/>
                    <a:pt x="454" y="48"/>
                    <a:pt x="440" y="48"/>
                  </a:cubicBezTo>
                  <a:lnTo>
                    <a:pt x="24" y="48"/>
                  </a:lnTo>
                  <a:cubicBezTo>
                    <a:pt x="11" y="48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lose/>
                </a:path>
              </a:pathLst>
            </a:custGeom>
            <a:solidFill>
              <a:srgbClr val="FFB013"/>
            </a:solidFill>
            <a:ln w="8" cap="flat">
              <a:solidFill>
                <a:srgbClr val="FFB013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78" name="Rectangle 34"/>
            <p:cNvSpPr>
              <a:spLocks noChangeArrowheads="1"/>
            </p:cNvSpPr>
            <p:nvPr/>
          </p:nvSpPr>
          <p:spPr bwMode="auto">
            <a:xfrm>
              <a:off x="6024563" y="4510088"/>
              <a:ext cx="654050" cy="184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200">
                  <a:solidFill>
                    <a:srgbClr val="000000"/>
                  </a:solidFill>
                </a:rPr>
                <a:t>Anbieter 1</a:t>
              </a:r>
              <a:endParaRPr lang="de-DE" altLang="de-DE" sz="1800">
                <a:latin typeface="Arial" panose="020B0604020202020204" pitchFamily="34" charset="0"/>
              </a:endParaRPr>
            </a:p>
          </p:txBody>
        </p:sp>
        <p:sp>
          <p:nvSpPr>
            <p:cNvPr id="36879" name="Freeform 35"/>
            <p:cNvSpPr>
              <a:spLocks/>
            </p:cNvSpPr>
            <p:nvPr/>
          </p:nvSpPr>
          <p:spPr bwMode="auto">
            <a:xfrm>
              <a:off x="5662614" y="4872038"/>
              <a:ext cx="346075" cy="36512"/>
            </a:xfrm>
            <a:custGeom>
              <a:avLst/>
              <a:gdLst>
                <a:gd name="T0" fmla="*/ 2147483646 w 464"/>
                <a:gd name="T1" fmla="*/ 0 h 48"/>
                <a:gd name="T2" fmla="*/ 2147483646 w 464"/>
                <a:gd name="T3" fmla="*/ 0 h 48"/>
                <a:gd name="T4" fmla="*/ 2147483646 w 464"/>
                <a:gd name="T5" fmla="*/ 2147483646 h 48"/>
                <a:gd name="T6" fmla="*/ 2147483646 w 464"/>
                <a:gd name="T7" fmla="*/ 2147483646 h 48"/>
                <a:gd name="T8" fmla="*/ 2147483646 w 464"/>
                <a:gd name="T9" fmla="*/ 2147483646 h 48"/>
                <a:gd name="T10" fmla="*/ 0 w 464"/>
                <a:gd name="T11" fmla="*/ 2147483646 h 48"/>
                <a:gd name="T12" fmla="*/ 2147483646 w 464"/>
                <a:gd name="T13" fmla="*/ 0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4"/>
                <a:gd name="T22" fmla="*/ 0 h 48"/>
                <a:gd name="T23" fmla="*/ 464 w 464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4" h="48">
                  <a:moveTo>
                    <a:pt x="24" y="0"/>
                  </a:moveTo>
                  <a:lnTo>
                    <a:pt x="440" y="0"/>
                  </a:lnTo>
                  <a:cubicBezTo>
                    <a:pt x="454" y="0"/>
                    <a:pt x="464" y="11"/>
                    <a:pt x="464" y="24"/>
                  </a:cubicBezTo>
                  <a:cubicBezTo>
                    <a:pt x="464" y="38"/>
                    <a:pt x="454" y="48"/>
                    <a:pt x="440" y="48"/>
                  </a:cubicBezTo>
                  <a:lnTo>
                    <a:pt x="24" y="48"/>
                  </a:lnTo>
                  <a:cubicBezTo>
                    <a:pt x="11" y="48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lose/>
                </a:path>
              </a:pathLst>
            </a:custGeom>
            <a:solidFill>
              <a:srgbClr val="C00000"/>
            </a:solidFill>
            <a:ln w="8" cap="flat">
              <a:solidFill>
                <a:srgbClr val="C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de-CH"/>
            </a:p>
          </p:txBody>
        </p:sp>
        <p:sp>
          <p:nvSpPr>
            <p:cNvPr id="36880" name="Rectangle 36"/>
            <p:cNvSpPr>
              <a:spLocks noChangeArrowheads="1"/>
            </p:cNvSpPr>
            <p:nvPr/>
          </p:nvSpPr>
          <p:spPr bwMode="auto">
            <a:xfrm>
              <a:off x="6024563" y="4795838"/>
              <a:ext cx="654050" cy="184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200">
                  <a:solidFill>
                    <a:srgbClr val="000000"/>
                  </a:solidFill>
                </a:rPr>
                <a:t>Anbieter 2</a:t>
              </a:r>
              <a:endParaRPr lang="de-DE" altLang="de-DE" sz="1800">
                <a:latin typeface="Arial" panose="020B0604020202020204" pitchFamily="34" charset="0"/>
              </a:endParaRPr>
            </a:p>
          </p:txBody>
        </p:sp>
        <p:sp>
          <p:nvSpPr>
            <p:cNvPr id="41" name="Textfeld 40"/>
            <p:cNvSpPr txBox="1"/>
            <p:nvPr/>
          </p:nvSpPr>
          <p:spPr>
            <a:xfrm>
              <a:off x="1631950" y="1692275"/>
              <a:ext cx="1150938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hangingPunct="1">
                <a:defRPr/>
              </a:pPr>
              <a:r>
                <a:rPr lang="de-CH" dirty="0"/>
                <a:t>Kosten</a:t>
              </a:r>
            </a:p>
          </p:txBody>
        </p:sp>
        <p:sp>
          <p:nvSpPr>
            <p:cNvPr id="42" name="Ellipse 41"/>
            <p:cNvSpPr/>
            <p:nvPr/>
          </p:nvSpPr>
          <p:spPr>
            <a:xfrm>
              <a:off x="2927351" y="5302250"/>
              <a:ext cx="288925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1</a:t>
              </a:r>
            </a:p>
          </p:txBody>
        </p:sp>
        <p:sp>
          <p:nvSpPr>
            <p:cNvPr id="43" name="Ellipse 42"/>
            <p:cNvSpPr/>
            <p:nvPr/>
          </p:nvSpPr>
          <p:spPr>
            <a:xfrm>
              <a:off x="3452814" y="5302250"/>
              <a:ext cx="287337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2</a:t>
              </a:r>
            </a:p>
          </p:txBody>
        </p:sp>
        <p:sp>
          <p:nvSpPr>
            <p:cNvPr id="44" name="Ellipse 43"/>
            <p:cNvSpPr/>
            <p:nvPr/>
          </p:nvSpPr>
          <p:spPr>
            <a:xfrm>
              <a:off x="3976689" y="5302250"/>
              <a:ext cx="288925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3</a:t>
              </a:r>
            </a:p>
          </p:txBody>
        </p:sp>
        <p:sp>
          <p:nvSpPr>
            <p:cNvPr id="45" name="Ellipse 44"/>
            <p:cNvSpPr/>
            <p:nvPr/>
          </p:nvSpPr>
          <p:spPr>
            <a:xfrm>
              <a:off x="4502150" y="5302250"/>
              <a:ext cx="287338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4</a:t>
              </a:r>
            </a:p>
          </p:txBody>
        </p:sp>
        <p:sp>
          <p:nvSpPr>
            <p:cNvPr id="46" name="Ellipse 45"/>
            <p:cNvSpPr/>
            <p:nvPr/>
          </p:nvSpPr>
          <p:spPr>
            <a:xfrm>
              <a:off x="5026026" y="5302250"/>
              <a:ext cx="288925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5</a:t>
              </a:r>
            </a:p>
          </p:txBody>
        </p:sp>
        <p:sp>
          <p:nvSpPr>
            <p:cNvPr id="47" name="Ellipse 46"/>
            <p:cNvSpPr/>
            <p:nvPr/>
          </p:nvSpPr>
          <p:spPr>
            <a:xfrm>
              <a:off x="5551489" y="5302250"/>
              <a:ext cx="287337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6</a:t>
              </a:r>
            </a:p>
          </p:txBody>
        </p:sp>
        <p:sp>
          <p:nvSpPr>
            <p:cNvPr id="48" name="Ellipse 47"/>
            <p:cNvSpPr/>
            <p:nvPr/>
          </p:nvSpPr>
          <p:spPr>
            <a:xfrm>
              <a:off x="6075364" y="5302250"/>
              <a:ext cx="287337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7</a:t>
              </a:r>
            </a:p>
          </p:txBody>
        </p:sp>
        <p:sp>
          <p:nvSpPr>
            <p:cNvPr id="49" name="Ellipse 48"/>
            <p:cNvSpPr/>
            <p:nvPr/>
          </p:nvSpPr>
          <p:spPr>
            <a:xfrm>
              <a:off x="6600825" y="5302250"/>
              <a:ext cx="287338" cy="287338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de-CH" dirty="0"/>
                <a:t>8</a:t>
              </a:r>
            </a:p>
          </p:txBody>
        </p:sp>
      </p:grpSp>
      <p:sp>
        <p:nvSpPr>
          <p:cNvPr id="27" name="Rechteck 26"/>
          <p:cNvSpPr/>
          <p:nvPr/>
        </p:nvSpPr>
        <p:spPr>
          <a:xfrm rot="19843742">
            <a:off x="2134733" y="3721392"/>
            <a:ext cx="6696744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de-DE" sz="5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BEISPIEL</a:t>
            </a:r>
          </a:p>
        </p:txBody>
      </p:sp>
    </p:spTree>
    <p:extLst>
      <p:ext uri="{BB962C8B-B14F-4D97-AF65-F5344CB8AC3E}">
        <p14:creationId xmlns:p14="http://schemas.microsoft.com/office/powerpoint/2010/main" val="1540840621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2428875" y="5784151"/>
            <a:ext cx="72009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eaLnBrk="1" hangingPunct="1">
              <a:defRPr/>
            </a:pPr>
            <a:endParaRPr lang="de-CH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V="1">
            <a:off x="2544763" y="2942526"/>
            <a:ext cx="0" cy="29146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eaLnBrk="1" hangingPunct="1">
              <a:defRPr/>
            </a:pPr>
            <a:endParaRPr lang="de-CH"/>
          </a:p>
        </p:txBody>
      </p:sp>
      <p:grpSp>
        <p:nvGrpSpPr>
          <p:cNvPr id="39941" name="Group 5"/>
          <p:cNvGrpSpPr>
            <a:grpSpLocks/>
          </p:cNvGrpSpPr>
          <p:nvPr/>
        </p:nvGrpSpPr>
        <p:grpSpPr bwMode="auto">
          <a:xfrm>
            <a:off x="2428875" y="3165015"/>
            <a:ext cx="6858000" cy="2101850"/>
            <a:chOff x="468" y="1440"/>
            <a:chExt cx="4671" cy="1324"/>
          </a:xfrm>
        </p:grpSpPr>
        <p:sp>
          <p:nvSpPr>
            <p:cNvPr id="10259" name="Line 6"/>
            <p:cNvSpPr>
              <a:spLocks noChangeShapeType="1"/>
            </p:cNvSpPr>
            <p:nvPr/>
          </p:nvSpPr>
          <p:spPr bwMode="auto">
            <a:xfrm>
              <a:off x="468" y="1440"/>
              <a:ext cx="46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  <p:sp>
          <p:nvSpPr>
            <p:cNvPr id="10260" name="Line 7"/>
            <p:cNvSpPr>
              <a:spLocks noChangeShapeType="1"/>
            </p:cNvSpPr>
            <p:nvPr/>
          </p:nvSpPr>
          <p:spPr bwMode="auto">
            <a:xfrm>
              <a:off x="468" y="1771"/>
              <a:ext cx="46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  <p:sp>
          <p:nvSpPr>
            <p:cNvPr id="10261" name="Line 8"/>
            <p:cNvSpPr>
              <a:spLocks noChangeShapeType="1"/>
            </p:cNvSpPr>
            <p:nvPr/>
          </p:nvSpPr>
          <p:spPr bwMode="auto">
            <a:xfrm>
              <a:off x="468" y="2102"/>
              <a:ext cx="46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  <p:sp>
          <p:nvSpPr>
            <p:cNvPr id="10262" name="Line 9"/>
            <p:cNvSpPr>
              <a:spLocks noChangeShapeType="1"/>
            </p:cNvSpPr>
            <p:nvPr/>
          </p:nvSpPr>
          <p:spPr bwMode="auto">
            <a:xfrm>
              <a:off x="468" y="2433"/>
              <a:ext cx="46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  <p:sp>
          <p:nvSpPr>
            <p:cNvPr id="10263" name="Line 10"/>
            <p:cNvSpPr>
              <a:spLocks noChangeShapeType="1"/>
            </p:cNvSpPr>
            <p:nvPr/>
          </p:nvSpPr>
          <p:spPr bwMode="auto">
            <a:xfrm>
              <a:off x="468" y="2764"/>
              <a:ext cx="46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de-CH"/>
            </a:p>
          </p:txBody>
        </p:sp>
      </p:grpSp>
      <p:sp>
        <p:nvSpPr>
          <p:cNvPr id="10246" name="Arc 11"/>
          <p:cNvSpPr>
            <a:spLocks/>
          </p:cNvSpPr>
          <p:nvPr/>
        </p:nvSpPr>
        <p:spPr bwMode="auto">
          <a:xfrm flipH="1">
            <a:off x="2571750" y="3255263"/>
            <a:ext cx="7200900" cy="2514600"/>
          </a:xfrm>
          <a:custGeom>
            <a:avLst/>
            <a:gdLst>
              <a:gd name="T0" fmla="*/ 366647193 w 21600"/>
              <a:gd name="T1" fmla="*/ 0 h 21347"/>
              <a:gd name="T2" fmla="*/ 2147483647 w 21600"/>
              <a:gd name="T3" fmla="*/ 296210866 h 21347"/>
              <a:gd name="T4" fmla="*/ 0 w 21600"/>
              <a:gd name="T5" fmla="*/ 296210866 h 21347"/>
              <a:gd name="T6" fmla="*/ 0 60000 65536"/>
              <a:gd name="T7" fmla="*/ 0 60000 65536"/>
              <a:gd name="T8" fmla="*/ 0 60000 65536"/>
              <a:gd name="T9" fmla="*/ 0 w 21600"/>
              <a:gd name="T10" fmla="*/ 0 h 21347"/>
              <a:gd name="T11" fmla="*/ 21600 w 21600"/>
              <a:gd name="T12" fmla="*/ 21347 h 213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47" fill="none" extrusionOk="0">
                <a:moveTo>
                  <a:pt x="3298" y="0"/>
                </a:moveTo>
                <a:cubicBezTo>
                  <a:pt x="13829" y="1627"/>
                  <a:pt x="21600" y="10691"/>
                  <a:pt x="21600" y="21347"/>
                </a:cubicBezTo>
              </a:path>
              <a:path w="21600" h="21347" stroke="0" extrusionOk="0">
                <a:moveTo>
                  <a:pt x="3298" y="0"/>
                </a:moveTo>
                <a:cubicBezTo>
                  <a:pt x="13829" y="1627"/>
                  <a:pt x="21600" y="10691"/>
                  <a:pt x="21600" y="21347"/>
                </a:cubicBezTo>
                <a:lnTo>
                  <a:pt x="0" y="21347"/>
                </a:lnTo>
                <a:close/>
              </a:path>
            </a:pathLst>
          </a:custGeom>
          <a:noFill/>
          <a:ln w="3810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defRPr/>
            </a:pPr>
            <a:endParaRPr lang="de-CH"/>
          </a:p>
        </p:txBody>
      </p:sp>
      <p:sp>
        <p:nvSpPr>
          <p:cNvPr id="10247" name="Text Box 12"/>
          <p:cNvSpPr txBox="1">
            <a:spLocks noChangeArrowheads="1"/>
          </p:cNvSpPr>
          <p:nvPr/>
        </p:nvSpPr>
        <p:spPr bwMode="auto">
          <a:xfrm>
            <a:off x="8102928" y="5951394"/>
            <a:ext cx="14848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 sz="1400" b="1" dirty="0">
                <a:cs typeface="Arial" charset="0"/>
              </a:rPr>
              <a:t>Funktionsumfang</a:t>
            </a:r>
          </a:p>
          <a:p>
            <a:pPr eaLnBrk="1" hangingPunct="1">
              <a:defRPr/>
            </a:pPr>
            <a:r>
              <a:rPr lang="de-CH" sz="1400" dirty="0">
                <a:cs typeface="Arial" charset="0"/>
                <a:sym typeface="Wingdings" pitchFamily="2" charset="2"/>
              </a:rPr>
              <a:t> Kosten</a:t>
            </a:r>
            <a:endParaRPr lang="de-DE" sz="1400" dirty="0">
              <a:cs typeface="Arial" charset="0"/>
            </a:endParaRPr>
          </a:p>
        </p:txBody>
      </p:sp>
      <p:sp>
        <p:nvSpPr>
          <p:cNvPr id="10248" name="Text Box 13"/>
          <p:cNvSpPr txBox="1">
            <a:spLocks noChangeArrowheads="1"/>
          </p:cNvSpPr>
          <p:nvPr/>
        </p:nvSpPr>
        <p:spPr bwMode="auto">
          <a:xfrm>
            <a:off x="1666959" y="2436522"/>
            <a:ext cx="1649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 sz="1400" b="1" dirty="0">
                <a:cs typeface="Arial" charset="0"/>
              </a:rPr>
              <a:t>Nutzen</a:t>
            </a:r>
          </a:p>
          <a:p>
            <a:pPr eaLnBrk="1" hangingPunct="1">
              <a:defRPr/>
            </a:pPr>
            <a:r>
              <a:rPr lang="de-CH" sz="1400" dirty="0">
                <a:cs typeface="Arial" charset="0"/>
                <a:sym typeface="Wingdings" pitchFamily="2" charset="2"/>
              </a:rPr>
              <a:t> Wirtschaftlichkeit</a:t>
            </a:r>
            <a:endParaRPr lang="de-DE" sz="1400" dirty="0">
              <a:cs typeface="Arial" charset="0"/>
            </a:endParaRPr>
          </a:p>
        </p:txBody>
      </p:sp>
      <p:sp>
        <p:nvSpPr>
          <p:cNvPr id="10249" name="Line 14"/>
          <p:cNvSpPr>
            <a:spLocks noChangeShapeType="1"/>
          </p:cNvSpPr>
          <p:nvPr/>
        </p:nvSpPr>
        <p:spPr bwMode="auto">
          <a:xfrm>
            <a:off x="5643563" y="3541015"/>
            <a:ext cx="0" cy="2371725"/>
          </a:xfrm>
          <a:prstGeom prst="line">
            <a:avLst/>
          </a:prstGeom>
          <a:noFill/>
          <a:ln w="57150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CH"/>
          </a:p>
        </p:txBody>
      </p:sp>
      <p:sp>
        <p:nvSpPr>
          <p:cNvPr id="10250" name="Line 15"/>
          <p:cNvSpPr>
            <a:spLocks noChangeShapeType="1"/>
          </p:cNvSpPr>
          <p:nvPr/>
        </p:nvSpPr>
        <p:spPr bwMode="auto">
          <a:xfrm>
            <a:off x="2428875" y="3655313"/>
            <a:ext cx="3371850" cy="0"/>
          </a:xfrm>
          <a:prstGeom prst="line">
            <a:avLst/>
          </a:prstGeom>
          <a:noFill/>
          <a:ln w="57150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de-CH"/>
          </a:p>
        </p:txBody>
      </p:sp>
      <p:sp>
        <p:nvSpPr>
          <p:cNvPr id="10251" name="Text Box 16"/>
          <p:cNvSpPr txBox="1">
            <a:spLocks noChangeArrowheads="1"/>
          </p:cNvSpPr>
          <p:nvPr/>
        </p:nvSpPr>
        <p:spPr bwMode="auto">
          <a:xfrm>
            <a:off x="1957880" y="3516813"/>
            <a:ext cx="6303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>
                <a:cs typeface="Arial" charset="0"/>
              </a:rPr>
              <a:t>80%</a:t>
            </a:r>
            <a:endParaRPr lang="de-DE">
              <a:cs typeface="Arial" charset="0"/>
            </a:endParaRPr>
          </a:p>
        </p:txBody>
      </p:sp>
      <p:sp>
        <p:nvSpPr>
          <p:cNvPr id="10252" name="Text Box 17"/>
          <p:cNvSpPr txBox="1">
            <a:spLocks noChangeArrowheads="1"/>
          </p:cNvSpPr>
          <p:nvPr/>
        </p:nvSpPr>
        <p:spPr bwMode="auto">
          <a:xfrm>
            <a:off x="5398144" y="5912739"/>
            <a:ext cx="6303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 dirty="0">
                <a:cs typeface="Arial" charset="0"/>
              </a:rPr>
              <a:t>50%</a:t>
            </a:r>
            <a:endParaRPr lang="de-DE" dirty="0">
              <a:cs typeface="Arial" charset="0"/>
            </a:endParaRPr>
          </a:p>
        </p:txBody>
      </p:sp>
      <p:sp>
        <p:nvSpPr>
          <p:cNvPr id="24" name="Rechteckige Legende 23"/>
          <p:cNvSpPr/>
          <p:nvPr/>
        </p:nvSpPr>
        <p:spPr bwMode="auto">
          <a:xfrm>
            <a:off x="6293365" y="3891280"/>
            <a:ext cx="3116220" cy="1656184"/>
          </a:xfrm>
          <a:prstGeom prst="wedgeRectCallout">
            <a:avLst>
              <a:gd name="adj1" fmla="val -66920"/>
              <a:gd name="adj2" fmla="val -49274"/>
            </a:avLst>
          </a:prstGeom>
          <a:solidFill>
            <a:srgbClr val="92D050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marL="261938" indent="-174625">
              <a:buFontTx/>
              <a:buChar char="•"/>
              <a:defRPr/>
            </a:pPr>
            <a:r>
              <a:rPr lang="de-CH" sz="1600" dirty="0">
                <a:cs typeface="Arial" charset="0"/>
              </a:rPr>
              <a:t>Konsequent 80/20-</a:t>
            </a:r>
            <a:br>
              <a:rPr lang="de-CH" sz="1600" dirty="0">
                <a:cs typeface="Arial" charset="0"/>
              </a:rPr>
            </a:br>
            <a:r>
              <a:rPr lang="de-CH" sz="1600" dirty="0">
                <a:cs typeface="Arial" charset="0"/>
              </a:rPr>
              <a:t>Regel befolgen</a:t>
            </a:r>
          </a:p>
          <a:p>
            <a:pPr marL="261938" indent="-174625">
              <a:buFontTx/>
              <a:buChar char="•"/>
              <a:defRPr/>
            </a:pPr>
            <a:r>
              <a:rPr lang="de-CH" sz="1600" dirty="0">
                <a:cs typeface="Arial" charset="0"/>
              </a:rPr>
              <a:t>Echte Bedürfnisse</a:t>
            </a:r>
            <a:br>
              <a:rPr lang="de-CH" sz="1600" dirty="0">
                <a:cs typeface="Arial" charset="0"/>
              </a:rPr>
            </a:br>
            <a:r>
              <a:rPr lang="de-CH" sz="1600" dirty="0">
                <a:cs typeface="Arial" charset="0"/>
              </a:rPr>
              <a:t>statt Wunschlisten</a:t>
            </a:r>
          </a:p>
          <a:p>
            <a:pPr marL="261938" indent="-174625">
              <a:buFontTx/>
              <a:buChar char="•"/>
              <a:defRPr/>
            </a:pPr>
            <a:r>
              <a:rPr lang="de-CH" sz="1600" dirty="0">
                <a:cs typeface="Arial" charset="0"/>
              </a:rPr>
              <a:t>Elimination ungünstiger Kosten-/Nutzen-Bereich</a:t>
            </a:r>
            <a:endParaRPr lang="de-DE" sz="1600" dirty="0">
              <a:cs typeface="Arial" charset="0"/>
            </a:endParaRPr>
          </a:p>
        </p:txBody>
      </p:sp>
      <p:sp>
        <p:nvSpPr>
          <p:cNvPr id="2" name="Freihandform 1"/>
          <p:cNvSpPr/>
          <p:nvPr/>
        </p:nvSpPr>
        <p:spPr bwMode="auto">
          <a:xfrm>
            <a:off x="6335929" y="3022935"/>
            <a:ext cx="240770" cy="838200"/>
          </a:xfrm>
          <a:custGeom>
            <a:avLst/>
            <a:gdLst>
              <a:gd name="connsiteX0" fmla="*/ 175455 w 240770"/>
              <a:gd name="connsiteY0" fmla="*/ 0 h 838200"/>
              <a:gd name="connsiteX1" fmla="*/ 121027 w 240770"/>
              <a:gd name="connsiteY1" fmla="*/ 21771 h 838200"/>
              <a:gd name="connsiteX2" fmla="*/ 99255 w 240770"/>
              <a:gd name="connsiteY2" fmla="*/ 54428 h 838200"/>
              <a:gd name="connsiteX3" fmla="*/ 66598 w 240770"/>
              <a:gd name="connsiteY3" fmla="*/ 76200 h 838200"/>
              <a:gd name="connsiteX4" fmla="*/ 77484 w 240770"/>
              <a:gd name="connsiteY4" fmla="*/ 119743 h 838200"/>
              <a:gd name="connsiteX5" fmla="*/ 142798 w 240770"/>
              <a:gd name="connsiteY5" fmla="*/ 152400 h 838200"/>
              <a:gd name="connsiteX6" fmla="*/ 218998 w 240770"/>
              <a:gd name="connsiteY6" fmla="*/ 174171 h 838200"/>
              <a:gd name="connsiteX7" fmla="*/ 240770 w 240770"/>
              <a:gd name="connsiteY7" fmla="*/ 195943 h 838200"/>
              <a:gd name="connsiteX8" fmla="*/ 186341 w 240770"/>
              <a:gd name="connsiteY8" fmla="*/ 228600 h 838200"/>
              <a:gd name="connsiteX9" fmla="*/ 44827 w 240770"/>
              <a:gd name="connsiteY9" fmla="*/ 304800 h 838200"/>
              <a:gd name="connsiteX10" fmla="*/ 142798 w 240770"/>
              <a:gd name="connsiteY10" fmla="*/ 337457 h 838200"/>
              <a:gd name="connsiteX11" fmla="*/ 175455 w 240770"/>
              <a:gd name="connsiteY11" fmla="*/ 348343 h 838200"/>
              <a:gd name="connsiteX12" fmla="*/ 218998 w 240770"/>
              <a:gd name="connsiteY12" fmla="*/ 359228 h 838200"/>
              <a:gd name="connsiteX13" fmla="*/ 175455 w 240770"/>
              <a:gd name="connsiteY13" fmla="*/ 435428 h 838200"/>
              <a:gd name="connsiteX14" fmla="*/ 131913 w 240770"/>
              <a:gd name="connsiteY14" fmla="*/ 489857 h 838200"/>
              <a:gd name="connsiteX15" fmla="*/ 88370 w 240770"/>
              <a:gd name="connsiteY15" fmla="*/ 500743 h 838200"/>
              <a:gd name="connsiteX16" fmla="*/ 55713 w 240770"/>
              <a:gd name="connsiteY16" fmla="*/ 511628 h 838200"/>
              <a:gd name="connsiteX17" fmla="*/ 33941 w 240770"/>
              <a:gd name="connsiteY17" fmla="*/ 533400 h 838200"/>
              <a:gd name="connsiteX18" fmla="*/ 1284 w 240770"/>
              <a:gd name="connsiteY18" fmla="*/ 555171 h 838200"/>
              <a:gd name="connsiteX19" fmla="*/ 175455 w 240770"/>
              <a:gd name="connsiteY19" fmla="*/ 587828 h 838200"/>
              <a:gd name="connsiteX20" fmla="*/ 208113 w 240770"/>
              <a:gd name="connsiteY20" fmla="*/ 598714 h 838200"/>
              <a:gd name="connsiteX21" fmla="*/ 208113 w 240770"/>
              <a:gd name="connsiteY21" fmla="*/ 674914 h 838200"/>
              <a:gd name="connsiteX22" fmla="*/ 121027 w 240770"/>
              <a:gd name="connsiteY22" fmla="*/ 751114 h 838200"/>
              <a:gd name="connsiteX23" fmla="*/ 66598 w 240770"/>
              <a:gd name="connsiteY23" fmla="*/ 762000 h 838200"/>
              <a:gd name="connsiteX24" fmla="*/ 153684 w 240770"/>
              <a:gd name="connsiteY24" fmla="*/ 805543 h 838200"/>
              <a:gd name="connsiteX25" fmla="*/ 186341 w 240770"/>
              <a:gd name="connsiteY25" fmla="*/ 816428 h 838200"/>
              <a:gd name="connsiteX26" fmla="*/ 208113 w 240770"/>
              <a:gd name="connsiteY26" fmla="*/ 83820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0770" h="838200">
                <a:moveTo>
                  <a:pt x="175455" y="0"/>
                </a:moveTo>
                <a:cubicBezTo>
                  <a:pt x="157312" y="7257"/>
                  <a:pt x="136928" y="10414"/>
                  <a:pt x="121027" y="21771"/>
                </a:cubicBezTo>
                <a:cubicBezTo>
                  <a:pt x="110381" y="29375"/>
                  <a:pt x="108506" y="45177"/>
                  <a:pt x="99255" y="54428"/>
                </a:cubicBezTo>
                <a:cubicBezTo>
                  <a:pt x="90004" y="63679"/>
                  <a:pt x="77484" y="68943"/>
                  <a:pt x="66598" y="76200"/>
                </a:cubicBezTo>
                <a:cubicBezTo>
                  <a:pt x="70227" y="90714"/>
                  <a:pt x="66905" y="109164"/>
                  <a:pt x="77484" y="119743"/>
                </a:cubicBezTo>
                <a:cubicBezTo>
                  <a:pt x="94696" y="136955"/>
                  <a:pt x="120555" y="142514"/>
                  <a:pt x="142798" y="152400"/>
                </a:cubicBezTo>
                <a:cubicBezTo>
                  <a:pt x="162872" y="161322"/>
                  <a:pt x="199236" y="169230"/>
                  <a:pt x="218998" y="174171"/>
                </a:cubicBezTo>
                <a:cubicBezTo>
                  <a:pt x="226255" y="181428"/>
                  <a:pt x="240770" y="185680"/>
                  <a:pt x="240770" y="195943"/>
                </a:cubicBezTo>
                <a:cubicBezTo>
                  <a:pt x="240770" y="216895"/>
                  <a:pt x="195321" y="224455"/>
                  <a:pt x="186341" y="228600"/>
                </a:cubicBezTo>
                <a:cubicBezTo>
                  <a:pt x="88382" y="273812"/>
                  <a:pt x="103950" y="265383"/>
                  <a:pt x="44827" y="304800"/>
                </a:cubicBezTo>
                <a:lnTo>
                  <a:pt x="142798" y="337457"/>
                </a:lnTo>
                <a:cubicBezTo>
                  <a:pt x="153684" y="341086"/>
                  <a:pt x="164323" y="345560"/>
                  <a:pt x="175455" y="348343"/>
                </a:cubicBezTo>
                <a:lnTo>
                  <a:pt x="218998" y="359228"/>
                </a:lnTo>
                <a:cubicBezTo>
                  <a:pt x="195976" y="451321"/>
                  <a:pt x="227339" y="357603"/>
                  <a:pt x="175455" y="435428"/>
                </a:cubicBezTo>
                <a:cubicBezTo>
                  <a:pt x="147625" y="477173"/>
                  <a:pt x="188721" y="465510"/>
                  <a:pt x="131913" y="489857"/>
                </a:cubicBezTo>
                <a:cubicBezTo>
                  <a:pt x="118162" y="495751"/>
                  <a:pt x="102755" y="496633"/>
                  <a:pt x="88370" y="500743"/>
                </a:cubicBezTo>
                <a:cubicBezTo>
                  <a:pt x="77337" y="503895"/>
                  <a:pt x="66599" y="508000"/>
                  <a:pt x="55713" y="511628"/>
                </a:cubicBezTo>
                <a:cubicBezTo>
                  <a:pt x="48456" y="518885"/>
                  <a:pt x="41955" y="526989"/>
                  <a:pt x="33941" y="533400"/>
                </a:cubicBezTo>
                <a:cubicBezTo>
                  <a:pt x="23725" y="541573"/>
                  <a:pt x="-6566" y="544705"/>
                  <a:pt x="1284" y="555171"/>
                </a:cubicBezTo>
                <a:cubicBezTo>
                  <a:pt x="20187" y="580375"/>
                  <a:pt x="172484" y="587531"/>
                  <a:pt x="175455" y="587828"/>
                </a:cubicBezTo>
                <a:cubicBezTo>
                  <a:pt x="186341" y="591457"/>
                  <a:pt x="200945" y="589754"/>
                  <a:pt x="208113" y="598714"/>
                </a:cubicBezTo>
                <a:cubicBezTo>
                  <a:pt x="223194" y="617566"/>
                  <a:pt x="222645" y="655538"/>
                  <a:pt x="208113" y="674914"/>
                </a:cubicBezTo>
                <a:cubicBezTo>
                  <a:pt x="198817" y="687309"/>
                  <a:pt x="147303" y="741261"/>
                  <a:pt x="121027" y="751114"/>
                </a:cubicBezTo>
                <a:cubicBezTo>
                  <a:pt x="103703" y="757611"/>
                  <a:pt x="84741" y="758371"/>
                  <a:pt x="66598" y="762000"/>
                </a:cubicBezTo>
                <a:cubicBezTo>
                  <a:pt x="104597" y="799998"/>
                  <a:pt x="78635" y="780527"/>
                  <a:pt x="153684" y="805543"/>
                </a:cubicBezTo>
                <a:lnTo>
                  <a:pt x="186341" y="816428"/>
                </a:lnTo>
                <a:lnTo>
                  <a:pt x="208113" y="838200"/>
                </a:lnTo>
              </a:path>
            </a:pathLst>
          </a:cu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7241590" y="3165015"/>
            <a:ext cx="1158666" cy="324746"/>
          </a:xfrm>
          <a:custGeom>
            <a:avLst/>
            <a:gdLst>
              <a:gd name="T0" fmla="*/ 856 w 3384"/>
              <a:gd name="T1" fmla="*/ 67 h 2995"/>
              <a:gd name="T2" fmla="*/ 925 w 3384"/>
              <a:gd name="T3" fmla="*/ 305 h 2995"/>
              <a:gd name="T4" fmla="*/ 1042 w 3384"/>
              <a:gd name="T5" fmla="*/ 634 h 2995"/>
              <a:gd name="T6" fmla="*/ 1187 w 3384"/>
              <a:gd name="T7" fmla="*/ 914 h 2995"/>
              <a:gd name="T8" fmla="*/ 1296 w 3384"/>
              <a:gd name="T9" fmla="*/ 1062 h 2995"/>
              <a:gd name="T10" fmla="*/ 1463 w 3384"/>
              <a:gd name="T11" fmla="*/ 920 h 2995"/>
              <a:gd name="T12" fmla="*/ 1738 w 3384"/>
              <a:gd name="T13" fmla="*/ 568 h 2995"/>
              <a:gd name="T14" fmla="*/ 1882 w 3384"/>
              <a:gd name="T15" fmla="*/ 503 h 2995"/>
              <a:gd name="T16" fmla="*/ 2080 w 3384"/>
              <a:gd name="T17" fmla="*/ 509 h 2995"/>
              <a:gd name="T18" fmla="*/ 2468 w 3384"/>
              <a:gd name="T19" fmla="*/ 618 h 2995"/>
              <a:gd name="T20" fmla="*/ 2413 w 3384"/>
              <a:gd name="T21" fmla="*/ 783 h 2995"/>
              <a:gd name="T22" fmla="*/ 2308 w 3384"/>
              <a:gd name="T23" fmla="*/ 933 h 2995"/>
              <a:gd name="T24" fmla="*/ 2177 w 3384"/>
              <a:gd name="T25" fmla="*/ 1098 h 2995"/>
              <a:gd name="T26" fmla="*/ 1922 w 3384"/>
              <a:gd name="T27" fmla="*/ 1406 h 2995"/>
              <a:gd name="T28" fmla="*/ 1818 w 3384"/>
              <a:gd name="T29" fmla="*/ 1553 h 2995"/>
              <a:gd name="T30" fmla="*/ 1803 w 3384"/>
              <a:gd name="T31" fmla="*/ 1671 h 2995"/>
              <a:gd name="T32" fmla="*/ 1972 w 3384"/>
              <a:gd name="T33" fmla="*/ 1811 h 2995"/>
              <a:gd name="T34" fmla="*/ 2263 w 3384"/>
              <a:gd name="T35" fmla="*/ 1974 h 2995"/>
              <a:gd name="T36" fmla="*/ 2612 w 3384"/>
              <a:gd name="T37" fmla="*/ 2105 h 2995"/>
              <a:gd name="T38" fmla="*/ 3186 w 3384"/>
              <a:gd name="T39" fmla="*/ 2258 h 2995"/>
              <a:gd name="T40" fmla="*/ 3205 w 3384"/>
              <a:gd name="T41" fmla="*/ 2412 h 2995"/>
              <a:gd name="T42" fmla="*/ 2882 w 3384"/>
              <a:gd name="T43" fmla="*/ 2564 h 2995"/>
              <a:gd name="T44" fmla="*/ 2678 w 3384"/>
              <a:gd name="T45" fmla="*/ 2590 h 2995"/>
              <a:gd name="T46" fmla="*/ 2474 w 3384"/>
              <a:gd name="T47" fmla="*/ 2572 h 2995"/>
              <a:gd name="T48" fmla="*/ 2008 w 3384"/>
              <a:gd name="T49" fmla="*/ 2468 h 2995"/>
              <a:gd name="T50" fmla="*/ 1715 w 3384"/>
              <a:gd name="T51" fmla="*/ 2366 h 2995"/>
              <a:gd name="T52" fmla="*/ 1484 w 3384"/>
              <a:gd name="T53" fmla="*/ 2232 h 2995"/>
              <a:gd name="T54" fmla="*/ 1348 w 3384"/>
              <a:gd name="T55" fmla="*/ 2167 h 2995"/>
              <a:gd name="T56" fmla="*/ 1283 w 3384"/>
              <a:gd name="T57" fmla="*/ 2165 h 2995"/>
              <a:gd name="T58" fmla="*/ 1076 w 3384"/>
              <a:gd name="T59" fmla="*/ 2343 h 2995"/>
              <a:gd name="T60" fmla="*/ 734 w 3384"/>
              <a:gd name="T61" fmla="*/ 2631 h 2995"/>
              <a:gd name="T62" fmla="*/ 522 w 3384"/>
              <a:gd name="T63" fmla="*/ 2785 h 2995"/>
              <a:gd name="T64" fmla="*/ 266 w 3384"/>
              <a:gd name="T65" fmla="*/ 2930 h 2995"/>
              <a:gd name="T66" fmla="*/ 0 w 3384"/>
              <a:gd name="T67" fmla="*/ 2984 h 2995"/>
              <a:gd name="T68" fmla="*/ 153 w 3384"/>
              <a:gd name="T69" fmla="*/ 2755 h 2995"/>
              <a:gd name="T70" fmla="*/ 336 w 3384"/>
              <a:gd name="T71" fmla="*/ 2504 h 2995"/>
              <a:gd name="T72" fmla="*/ 532 w 3384"/>
              <a:gd name="T73" fmla="*/ 2214 h 2995"/>
              <a:gd name="T74" fmla="*/ 757 w 3384"/>
              <a:gd name="T75" fmla="*/ 1920 h 2995"/>
              <a:gd name="T76" fmla="*/ 833 w 3384"/>
              <a:gd name="T77" fmla="*/ 1810 h 2995"/>
              <a:gd name="T78" fmla="*/ 845 w 3384"/>
              <a:gd name="T79" fmla="*/ 1758 h 2995"/>
              <a:gd name="T80" fmla="*/ 794 w 3384"/>
              <a:gd name="T81" fmla="*/ 1613 h 2995"/>
              <a:gd name="T82" fmla="*/ 643 w 3384"/>
              <a:gd name="T83" fmla="*/ 1368 h 2995"/>
              <a:gd name="T84" fmla="*/ 452 w 3384"/>
              <a:gd name="T85" fmla="*/ 1009 h 2995"/>
              <a:gd name="T86" fmla="*/ 296 w 3384"/>
              <a:gd name="T87" fmla="*/ 644 h 2995"/>
              <a:gd name="T88" fmla="*/ 266 w 3384"/>
              <a:gd name="T89" fmla="*/ 504 h 2995"/>
              <a:gd name="T90" fmla="*/ 308 w 3384"/>
              <a:gd name="T91" fmla="*/ 428 h 2995"/>
              <a:gd name="T92" fmla="*/ 618 w 3384"/>
              <a:gd name="T93" fmla="*/ 146 h 2995"/>
              <a:gd name="T94" fmla="*/ 798 w 3384"/>
              <a:gd name="T95" fmla="*/ 0 h 2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384" h="2995">
                <a:moveTo>
                  <a:pt x="798" y="0"/>
                </a:moveTo>
                <a:lnTo>
                  <a:pt x="827" y="0"/>
                </a:lnTo>
                <a:lnTo>
                  <a:pt x="843" y="33"/>
                </a:lnTo>
                <a:lnTo>
                  <a:pt x="856" y="67"/>
                </a:lnTo>
                <a:lnTo>
                  <a:pt x="868" y="102"/>
                </a:lnTo>
                <a:lnTo>
                  <a:pt x="878" y="136"/>
                </a:lnTo>
                <a:lnTo>
                  <a:pt x="901" y="221"/>
                </a:lnTo>
                <a:lnTo>
                  <a:pt x="925" y="305"/>
                </a:lnTo>
                <a:lnTo>
                  <a:pt x="951" y="388"/>
                </a:lnTo>
                <a:lnTo>
                  <a:pt x="978" y="471"/>
                </a:lnTo>
                <a:lnTo>
                  <a:pt x="1008" y="553"/>
                </a:lnTo>
                <a:lnTo>
                  <a:pt x="1042" y="634"/>
                </a:lnTo>
                <a:lnTo>
                  <a:pt x="1079" y="713"/>
                </a:lnTo>
                <a:lnTo>
                  <a:pt x="1114" y="781"/>
                </a:lnTo>
                <a:lnTo>
                  <a:pt x="1150" y="848"/>
                </a:lnTo>
                <a:lnTo>
                  <a:pt x="1187" y="914"/>
                </a:lnTo>
                <a:lnTo>
                  <a:pt x="1228" y="978"/>
                </a:lnTo>
                <a:lnTo>
                  <a:pt x="1273" y="1041"/>
                </a:lnTo>
                <a:lnTo>
                  <a:pt x="1284" y="1053"/>
                </a:lnTo>
                <a:lnTo>
                  <a:pt x="1296" y="1062"/>
                </a:lnTo>
                <a:lnTo>
                  <a:pt x="1312" y="1067"/>
                </a:lnTo>
                <a:lnTo>
                  <a:pt x="1328" y="1069"/>
                </a:lnTo>
                <a:lnTo>
                  <a:pt x="1344" y="1069"/>
                </a:lnTo>
                <a:lnTo>
                  <a:pt x="1463" y="920"/>
                </a:lnTo>
                <a:lnTo>
                  <a:pt x="1581" y="770"/>
                </a:lnTo>
                <a:lnTo>
                  <a:pt x="1697" y="618"/>
                </a:lnTo>
                <a:lnTo>
                  <a:pt x="1718" y="592"/>
                </a:lnTo>
                <a:lnTo>
                  <a:pt x="1738" y="568"/>
                </a:lnTo>
                <a:lnTo>
                  <a:pt x="1760" y="544"/>
                </a:lnTo>
                <a:lnTo>
                  <a:pt x="1784" y="522"/>
                </a:lnTo>
                <a:lnTo>
                  <a:pt x="1832" y="510"/>
                </a:lnTo>
                <a:lnTo>
                  <a:pt x="1882" y="503"/>
                </a:lnTo>
                <a:lnTo>
                  <a:pt x="1931" y="499"/>
                </a:lnTo>
                <a:lnTo>
                  <a:pt x="1981" y="500"/>
                </a:lnTo>
                <a:lnTo>
                  <a:pt x="2030" y="503"/>
                </a:lnTo>
                <a:lnTo>
                  <a:pt x="2080" y="509"/>
                </a:lnTo>
                <a:lnTo>
                  <a:pt x="2213" y="529"/>
                </a:lnTo>
                <a:lnTo>
                  <a:pt x="2345" y="552"/>
                </a:lnTo>
                <a:lnTo>
                  <a:pt x="2477" y="576"/>
                </a:lnTo>
                <a:lnTo>
                  <a:pt x="2468" y="618"/>
                </a:lnTo>
                <a:lnTo>
                  <a:pt x="2458" y="660"/>
                </a:lnTo>
                <a:lnTo>
                  <a:pt x="2446" y="702"/>
                </a:lnTo>
                <a:lnTo>
                  <a:pt x="2431" y="743"/>
                </a:lnTo>
                <a:lnTo>
                  <a:pt x="2413" y="783"/>
                </a:lnTo>
                <a:lnTo>
                  <a:pt x="2390" y="823"/>
                </a:lnTo>
                <a:lnTo>
                  <a:pt x="2365" y="861"/>
                </a:lnTo>
                <a:lnTo>
                  <a:pt x="2337" y="897"/>
                </a:lnTo>
                <a:lnTo>
                  <a:pt x="2308" y="933"/>
                </a:lnTo>
                <a:lnTo>
                  <a:pt x="2280" y="969"/>
                </a:lnTo>
                <a:lnTo>
                  <a:pt x="2245" y="1011"/>
                </a:lnTo>
                <a:lnTo>
                  <a:pt x="2211" y="1055"/>
                </a:lnTo>
                <a:lnTo>
                  <a:pt x="2177" y="1098"/>
                </a:lnTo>
                <a:lnTo>
                  <a:pt x="2114" y="1176"/>
                </a:lnTo>
                <a:lnTo>
                  <a:pt x="2050" y="1253"/>
                </a:lnTo>
                <a:lnTo>
                  <a:pt x="1985" y="1329"/>
                </a:lnTo>
                <a:lnTo>
                  <a:pt x="1922" y="1406"/>
                </a:lnTo>
                <a:lnTo>
                  <a:pt x="1859" y="1485"/>
                </a:lnTo>
                <a:lnTo>
                  <a:pt x="1844" y="1507"/>
                </a:lnTo>
                <a:lnTo>
                  <a:pt x="1830" y="1529"/>
                </a:lnTo>
                <a:lnTo>
                  <a:pt x="1818" y="1553"/>
                </a:lnTo>
                <a:lnTo>
                  <a:pt x="1809" y="1579"/>
                </a:lnTo>
                <a:lnTo>
                  <a:pt x="1803" y="1604"/>
                </a:lnTo>
                <a:lnTo>
                  <a:pt x="1802" y="1638"/>
                </a:lnTo>
                <a:lnTo>
                  <a:pt x="1803" y="1671"/>
                </a:lnTo>
                <a:lnTo>
                  <a:pt x="1844" y="1707"/>
                </a:lnTo>
                <a:lnTo>
                  <a:pt x="1886" y="1742"/>
                </a:lnTo>
                <a:lnTo>
                  <a:pt x="1929" y="1777"/>
                </a:lnTo>
                <a:lnTo>
                  <a:pt x="1972" y="1811"/>
                </a:lnTo>
                <a:lnTo>
                  <a:pt x="2018" y="1841"/>
                </a:lnTo>
                <a:lnTo>
                  <a:pt x="2098" y="1890"/>
                </a:lnTo>
                <a:lnTo>
                  <a:pt x="2179" y="1934"/>
                </a:lnTo>
                <a:lnTo>
                  <a:pt x="2263" y="1974"/>
                </a:lnTo>
                <a:lnTo>
                  <a:pt x="2349" y="2011"/>
                </a:lnTo>
                <a:lnTo>
                  <a:pt x="2435" y="2045"/>
                </a:lnTo>
                <a:lnTo>
                  <a:pt x="2524" y="2076"/>
                </a:lnTo>
                <a:lnTo>
                  <a:pt x="2612" y="2105"/>
                </a:lnTo>
                <a:lnTo>
                  <a:pt x="2702" y="2132"/>
                </a:lnTo>
                <a:lnTo>
                  <a:pt x="2791" y="2156"/>
                </a:lnTo>
                <a:lnTo>
                  <a:pt x="2988" y="2209"/>
                </a:lnTo>
                <a:lnTo>
                  <a:pt x="3186" y="2258"/>
                </a:lnTo>
                <a:lnTo>
                  <a:pt x="3384" y="2307"/>
                </a:lnTo>
                <a:lnTo>
                  <a:pt x="3384" y="2313"/>
                </a:lnTo>
                <a:lnTo>
                  <a:pt x="3295" y="2363"/>
                </a:lnTo>
                <a:lnTo>
                  <a:pt x="3205" y="2412"/>
                </a:lnTo>
                <a:lnTo>
                  <a:pt x="3114" y="2460"/>
                </a:lnTo>
                <a:lnTo>
                  <a:pt x="3023" y="2505"/>
                </a:lnTo>
                <a:lnTo>
                  <a:pt x="2930" y="2546"/>
                </a:lnTo>
                <a:lnTo>
                  <a:pt x="2882" y="2564"/>
                </a:lnTo>
                <a:lnTo>
                  <a:pt x="2831" y="2577"/>
                </a:lnTo>
                <a:lnTo>
                  <a:pt x="2781" y="2584"/>
                </a:lnTo>
                <a:lnTo>
                  <a:pt x="2730" y="2589"/>
                </a:lnTo>
                <a:lnTo>
                  <a:pt x="2678" y="2590"/>
                </a:lnTo>
                <a:lnTo>
                  <a:pt x="2627" y="2588"/>
                </a:lnTo>
                <a:lnTo>
                  <a:pt x="2576" y="2583"/>
                </a:lnTo>
                <a:lnTo>
                  <a:pt x="2525" y="2578"/>
                </a:lnTo>
                <a:lnTo>
                  <a:pt x="2474" y="2572"/>
                </a:lnTo>
                <a:lnTo>
                  <a:pt x="2356" y="2552"/>
                </a:lnTo>
                <a:lnTo>
                  <a:pt x="2240" y="2528"/>
                </a:lnTo>
                <a:lnTo>
                  <a:pt x="2124" y="2499"/>
                </a:lnTo>
                <a:lnTo>
                  <a:pt x="2008" y="2468"/>
                </a:lnTo>
                <a:lnTo>
                  <a:pt x="1894" y="2434"/>
                </a:lnTo>
                <a:lnTo>
                  <a:pt x="1832" y="2414"/>
                </a:lnTo>
                <a:lnTo>
                  <a:pt x="1773" y="2391"/>
                </a:lnTo>
                <a:lnTo>
                  <a:pt x="1715" y="2366"/>
                </a:lnTo>
                <a:lnTo>
                  <a:pt x="1657" y="2336"/>
                </a:lnTo>
                <a:lnTo>
                  <a:pt x="1599" y="2303"/>
                </a:lnTo>
                <a:lnTo>
                  <a:pt x="1541" y="2268"/>
                </a:lnTo>
                <a:lnTo>
                  <a:pt x="1484" y="2232"/>
                </a:lnTo>
                <a:lnTo>
                  <a:pt x="1425" y="2197"/>
                </a:lnTo>
                <a:lnTo>
                  <a:pt x="1401" y="2185"/>
                </a:lnTo>
                <a:lnTo>
                  <a:pt x="1375" y="2174"/>
                </a:lnTo>
                <a:lnTo>
                  <a:pt x="1348" y="2167"/>
                </a:lnTo>
                <a:lnTo>
                  <a:pt x="1320" y="2165"/>
                </a:lnTo>
                <a:lnTo>
                  <a:pt x="1307" y="2165"/>
                </a:lnTo>
                <a:lnTo>
                  <a:pt x="1295" y="2164"/>
                </a:lnTo>
                <a:lnTo>
                  <a:pt x="1283" y="2165"/>
                </a:lnTo>
                <a:lnTo>
                  <a:pt x="1271" y="2168"/>
                </a:lnTo>
                <a:lnTo>
                  <a:pt x="1260" y="2175"/>
                </a:lnTo>
                <a:lnTo>
                  <a:pt x="1168" y="2258"/>
                </a:lnTo>
                <a:lnTo>
                  <a:pt x="1076" y="2343"/>
                </a:lnTo>
                <a:lnTo>
                  <a:pt x="983" y="2426"/>
                </a:lnTo>
                <a:lnTo>
                  <a:pt x="889" y="2508"/>
                </a:lnTo>
                <a:lnTo>
                  <a:pt x="793" y="2588"/>
                </a:lnTo>
                <a:lnTo>
                  <a:pt x="734" y="2631"/>
                </a:lnTo>
                <a:lnTo>
                  <a:pt x="675" y="2672"/>
                </a:lnTo>
                <a:lnTo>
                  <a:pt x="615" y="2714"/>
                </a:lnTo>
                <a:lnTo>
                  <a:pt x="568" y="2749"/>
                </a:lnTo>
                <a:lnTo>
                  <a:pt x="522" y="2785"/>
                </a:lnTo>
                <a:lnTo>
                  <a:pt x="474" y="2818"/>
                </a:lnTo>
                <a:lnTo>
                  <a:pt x="425" y="2850"/>
                </a:lnTo>
                <a:lnTo>
                  <a:pt x="346" y="2892"/>
                </a:lnTo>
                <a:lnTo>
                  <a:pt x="266" y="2930"/>
                </a:lnTo>
                <a:lnTo>
                  <a:pt x="183" y="2965"/>
                </a:lnTo>
                <a:lnTo>
                  <a:pt x="99" y="2995"/>
                </a:lnTo>
                <a:lnTo>
                  <a:pt x="0" y="2995"/>
                </a:lnTo>
                <a:lnTo>
                  <a:pt x="0" y="2984"/>
                </a:lnTo>
                <a:lnTo>
                  <a:pt x="39" y="2927"/>
                </a:lnTo>
                <a:lnTo>
                  <a:pt x="77" y="2869"/>
                </a:lnTo>
                <a:lnTo>
                  <a:pt x="114" y="2811"/>
                </a:lnTo>
                <a:lnTo>
                  <a:pt x="153" y="2755"/>
                </a:lnTo>
                <a:lnTo>
                  <a:pt x="196" y="2694"/>
                </a:lnTo>
                <a:lnTo>
                  <a:pt x="240" y="2635"/>
                </a:lnTo>
                <a:lnTo>
                  <a:pt x="285" y="2575"/>
                </a:lnTo>
                <a:lnTo>
                  <a:pt x="336" y="2504"/>
                </a:lnTo>
                <a:lnTo>
                  <a:pt x="386" y="2433"/>
                </a:lnTo>
                <a:lnTo>
                  <a:pt x="434" y="2360"/>
                </a:lnTo>
                <a:lnTo>
                  <a:pt x="482" y="2287"/>
                </a:lnTo>
                <a:lnTo>
                  <a:pt x="532" y="2214"/>
                </a:lnTo>
                <a:lnTo>
                  <a:pt x="589" y="2141"/>
                </a:lnTo>
                <a:lnTo>
                  <a:pt x="646" y="2068"/>
                </a:lnTo>
                <a:lnTo>
                  <a:pt x="702" y="1994"/>
                </a:lnTo>
                <a:lnTo>
                  <a:pt x="757" y="1920"/>
                </a:lnTo>
                <a:lnTo>
                  <a:pt x="809" y="1843"/>
                </a:lnTo>
                <a:lnTo>
                  <a:pt x="816" y="1832"/>
                </a:lnTo>
                <a:lnTo>
                  <a:pt x="824" y="1821"/>
                </a:lnTo>
                <a:lnTo>
                  <a:pt x="833" y="1810"/>
                </a:lnTo>
                <a:lnTo>
                  <a:pt x="840" y="1797"/>
                </a:lnTo>
                <a:lnTo>
                  <a:pt x="845" y="1785"/>
                </a:lnTo>
                <a:lnTo>
                  <a:pt x="847" y="1773"/>
                </a:lnTo>
                <a:lnTo>
                  <a:pt x="845" y="1758"/>
                </a:lnTo>
                <a:lnTo>
                  <a:pt x="837" y="1721"/>
                </a:lnTo>
                <a:lnTo>
                  <a:pt x="825" y="1684"/>
                </a:lnTo>
                <a:lnTo>
                  <a:pt x="811" y="1648"/>
                </a:lnTo>
                <a:lnTo>
                  <a:pt x="794" y="1613"/>
                </a:lnTo>
                <a:lnTo>
                  <a:pt x="773" y="1581"/>
                </a:lnTo>
                <a:lnTo>
                  <a:pt x="727" y="1512"/>
                </a:lnTo>
                <a:lnTo>
                  <a:pt x="684" y="1441"/>
                </a:lnTo>
                <a:lnTo>
                  <a:pt x="643" y="1368"/>
                </a:lnTo>
                <a:lnTo>
                  <a:pt x="603" y="1295"/>
                </a:lnTo>
                <a:lnTo>
                  <a:pt x="563" y="1222"/>
                </a:lnTo>
                <a:lnTo>
                  <a:pt x="507" y="1116"/>
                </a:lnTo>
                <a:lnTo>
                  <a:pt x="452" y="1009"/>
                </a:lnTo>
                <a:lnTo>
                  <a:pt x="401" y="900"/>
                </a:lnTo>
                <a:lnTo>
                  <a:pt x="352" y="789"/>
                </a:lnTo>
                <a:lnTo>
                  <a:pt x="309" y="677"/>
                </a:lnTo>
                <a:lnTo>
                  <a:pt x="296" y="644"/>
                </a:lnTo>
                <a:lnTo>
                  <a:pt x="285" y="610"/>
                </a:lnTo>
                <a:lnTo>
                  <a:pt x="276" y="575"/>
                </a:lnTo>
                <a:lnTo>
                  <a:pt x="269" y="540"/>
                </a:lnTo>
                <a:lnTo>
                  <a:pt x="266" y="504"/>
                </a:lnTo>
                <a:lnTo>
                  <a:pt x="268" y="468"/>
                </a:lnTo>
                <a:lnTo>
                  <a:pt x="280" y="454"/>
                </a:lnTo>
                <a:lnTo>
                  <a:pt x="293" y="440"/>
                </a:lnTo>
                <a:lnTo>
                  <a:pt x="308" y="428"/>
                </a:lnTo>
                <a:lnTo>
                  <a:pt x="397" y="347"/>
                </a:lnTo>
                <a:lnTo>
                  <a:pt x="486" y="265"/>
                </a:lnTo>
                <a:lnTo>
                  <a:pt x="575" y="184"/>
                </a:lnTo>
                <a:lnTo>
                  <a:pt x="618" y="146"/>
                </a:lnTo>
                <a:lnTo>
                  <a:pt x="661" y="107"/>
                </a:lnTo>
                <a:lnTo>
                  <a:pt x="706" y="69"/>
                </a:lnTo>
                <a:lnTo>
                  <a:pt x="751" y="33"/>
                </a:lnTo>
                <a:lnTo>
                  <a:pt x="798" y="0"/>
                </a:lnTo>
                <a:close/>
              </a:path>
            </a:pathLst>
          </a:custGeom>
          <a:solidFill>
            <a:srgbClr val="C00000"/>
          </a:solidFill>
          <a:ln w="28575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22" name="Rechteckige Legende 21"/>
          <p:cNvSpPr/>
          <p:nvPr/>
        </p:nvSpPr>
        <p:spPr bwMode="auto">
          <a:xfrm>
            <a:off x="7092210" y="1086318"/>
            <a:ext cx="3116220" cy="1656184"/>
          </a:xfrm>
          <a:prstGeom prst="wedgeRectCallout">
            <a:avLst>
              <a:gd name="adj1" fmla="val -51899"/>
              <a:gd name="adj2" fmla="val 63778"/>
            </a:avLst>
          </a:prstGeom>
          <a:solidFill>
            <a:srgbClr val="92D050"/>
          </a:solidFill>
          <a:ln w="38100" algn="ctr">
            <a:noFill/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marL="87313">
              <a:defRPr/>
            </a:pPr>
            <a:r>
              <a:rPr lang="de-CH" sz="1600" dirty="0">
                <a:cs typeface="Arial" charset="0"/>
              </a:rPr>
              <a:t>Verschiebung des «Kostenschnitts» erhöht die Möglichkeit, die Gesamtkosten proaktiv zu steuern und hat nur geringen Einfluss auf den Nutzen</a:t>
            </a:r>
            <a:endParaRPr lang="de-DE" sz="1600" dirty="0">
              <a:cs typeface="Arial" charset="0"/>
            </a:endParaRPr>
          </a:p>
        </p:txBody>
      </p:sp>
      <p:sp>
        <p:nvSpPr>
          <p:cNvPr id="3" name="Pfeil nach rechts 2"/>
          <p:cNvSpPr/>
          <p:nvPr/>
        </p:nvSpPr>
        <p:spPr bwMode="auto">
          <a:xfrm>
            <a:off x="6699730" y="3255263"/>
            <a:ext cx="404382" cy="234498"/>
          </a:xfrm>
          <a:prstGeom prst="rightArrow">
            <a:avLst/>
          </a:prstGeom>
          <a:solidFill>
            <a:srgbClr val="C00000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algn="ctr">
              <a:buClr>
                <a:srgbClr val="71BFA7"/>
              </a:buClr>
              <a:buFont typeface="Wingdings" pitchFamily="2" charset="2"/>
              <a:buNone/>
            </a:pPr>
            <a:endParaRPr lang="de-CH" sz="1000" dirty="0" err="1">
              <a:solidFill>
                <a:schemeClr val="bg1"/>
              </a:solidFill>
            </a:endParaRPr>
          </a:p>
        </p:txBody>
      </p:sp>
      <p:sp>
        <p:nvSpPr>
          <p:cNvPr id="25" name="Pfeil nach rechts 24"/>
          <p:cNvSpPr/>
          <p:nvPr/>
        </p:nvSpPr>
        <p:spPr bwMode="auto">
          <a:xfrm flipH="1">
            <a:off x="5807968" y="3253573"/>
            <a:ext cx="404382" cy="234498"/>
          </a:xfrm>
          <a:prstGeom prst="rightArrow">
            <a:avLst/>
          </a:prstGeom>
          <a:solidFill>
            <a:srgbClr val="C00000"/>
          </a:solidFill>
          <a:ln w="2857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algn="ctr">
              <a:buClr>
                <a:srgbClr val="71BFA7"/>
              </a:buClr>
              <a:buFont typeface="Wingdings" pitchFamily="2" charset="2"/>
              <a:buNone/>
            </a:pPr>
            <a:endParaRPr lang="de-CH" sz="1000" dirty="0" err="1">
              <a:solidFill>
                <a:schemeClr val="bg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altLang="de-DE" kern="0" dirty="0"/>
              <a:t>«Design-</a:t>
            </a:r>
            <a:r>
              <a:rPr lang="de-CH" altLang="de-DE" kern="0" dirty="0" err="1"/>
              <a:t>to</a:t>
            </a:r>
            <a:r>
              <a:rPr lang="de-CH" altLang="de-DE" kern="0" dirty="0"/>
              <a:t>-budget»-Ansatz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688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38B879-00DE-3BA8-7198-7752CBAD3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Typische Kostenstruktur von ERP-Projekten</a:t>
            </a:r>
            <a:br>
              <a:rPr lang="de-CH" dirty="0"/>
            </a:br>
            <a:r>
              <a:rPr lang="de-CH" dirty="0"/>
              <a:t>(</a:t>
            </a:r>
            <a:r>
              <a:rPr lang="de-CH" dirty="0" err="1"/>
              <a:t>i2s</a:t>
            </a:r>
            <a:r>
              <a:rPr lang="de-CH" dirty="0"/>
              <a:t> Benchmark)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CE53431-D225-4E9A-9532-E66DEE8E0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AE5C-2A06-470B-942A-BF4764FE4071}" type="slidenum">
              <a:rPr lang="en-US" noProof="0" smtClean="0"/>
              <a:t>29</a:t>
            </a:fld>
            <a:endParaRPr lang="en-US" noProof="0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69CE75F7-B885-46CE-8F84-DB4557DD0437}"/>
              </a:ext>
            </a:extLst>
          </p:cNvPr>
          <p:cNvSpPr txBox="1">
            <a:spLocks/>
          </p:cNvSpPr>
          <p:nvPr/>
        </p:nvSpPr>
        <p:spPr bwMode="gray">
          <a:xfrm>
            <a:off x="477761" y="164637"/>
            <a:ext cx="11235267" cy="492443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ctr" defTabSz="914378" rtl="0" eaLnBrk="1" latinLnBrk="0" hangingPunct="1">
              <a:spcBef>
                <a:spcPct val="0"/>
              </a:spcBef>
              <a:buNone/>
              <a:defRPr sz="2700" kern="1200" cap="all" spc="38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3200" b="0" i="0" u="none" strike="noStrike" kern="1200" cap="all" spc="507" normalizeH="0" baseline="0" noProof="0" dirty="0">
              <a:ln>
                <a:noFill/>
              </a:ln>
              <a:solidFill>
                <a:srgbClr val="6F6F6F"/>
              </a:solidFill>
              <a:effectLst/>
              <a:uLnTx/>
              <a:uFillTx/>
              <a:latin typeface="HelveticaNeueLT Pro 95 Blk"/>
              <a:ea typeface="+mj-ea"/>
              <a:cs typeface="+mj-cs"/>
            </a:endParaRPr>
          </a:p>
        </p:txBody>
      </p:sp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C5672374-B3B5-4107-A961-D1E2B6D25818}"/>
              </a:ext>
            </a:extLst>
          </p:cNvPr>
          <p:cNvGraphicFramePr>
            <a:graphicFrameLocks/>
          </p:cNvGraphicFramePr>
          <p:nvPr/>
        </p:nvGraphicFramePr>
        <p:xfrm>
          <a:off x="477760" y="1384342"/>
          <a:ext cx="10784207" cy="52421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6268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Vertragsmanagement braucht zeit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30</a:t>
            </a:fld>
            <a:endParaRPr lang="en-US" dirty="0"/>
          </a:p>
        </p:txBody>
      </p:sp>
      <p:sp>
        <p:nvSpPr>
          <p:cNvPr id="4" name="Bildplatzhalter 3"/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Textplatzhalter 8"/>
          <p:cNvSpPr txBox="1">
            <a:spLocks/>
          </p:cNvSpPr>
          <p:nvPr/>
        </p:nvSpPr>
        <p:spPr>
          <a:xfrm>
            <a:off x="8610600" y="4960138"/>
            <a:ext cx="2619777" cy="1463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None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lang="de-DE" sz="1000" kern="12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221CCBE-58DE-586E-CD77-57170A411D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09"/>
          <a:stretch/>
        </p:blipFill>
        <p:spPr>
          <a:xfrm>
            <a:off x="2" y="-1417984"/>
            <a:ext cx="12192000" cy="598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494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Probleme bei ERP-Verträgen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Klassisches Vorgehensmodell setzt die «Vertragsverhandlungen» an das Ende des Evaluationsprojektes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Man muss mehrere Anbieterverträge vergleichen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In der Regel hat man gar keinen Überblick mehr, über die Anzahl der Verträge und vertragsähnlichen Vereinbarungen (Dienstleistungen, Lizenzen, Support und Wartung, Regelungen für Dritt- und Basissoftware, Sourcing, Hardware, etc.)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Anbieterverträge regeln die meisten Dinge mit einer Anbieterbrille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Zahlreiche wichtige Themen werden überhaupt nicht geregelt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Viele Regelungen entsprechen nicht der üblichen Realität von ERP-Projekten (intensive und «verschlungene» Zusammenarbeit von Partnern)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Hausanwälte haben in der Regel kein ausreichendes Fach-Knowhow</a:t>
            </a:r>
          </a:p>
          <a:p>
            <a:pPr marL="269875" indent="-269875">
              <a:buFont typeface="Wingdings" panose="05000000000000000000" pitchFamily="2" charset="2"/>
              <a:buChar char="§"/>
              <a:defRPr/>
            </a:pPr>
            <a:r>
              <a:rPr lang="de-CH" dirty="0"/>
              <a:t>Anwaltliche Betreuung kann sehr teuer werden ohne konkretes Ergebnis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DF8BAC-2833-41F0-9CB9-2C27AA996564}" type="slidenum">
              <a:rPr lang="de-CH" smtClean="0">
                <a:solidFill>
                  <a:prstClr val="white"/>
                </a:solidFill>
              </a:rPr>
              <a:pPr>
                <a:defRPr/>
              </a:pPr>
              <a:t>31</a:t>
            </a:fld>
            <a:endParaRPr lang="de-C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075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Vertragskomponenten ERP-Projekt</a:t>
            </a:r>
            <a:endParaRPr lang="en-GB" dirty="0"/>
          </a:p>
        </p:txBody>
      </p:sp>
      <p:cxnSp>
        <p:nvCxnSpPr>
          <p:cNvPr id="27" name="Gerader Verbinder 26"/>
          <p:cNvCxnSpPr/>
          <p:nvPr/>
        </p:nvCxnSpPr>
        <p:spPr>
          <a:xfrm flipV="1">
            <a:off x="8222049" y="2106704"/>
            <a:ext cx="962498" cy="1371602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/>
          <p:cNvCxnSpPr/>
          <p:nvPr/>
        </p:nvCxnSpPr>
        <p:spPr>
          <a:xfrm>
            <a:off x="8222048" y="4017150"/>
            <a:ext cx="962498" cy="107768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r Verbinder 28"/>
          <p:cNvCxnSpPr/>
          <p:nvPr/>
        </p:nvCxnSpPr>
        <p:spPr>
          <a:xfrm>
            <a:off x="8397048" y="3837533"/>
            <a:ext cx="962497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r Verbinder 20"/>
          <p:cNvCxnSpPr>
            <a:cxnSpLocks/>
            <a:stCxn id="12" idx="3"/>
            <a:endCxn id="6" idx="1"/>
          </p:cNvCxnSpPr>
          <p:nvPr/>
        </p:nvCxnSpPr>
        <p:spPr>
          <a:xfrm flipV="1">
            <a:off x="5509557" y="4014428"/>
            <a:ext cx="962498" cy="1739651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r Verbinder 19"/>
          <p:cNvCxnSpPr>
            <a:cxnSpLocks/>
            <a:stCxn id="10" idx="3"/>
          </p:cNvCxnSpPr>
          <p:nvPr/>
        </p:nvCxnSpPr>
        <p:spPr>
          <a:xfrm>
            <a:off x="5509557" y="3366665"/>
            <a:ext cx="962497" cy="71267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hteck 4"/>
          <p:cNvSpPr/>
          <p:nvPr/>
        </p:nvSpPr>
        <p:spPr>
          <a:xfrm>
            <a:off x="6472055" y="2607447"/>
            <a:ext cx="2099992" cy="28302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Rahmenvertrag</a:t>
            </a:r>
          </a:p>
        </p:txBody>
      </p:sp>
      <p:sp>
        <p:nvSpPr>
          <p:cNvPr id="6" name="Rechteck 5"/>
          <p:cNvSpPr/>
          <p:nvPr/>
        </p:nvSpPr>
        <p:spPr>
          <a:xfrm>
            <a:off x="6472055" y="2934020"/>
            <a:ext cx="2099992" cy="21608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Generelle Vereinbarungen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Rechte und Pflichten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Projekt-</a:t>
            </a:r>
            <a:r>
              <a:rPr lang="de-CH" sz="1600" dirty="0" err="1">
                <a:solidFill>
                  <a:schemeClr val="tx1"/>
                </a:solidFill>
              </a:rPr>
              <a:t>Governance</a:t>
            </a:r>
            <a:endParaRPr lang="de-CH" sz="1600" dirty="0">
              <a:solidFill>
                <a:schemeClr val="tx1"/>
              </a:solidFill>
            </a:endParaRP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Eskalations-management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Abnahmevorgehen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Gewährleistung</a:t>
            </a:r>
          </a:p>
        </p:txBody>
      </p:sp>
      <p:sp>
        <p:nvSpPr>
          <p:cNvPr id="9" name="Rechteck 8"/>
          <p:cNvSpPr/>
          <p:nvPr/>
        </p:nvSpPr>
        <p:spPr>
          <a:xfrm>
            <a:off x="3409565" y="1889649"/>
            <a:ext cx="2099992" cy="5007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Anforderungen an die Lösung</a:t>
            </a:r>
          </a:p>
        </p:txBody>
      </p:sp>
      <p:sp>
        <p:nvSpPr>
          <p:cNvPr id="10" name="Rechteck 9"/>
          <p:cNvSpPr/>
          <p:nvPr/>
        </p:nvSpPr>
        <p:spPr>
          <a:xfrm>
            <a:off x="3409565" y="2390392"/>
            <a:ext cx="2099992" cy="195254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 err="1">
                <a:solidFill>
                  <a:schemeClr val="tx1"/>
                </a:solidFill>
              </a:rPr>
              <a:t>Scoping</a:t>
            </a:r>
            <a:r>
              <a:rPr lang="de-CH" sz="1600" dirty="0">
                <a:solidFill>
                  <a:schemeClr val="tx1"/>
                </a:solidFill>
              </a:rPr>
              <a:t>-Dokument («in </a:t>
            </a:r>
            <a:r>
              <a:rPr lang="de-CH" sz="1600" dirty="0" err="1">
                <a:solidFill>
                  <a:schemeClr val="tx1"/>
                </a:solidFill>
              </a:rPr>
              <a:t>scope</a:t>
            </a:r>
            <a:r>
              <a:rPr lang="de-CH" sz="1600" dirty="0">
                <a:solidFill>
                  <a:schemeClr val="tx1"/>
                </a:solidFill>
              </a:rPr>
              <a:t>» </a:t>
            </a:r>
            <a:r>
              <a:rPr lang="de-CH" sz="1600" u="sng" dirty="0">
                <a:solidFill>
                  <a:schemeClr val="tx1"/>
                </a:solidFill>
              </a:rPr>
              <a:t>und</a:t>
            </a:r>
            <a:r>
              <a:rPr lang="de-CH" sz="1600" dirty="0">
                <a:solidFill>
                  <a:schemeClr val="tx1"/>
                </a:solidFill>
              </a:rPr>
              <a:t> «out-</a:t>
            </a:r>
            <a:r>
              <a:rPr lang="de-CH" sz="1600" dirty="0" err="1">
                <a:solidFill>
                  <a:schemeClr val="tx1"/>
                </a:solidFill>
              </a:rPr>
              <a:t>of</a:t>
            </a:r>
            <a:r>
              <a:rPr lang="de-CH" sz="1600" dirty="0">
                <a:solidFill>
                  <a:schemeClr val="tx1"/>
                </a:solidFill>
              </a:rPr>
              <a:t>-</a:t>
            </a:r>
            <a:r>
              <a:rPr lang="de-CH" sz="1600" dirty="0" err="1">
                <a:solidFill>
                  <a:schemeClr val="tx1"/>
                </a:solidFill>
              </a:rPr>
              <a:t>scope</a:t>
            </a:r>
            <a:r>
              <a:rPr lang="de-CH" sz="1600" dirty="0">
                <a:solidFill>
                  <a:schemeClr val="tx1"/>
                </a:solidFill>
              </a:rPr>
              <a:t>»)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Klärung des «WAS?» und des «WIE?»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Lieferobjekte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Freigabe/Abnahme-Vorgehen</a:t>
            </a:r>
          </a:p>
        </p:txBody>
      </p:sp>
      <p:sp>
        <p:nvSpPr>
          <p:cNvPr id="11" name="Rechteck 10"/>
          <p:cNvSpPr/>
          <p:nvPr/>
        </p:nvSpPr>
        <p:spPr>
          <a:xfrm>
            <a:off x="3409565" y="4523992"/>
            <a:ext cx="2099992" cy="28302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Budget</a:t>
            </a:r>
          </a:p>
        </p:txBody>
      </p:sp>
      <p:sp>
        <p:nvSpPr>
          <p:cNvPr id="12" name="Rechteck 11"/>
          <p:cNvSpPr/>
          <p:nvPr/>
        </p:nvSpPr>
        <p:spPr>
          <a:xfrm>
            <a:off x="3409565" y="4850565"/>
            <a:ext cx="2099992" cy="180702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Leistungspositionen und Kosten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Zielbudget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Pufferbudget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Kostendach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Geplante Arbeitspakete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endParaRPr lang="de-CH" sz="1600" dirty="0">
              <a:solidFill>
                <a:schemeClr val="tx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9067880" y="1638624"/>
            <a:ext cx="2099992" cy="28302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Tarifblatt</a:t>
            </a:r>
          </a:p>
        </p:txBody>
      </p:sp>
      <p:sp>
        <p:nvSpPr>
          <p:cNvPr id="14" name="Rechteck 13"/>
          <p:cNvSpPr/>
          <p:nvPr/>
        </p:nvSpPr>
        <p:spPr>
          <a:xfrm>
            <a:off x="9067880" y="1965198"/>
            <a:ext cx="2099992" cy="90351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Dienstleistungspreise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Verrechnungs-konditionen</a:t>
            </a:r>
          </a:p>
        </p:txBody>
      </p:sp>
      <p:sp>
        <p:nvSpPr>
          <p:cNvPr id="15" name="Rechteck 14"/>
          <p:cNvSpPr/>
          <p:nvPr/>
        </p:nvSpPr>
        <p:spPr>
          <a:xfrm>
            <a:off x="9067880" y="3325905"/>
            <a:ext cx="2099992" cy="28302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Auftragsblätter</a:t>
            </a:r>
          </a:p>
        </p:txBody>
      </p:sp>
      <p:sp>
        <p:nvSpPr>
          <p:cNvPr id="16" name="Rechteck 15"/>
          <p:cNvSpPr/>
          <p:nvPr/>
        </p:nvSpPr>
        <p:spPr>
          <a:xfrm>
            <a:off x="9067880" y="3652479"/>
            <a:ext cx="2099992" cy="123008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500" dirty="0">
                <a:solidFill>
                  <a:schemeClr val="tx1"/>
                </a:solidFill>
              </a:rPr>
              <a:t>Freigabe Arbeitspakete (gemäss Lastenheft &amp; Budget)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500" dirty="0">
                <a:solidFill>
                  <a:schemeClr val="tx1"/>
                </a:solidFill>
              </a:rPr>
              <a:t>Freigabe Change </a:t>
            </a:r>
            <a:r>
              <a:rPr lang="de-CH" sz="1500" dirty="0" err="1">
                <a:solidFill>
                  <a:schemeClr val="tx1"/>
                </a:solidFill>
              </a:rPr>
              <a:t>Requests</a:t>
            </a:r>
            <a:endParaRPr lang="de-CH" sz="1500" dirty="0">
              <a:solidFill>
                <a:schemeClr val="tx1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9067880" y="5013191"/>
            <a:ext cx="2099992" cy="28302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Weitere Verträge</a:t>
            </a:r>
          </a:p>
        </p:txBody>
      </p:sp>
      <p:sp>
        <p:nvSpPr>
          <p:cNvPr id="18" name="Rechteck 17"/>
          <p:cNvSpPr/>
          <p:nvPr/>
        </p:nvSpPr>
        <p:spPr>
          <a:xfrm>
            <a:off x="9067880" y="5339765"/>
            <a:ext cx="2099992" cy="90351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500" dirty="0">
                <a:solidFill>
                  <a:schemeClr val="tx1"/>
                </a:solidFill>
              </a:rPr>
              <a:t>Lizenzverträge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500" dirty="0">
                <a:solidFill>
                  <a:schemeClr val="tx1"/>
                </a:solidFill>
              </a:rPr>
              <a:t>Hosting-Verträge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500" dirty="0">
                <a:solidFill>
                  <a:schemeClr val="tx1"/>
                </a:solidFill>
              </a:rPr>
              <a:t>Support-Verträge</a:t>
            </a:r>
          </a:p>
        </p:txBody>
      </p:sp>
      <p:cxnSp>
        <p:nvCxnSpPr>
          <p:cNvPr id="24" name="Gerader Verbinder 23"/>
          <p:cNvCxnSpPr>
            <a:cxnSpLocks/>
            <a:stCxn id="10" idx="2"/>
            <a:endCxn id="11" idx="0"/>
          </p:cNvCxnSpPr>
          <p:nvPr/>
        </p:nvCxnSpPr>
        <p:spPr>
          <a:xfrm>
            <a:off x="4459561" y="4342938"/>
            <a:ext cx="0" cy="18105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/>
          <p:cNvSpPr txBox="1"/>
          <p:nvPr/>
        </p:nvSpPr>
        <p:spPr>
          <a:xfrm>
            <a:off x="5487148" y="3384691"/>
            <a:ext cx="926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3200" b="1" dirty="0">
                <a:solidFill>
                  <a:srgbClr val="C00000"/>
                </a:solidFill>
              </a:rPr>
              <a:t>1:1:1</a:t>
            </a:r>
          </a:p>
          <a:p>
            <a:pPr algn="ctr"/>
            <a:r>
              <a:rPr lang="de-CH" sz="1600" b="1" dirty="0">
                <a:solidFill>
                  <a:srgbClr val="C00000"/>
                </a:solidFill>
              </a:rPr>
              <a:t>Passung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14D5AC64-B6C3-48D8-8310-B35DABFD88D1}"/>
              </a:ext>
            </a:extLst>
          </p:cNvPr>
          <p:cNvSpPr/>
          <p:nvPr/>
        </p:nvSpPr>
        <p:spPr>
          <a:xfrm>
            <a:off x="759684" y="1919016"/>
            <a:ext cx="2378675" cy="28302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Project Guidelines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A248E9BF-64D1-414C-B099-C7CE78BCA592}"/>
              </a:ext>
            </a:extLst>
          </p:cNvPr>
          <p:cNvSpPr/>
          <p:nvPr/>
        </p:nvSpPr>
        <p:spPr>
          <a:xfrm>
            <a:off x="759684" y="2245589"/>
            <a:ext cx="2378675" cy="209734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Projekt-Organigramm (je Phase)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Projekt-Methodik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Meilenstein-Terminplan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Lieferobjekte (je Phase)</a:t>
            </a:r>
          </a:p>
          <a:p>
            <a:pPr marL="87313" indent="-87313"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tx1"/>
                </a:solidFill>
              </a:rPr>
              <a:t>Rollen und Aufgaben / Verantwortlichkeitsmatrix</a:t>
            </a:r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6D2CEAEF-A5FF-485D-B09E-266B5652F651}"/>
              </a:ext>
            </a:extLst>
          </p:cNvPr>
          <p:cNvCxnSpPr>
            <a:cxnSpLocks/>
            <a:stCxn id="23" idx="3"/>
            <a:endCxn id="10" idx="1"/>
          </p:cNvCxnSpPr>
          <p:nvPr/>
        </p:nvCxnSpPr>
        <p:spPr>
          <a:xfrm>
            <a:off x="3138359" y="3294264"/>
            <a:ext cx="271206" cy="72401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hteck 33">
            <a:extLst>
              <a:ext uri="{FF2B5EF4-FFF2-40B4-BE49-F238E27FC236}">
                <a16:creationId xmlns:a16="http://schemas.microsoft.com/office/drawing/2014/main" id="{907F6DAE-7B6C-4E2F-BA62-16A874CB0E8A}"/>
              </a:ext>
            </a:extLst>
          </p:cNvPr>
          <p:cNvSpPr/>
          <p:nvPr/>
        </p:nvSpPr>
        <p:spPr>
          <a:xfrm>
            <a:off x="759684" y="1603332"/>
            <a:ext cx="4749873" cy="26744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Lastenheft</a:t>
            </a:r>
          </a:p>
        </p:txBody>
      </p:sp>
    </p:spTree>
    <p:extLst>
      <p:ext uri="{BB962C8B-B14F-4D97-AF65-F5344CB8AC3E}">
        <p14:creationId xmlns:p14="http://schemas.microsoft.com/office/powerpoint/2010/main" val="29973078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C08E3E-E244-4210-B744-42E057870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Vorgehen </a:t>
            </a:r>
            <a:r>
              <a:rPr lang="de-CH" dirty="0" err="1"/>
              <a:t>Vertragsfinalisierung</a:t>
            </a:r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ACC62B9-C1A5-409D-80A2-B3D2C2DD3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 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E2DD241-90F0-427E-AB4B-809A8D995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28722" y="6470704"/>
            <a:ext cx="973667" cy="27432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w Cen MT Condensed" panose="020B0606020104020203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w Cen MT Condensed" panose="020B0606020104020203"/>
              <a:ea typeface="+mn-ea"/>
              <a:cs typeface="+mn-cs"/>
            </a:endParaRPr>
          </a:p>
        </p:txBody>
      </p:sp>
      <p:sp>
        <p:nvSpPr>
          <p:cNvPr id="7" name="Pfeil: Fünfeck 6">
            <a:extLst>
              <a:ext uri="{FF2B5EF4-FFF2-40B4-BE49-F238E27FC236}">
                <a16:creationId xmlns:a16="http://schemas.microsoft.com/office/drawing/2014/main" id="{B145F75B-61E1-4212-B2C9-3142AF80AF27}"/>
              </a:ext>
            </a:extLst>
          </p:cNvPr>
          <p:cNvSpPr/>
          <p:nvPr/>
        </p:nvSpPr>
        <p:spPr>
          <a:xfrm>
            <a:off x="1459345" y="1278350"/>
            <a:ext cx="3768438" cy="403822"/>
          </a:xfrm>
          <a:prstGeom prst="homePlat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Endphase Evaluation: Klärung kritische Punkte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(«</a:t>
            </a:r>
            <a:r>
              <a:rPr lang="de-CH" sz="1400" b="1" dirty="0">
                <a:solidFill>
                  <a:prstClr val="white"/>
                </a:solidFill>
                <a:latin typeface="Tw Cen MT" panose="020B0602020104020603"/>
              </a:rPr>
              <a:t>Fiktion» </a:t>
            </a:r>
            <a:r>
              <a:rPr kumimoji="0" lang="de-C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mehrere Anbieter)</a:t>
            </a:r>
          </a:p>
        </p:txBody>
      </p:sp>
      <p:sp>
        <p:nvSpPr>
          <p:cNvPr id="10" name="Pfeil: Fünfeck 9">
            <a:extLst>
              <a:ext uri="{FF2B5EF4-FFF2-40B4-BE49-F238E27FC236}">
                <a16:creationId xmlns:a16="http://schemas.microsoft.com/office/drawing/2014/main" id="{046E65E1-7E32-4276-83B2-AA899C1174F2}"/>
              </a:ext>
            </a:extLst>
          </p:cNvPr>
          <p:cNvSpPr/>
          <p:nvPr/>
        </p:nvSpPr>
        <p:spPr>
          <a:xfrm>
            <a:off x="6644099" y="1278350"/>
            <a:ext cx="3580717" cy="403822"/>
          </a:xfrm>
          <a:prstGeom prst="homePlat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200" b="1" dirty="0">
                <a:solidFill>
                  <a:prstClr val="white"/>
                </a:solidFill>
                <a:latin typeface="Tw Cen MT" panose="020B0602020104020603"/>
              </a:rPr>
              <a:t>Vorprojekt: Finalisierung Vertrag und alle Anhänge</a:t>
            </a:r>
          </a:p>
          <a:p>
            <a:pPr algn="ctr"/>
            <a:r>
              <a:rPr lang="de-CH" sz="1200" b="1" dirty="0">
                <a:solidFill>
                  <a:prstClr val="white"/>
                </a:solidFill>
                <a:latin typeface="Tw Cen MT" panose="020B0602020104020603"/>
              </a:rPr>
              <a:t>(aktive Zusammenarbeit mit präferiertem Partner)</a:t>
            </a:r>
          </a:p>
        </p:txBody>
      </p:sp>
      <p:sp>
        <p:nvSpPr>
          <p:cNvPr id="14" name="Rechteck: abgerundete Ecken 13">
            <a:extLst>
              <a:ext uri="{FF2B5EF4-FFF2-40B4-BE49-F238E27FC236}">
                <a16:creationId xmlns:a16="http://schemas.microsoft.com/office/drawing/2014/main" id="{4F51F347-D4DE-4E64-AB0C-41B6BA91D8B5}"/>
              </a:ext>
            </a:extLst>
          </p:cNvPr>
          <p:cNvSpPr/>
          <p:nvPr/>
        </p:nvSpPr>
        <p:spPr>
          <a:xfrm>
            <a:off x="6600661" y="1737580"/>
            <a:ext cx="3453743" cy="751367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Endredaktion aller Vertragsdokumente</a:t>
            </a: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D58DB045-6152-45D8-B1DC-EC78C60BAE50}"/>
              </a:ext>
            </a:extLst>
          </p:cNvPr>
          <p:cNvSpPr/>
          <p:nvPr/>
        </p:nvSpPr>
        <p:spPr>
          <a:xfrm>
            <a:off x="1459345" y="2567194"/>
            <a:ext cx="1864880" cy="923025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Sichtung Vorarbeiten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Definition allfällige Klärungslücken (Schwerpunkt: Budgetrelevanz)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7" name="Rechteck: abgerundete Ecken 16">
            <a:extLst>
              <a:ext uri="{FF2B5EF4-FFF2-40B4-BE49-F238E27FC236}">
                <a16:creationId xmlns:a16="http://schemas.microsoft.com/office/drawing/2014/main" id="{E590EA2E-650F-4E4E-92C3-3310630D3557}"/>
              </a:ext>
            </a:extLst>
          </p:cNvPr>
          <p:cNvSpPr/>
          <p:nvPr/>
        </p:nvSpPr>
        <p:spPr>
          <a:xfrm>
            <a:off x="1459346" y="3644650"/>
            <a:ext cx="1864880" cy="845810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Sichtung Budget</a:t>
            </a:r>
          </a:p>
          <a:p>
            <a:pPr marL="0" marR="0" lvl="0" indent="0" algn="ctr" defTabSz="4572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Klärung offene Punkte</a:t>
            </a:r>
          </a:p>
          <a:p>
            <a:pPr marL="0" marR="0" lvl="0" indent="0" algn="ctr" defTabSz="4572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Definition Zielkostenbudget/</a:t>
            </a:r>
          </a:p>
          <a:p>
            <a:pPr marL="0" marR="0" lvl="0" indent="0" algn="ctr" defTabSz="4572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Ge</a:t>
            </a: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samtkostenrahmen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1" name="Rechteck: abgerundete Ecken 20">
            <a:extLst>
              <a:ext uri="{FF2B5EF4-FFF2-40B4-BE49-F238E27FC236}">
                <a16:creationId xmlns:a16="http://schemas.microsoft.com/office/drawing/2014/main" id="{23C8AD68-9904-4120-B4C8-620D9DA534AA}"/>
              </a:ext>
            </a:extLst>
          </p:cNvPr>
          <p:cNvSpPr/>
          <p:nvPr/>
        </p:nvSpPr>
        <p:spPr>
          <a:xfrm>
            <a:off x="6584374" y="3626129"/>
            <a:ext cx="3476791" cy="911832"/>
          </a:xfrm>
          <a:prstGeom prst="roundRect">
            <a:avLst>
              <a:gd name="adj" fmla="val 2430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Mitlaufende Anpassung Budget</a:t>
            </a:r>
          </a:p>
        </p:txBody>
      </p:sp>
      <p:sp>
        <p:nvSpPr>
          <p:cNvPr id="23" name="Rechteck: abgerundete Ecken 22">
            <a:extLst>
              <a:ext uri="{FF2B5EF4-FFF2-40B4-BE49-F238E27FC236}">
                <a16:creationId xmlns:a16="http://schemas.microsoft.com/office/drawing/2014/main" id="{06238AF3-04D3-4067-80C6-7AF2B62AF8D7}"/>
              </a:ext>
            </a:extLst>
          </p:cNvPr>
          <p:cNvSpPr/>
          <p:nvPr/>
        </p:nvSpPr>
        <p:spPr>
          <a:xfrm>
            <a:off x="6603101" y="2569249"/>
            <a:ext cx="3460873" cy="94501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Endredaktion Lastenheft (Anforderungen) </a:t>
            </a:r>
          </a:p>
        </p:txBody>
      </p:sp>
      <p:sp>
        <p:nvSpPr>
          <p:cNvPr id="24" name="Rechteck: abgerundete Ecken 23">
            <a:extLst>
              <a:ext uri="{FF2B5EF4-FFF2-40B4-BE49-F238E27FC236}">
                <a16:creationId xmlns:a16="http://schemas.microsoft.com/office/drawing/2014/main" id="{D187EB42-BF0B-44B3-B5A8-BC16530F6D3B}"/>
              </a:ext>
            </a:extLst>
          </p:cNvPr>
          <p:cNvSpPr/>
          <p:nvPr/>
        </p:nvSpPr>
        <p:spPr>
          <a:xfrm>
            <a:off x="6584375" y="4610418"/>
            <a:ext cx="3473420" cy="63607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Ausarbeitung Projekt Guidelines (Teil des Lastenhefts)</a:t>
            </a:r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55B825B2-8DD1-4A45-AF99-165902AD13BA}"/>
              </a:ext>
            </a:extLst>
          </p:cNvPr>
          <p:cNvCxnSpPr/>
          <p:nvPr/>
        </p:nvCxnSpPr>
        <p:spPr>
          <a:xfrm>
            <a:off x="822036" y="2521428"/>
            <a:ext cx="10668000" cy="0"/>
          </a:xfrm>
          <a:prstGeom prst="line">
            <a:avLst/>
          </a:prstGeom>
          <a:ln w="127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7BDA527C-AFE0-45FF-8446-AA1579DA3ECA}"/>
              </a:ext>
            </a:extLst>
          </p:cNvPr>
          <p:cNvCxnSpPr/>
          <p:nvPr/>
        </p:nvCxnSpPr>
        <p:spPr>
          <a:xfrm>
            <a:off x="817416" y="3567434"/>
            <a:ext cx="10668000" cy="0"/>
          </a:xfrm>
          <a:prstGeom prst="line">
            <a:avLst/>
          </a:prstGeom>
          <a:ln w="127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9BCF2295-BC64-4C90-BA5D-B786675938E1}"/>
              </a:ext>
            </a:extLst>
          </p:cNvPr>
          <p:cNvCxnSpPr/>
          <p:nvPr/>
        </p:nvCxnSpPr>
        <p:spPr>
          <a:xfrm>
            <a:off x="762000" y="5297047"/>
            <a:ext cx="10668000" cy="0"/>
          </a:xfrm>
          <a:prstGeom prst="line">
            <a:avLst/>
          </a:prstGeom>
          <a:ln w="127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>
            <a:extLst>
              <a:ext uri="{FF2B5EF4-FFF2-40B4-BE49-F238E27FC236}">
                <a16:creationId xmlns:a16="http://schemas.microsoft.com/office/drawing/2014/main" id="{B4698852-E2DC-469E-98BD-8BB6F6D4AC5A}"/>
              </a:ext>
            </a:extLst>
          </p:cNvPr>
          <p:cNvSpPr txBox="1"/>
          <p:nvPr/>
        </p:nvSpPr>
        <p:spPr>
          <a:xfrm>
            <a:off x="180558" y="1914973"/>
            <a:ext cx="1008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Verträge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0F2ECA65-9990-4DD4-96D8-1E4B22D4BDEF}"/>
              </a:ext>
            </a:extLst>
          </p:cNvPr>
          <p:cNvSpPr txBox="1"/>
          <p:nvPr/>
        </p:nvSpPr>
        <p:spPr>
          <a:xfrm>
            <a:off x="180558" y="2616484"/>
            <a:ext cx="865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Lasten-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b="1" dirty="0" err="1">
                <a:solidFill>
                  <a:prstClr val="black"/>
                </a:solidFill>
                <a:latin typeface="Tw Cen MT" panose="020B0602020104020603"/>
              </a:rPr>
              <a:t>heft</a:t>
            </a:r>
            <a:endParaRPr kumimoji="0" lang="de-C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3DCCD3DC-0B43-490B-8352-04D86D9C9A22}"/>
              </a:ext>
            </a:extLst>
          </p:cNvPr>
          <p:cNvSpPr txBox="1"/>
          <p:nvPr/>
        </p:nvSpPr>
        <p:spPr>
          <a:xfrm>
            <a:off x="180558" y="3846171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Budget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EBD2D7D7-9BD2-4229-8589-C5DE4DADEC86}"/>
              </a:ext>
            </a:extLst>
          </p:cNvPr>
          <p:cNvSpPr txBox="1"/>
          <p:nvPr/>
        </p:nvSpPr>
        <p:spPr>
          <a:xfrm>
            <a:off x="180558" y="4600157"/>
            <a:ext cx="1394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Projekt-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organisation</a:t>
            </a:r>
            <a:endParaRPr kumimoji="0" lang="de-C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cxnSp>
        <p:nvCxnSpPr>
          <p:cNvPr id="36" name="Gerader Verbinder 35">
            <a:extLst>
              <a:ext uri="{FF2B5EF4-FFF2-40B4-BE49-F238E27FC236}">
                <a16:creationId xmlns:a16="http://schemas.microsoft.com/office/drawing/2014/main" id="{C2D03B21-1CA7-483E-9589-39CCA8375A8C}"/>
              </a:ext>
            </a:extLst>
          </p:cNvPr>
          <p:cNvCxnSpPr/>
          <p:nvPr/>
        </p:nvCxnSpPr>
        <p:spPr>
          <a:xfrm>
            <a:off x="836442" y="4567675"/>
            <a:ext cx="10668000" cy="0"/>
          </a:xfrm>
          <a:prstGeom prst="line">
            <a:avLst/>
          </a:prstGeom>
          <a:ln w="127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aute 37">
            <a:extLst>
              <a:ext uri="{FF2B5EF4-FFF2-40B4-BE49-F238E27FC236}">
                <a16:creationId xmlns:a16="http://schemas.microsoft.com/office/drawing/2014/main" id="{35FAB8FB-1996-4CA2-888B-27BA514AA9AD}"/>
              </a:ext>
            </a:extLst>
          </p:cNvPr>
          <p:cNvSpPr/>
          <p:nvPr/>
        </p:nvSpPr>
        <p:spPr>
          <a:xfrm>
            <a:off x="5040942" y="5321582"/>
            <a:ext cx="1385455" cy="1209107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Eckpunkte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geklärt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Auftrag Vorprojekt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definiert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9" name="Raute 38">
            <a:extLst>
              <a:ext uri="{FF2B5EF4-FFF2-40B4-BE49-F238E27FC236}">
                <a16:creationId xmlns:a16="http://schemas.microsoft.com/office/drawing/2014/main" id="{6CE9DEBB-71B7-468E-B002-60237AEF0D6A}"/>
              </a:ext>
            </a:extLst>
          </p:cNvPr>
          <p:cNvSpPr/>
          <p:nvPr/>
        </p:nvSpPr>
        <p:spPr>
          <a:xfrm>
            <a:off x="10056249" y="5362355"/>
            <a:ext cx="1385455" cy="1209105"/>
          </a:xfrm>
          <a:prstGeom prst="diamond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Alle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Vertragstexte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finalisiert und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u</a:t>
            </a:r>
            <a:r>
              <a:rPr kumimoji="0" lang="de-C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nterschrie</a:t>
            </a: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-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ben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" name="Rechteck: abgerundete Ecken 2">
            <a:extLst>
              <a:ext uri="{FF2B5EF4-FFF2-40B4-BE49-F238E27FC236}">
                <a16:creationId xmlns:a16="http://schemas.microsoft.com/office/drawing/2014/main" id="{6F345A61-5B02-0000-3DAD-771E5CC22F29}"/>
              </a:ext>
            </a:extLst>
          </p:cNvPr>
          <p:cNvSpPr/>
          <p:nvPr/>
        </p:nvSpPr>
        <p:spPr>
          <a:xfrm>
            <a:off x="1459345" y="1737580"/>
            <a:ext cx="1864880" cy="751365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Definition kritische Punkte (</a:t>
            </a:r>
            <a:r>
              <a:rPr kumimoji="0" lang="de-C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Termsheet</a:t>
            </a: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)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42B2F5F1-FD80-6966-8202-070EF4C980DE}"/>
              </a:ext>
            </a:extLst>
          </p:cNvPr>
          <p:cNvSpPr/>
          <p:nvPr/>
        </p:nvSpPr>
        <p:spPr>
          <a:xfrm>
            <a:off x="3362902" y="1738995"/>
            <a:ext cx="1646760" cy="738601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Klärung, ggf. Verhandlung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88A047F6-B226-7BC6-2FD3-BC0183B54B76}"/>
              </a:ext>
            </a:extLst>
          </p:cNvPr>
          <p:cNvSpPr/>
          <p:nvPr/>
        </p:nvSpPr>
        <p:spPr>
          <a:xfrm>
            <a:off x="3362902" y="2571598"/>
            <a:ext cx="1646760" cy="91861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Klärung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D5BBA34F-3AD9-2ABE-E5E9-6DF6EF222C79}"/>
              </a:ext>
            </a:extLst>
          </p:cNvPr>
          <p:cNvSpPr/>
          <p:nvPr/>
        </p:nvSpPr>
        <p:spPr>
          <a:xfrm>
            <a:off x="3362902" y="3607264"/>
            <a:ext cx="1646760" cy="91183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dirty="0">
                <a:solidFill>
                  <a:prstClr val="white"/>
                </a:solidFill>
                <a:latin typeface="Tw Cen MT" panose="020B0602020104020603"/>
              </a:rPr>
              <a:t>Klärung, ggf. Verhandlung</a:t>
            </a:r>
            <a:endParaRPr kumimoji="0" lang="de-C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8A73E778-0CE3-BBAC-5204-58C6E5B4803C}"/>
              </a:ext>
            </a:extLst>
          </p:cNvPr>
          <p:cNvSpPr txBox="1"/>
          <p:nvPr/>
        </p:nvSpPr>
        <p:spPr>
          <a:xfrm>
            <a:off x="522015" y="5559879"/>
            <a:ext cx="23900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b="1" dirty="0"/>
              <a:t>Arbeitsschwerpunkte</a:t>
            </a:r>
          </a:p>
          <a:p>
            <a:r>
              <a:rPr lang="de-CH" sz="1400" b="1" dirty="0">
                <a:solidFill>
                  <a:schemeClr val="accent6">
                    <a:lumMod val="50000"/>
                  </a:schemeClr>
                </a:solidFill>
              </a:rPr>
              <a:t>Einführungspartner/</a:t>
            </a:r>
            <a:r>
              <a:rPr lang="de-CH" sz="1400" b="1" dirty="0" err="1">
                <a:solidFill>
                  <a:schemeClr val="accent6">
                    <a:lumMod val="50000"/>
                  </a:schemeClr>
                </a:solidFill>
              </a:rPr>
              <a:t>Maxsolar</a:t>
            </a:r>
            <a:endParaRPr lang="de-CH" sz="1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de-CH" sz="1400" b="1" dirty="0" err="1">
                <a:solidFill>
                  <a:srgbClr val="58B6C0"/>
                </a:solidFill>
              </a:rPr>
              <a:t>i2s</a:t>
            </a:r>
            <a:endParaRPr lang="de-CH" sz="1400" b="1" dirty="0">
              <a:solidFill>
                <a:srgbClr val="58B6C0"/>
              </a:solidFill>
            </a:endParaRPr>
          </a:p>
          <a:p>
            <a:r>
              <a:rPr lang="de-CH" sz="1400" b="1" dirty="0">
                <a:solidFill>
                  <a:srgbClr val="C00000"/>
                </a:solidFill>
              </a:rPr>
              <a:t>Rechtsanwalt</a:t>
            </a:r>
          </a:p>
        </p:txBody>
      </p: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4F432713-93BC-DF82-72CE-C68AC2281A99}"/>
              </a:ext>
            </a:extLst>
          </p:cNvPr>
          <p:cNvSpPr/>
          <p:nvPr/>
        </p:nvSpPr>
        <p:spPr>
          <a:xfrm>
            <a:off x="5126185" y="1751606"/>
            <a:ext cx="1173015" cy="727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Fixierte Terms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Klärung «Setup»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Vertragswerke (Klärung Regelungsbedarf)</a:t>
            </a:r>
          </a:p>
        </p:txBody>
      </p:sp>
      <p:sp>
        <p:nvSpPr>
          <p:cNvPr id="26" name="Rechteck: abgerundete Ecken 25">
            <a:extLst>
              <a:ext uri="{FF2B5EF4-FFF2-40B4-BE49-F238E27FC236}">
                <a16:creationId xmlns:a16="http://schemas.microsoft.com/office/drawing/2014/main" id="{8C1D9378-E7A4-EBAC-8CFF-A8C2193F1F32}"/>
              </a:ext>
            </a:extLst>
          </p:cNvPr>
          <p:cNvSpPr/>
          <p:nvPr/>
        </p:nvSpPr>
        <p:spPr>
          <a:xfrm>
            <a:off x="5124179" y="2586185"/>
            <a:ext cx="1173015" cy="90403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Redaktionsplan Lastenheft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Workshop-Planung Vorprojekt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«Hot Topic-Liste»</a:t>
            </a:r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8F82D269-B8D6-9C13-D6B9-454C7ABF294D}"/>
              </a:ext>
            </a:extLst>
          </p:cNvPr>
          <p:cNvSpPr/>
          <p:nvPr/>
        </p:nvSpPr>
        <p:spPr>
          <a:xfrm>
            <a:off x="5139810" y="3615064"/>
            <a:ext cx="1173015" cy="90403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Gesamt-Budgetrahmen für Vorprojekt («Design-</a:t>
            </a:r>
            <a:r>
              <a:rPr lang="de-CH" sz="1000" dirty="0" err="1">
                <a:solidFill>
                  <a:prstClr val="white"/>
                </a:solidFill>
                <a:latin typeface="Tw Cen MT" panose="020B0602020104020603"/>
              </a:rPr>
              <a:t>to</a:t>
            </a: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-budget»)</a:t>
            </a:r>
          </a:p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Budget-</a:t>
            </a:r>
            <a:r>
              <a:rPr kumimoji="0" lang="de-CH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Governance</a:t>
            </a:r>
            <a:r>
              <a:rPr kumimoji="0" lang="de-CH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 geklärt</a:t>
            </a: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ADAB95FF-4211-048B-EC0B-EF61CE8AD01D}"/>
              </a:ext>
            </a:extLst>
          </p:cNvPr>
          <p:cNvSpPr/>
          <p:nvPr/>
        </p:nvSpPr>
        <p:spPr>
          <a:xfrm>
            <a:off x="5139809" y="4611660"/>
            <a:ext cx="1173015" cy="63482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Vertragsrelevante Projekt-</a:t>
            </a:r>
            <a:r>
              <a:rPr lang="de-CH" sz="1000" dirty="0" err="1">
                <a:solidFill>
                  <a:prstClr val="white"/>
                </a:solidFill>
                <a:latin typeface="Tw Cen MT" panose="020B0602020104020603"/>
              </a:rPr>
              <a:t>Governance</a:t>
            </a: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-Themen definiert</a:t>
            </a:r>
            <a:endParaRPr kumimoji="0" lang="de-CH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37" name="Rechteck: abgerundete Ecken 36">
            <a:extLst>
              <a:ext uri="{FF2B5EF4-FFF2-40B4-BE49-F238E27FC236}">
                <a16:creationId xmlns:a16="http://schemas.microsoft.com/office/drawing/2014/main" id="{3738397B-93D3-1017-5530-A08A15F8AEF5}"/>
              </a:ext>
            </a:extLst>
          </p:cNvPr>
          <p:cNvSpPr/>
          <p:nvPr/>
        </p:nvSpPr>
        <p:spPr>
          <a:xfrm>
            <a:off x="3343564" y="4602471"/>
            <a:ext cx="1666098" cy="634819"/>
          </a:xfrm>
          <a:prstGeom prst="round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Definition der zu klärenden Punkte</a:t>
            </a:r>
          </a:p>
        </p:txBody>
      </p:sp>
      <p:sp>
        <p:nvSpPr>
          <p:cNvPr id="40" name="Rechteck: abgerundete Ecken 39">
            <a:extLst>
              <a:ext uri="{FF2B5EF4-FFF2-40B4-BE49-F238E27FC236}">
                <a16:creationId xmlns:a16="http://schemas.microsoft.com/office/drawing/2014/main" id="{523D9316-680F-5580-CA0B-561A6B2CD537}"/>
              </a:ext>
            </a:extLst>
          </p:cNvPr>
          <p:cNvSpPr/>
          <p:nvPr/>
        </p:nvSpPr>
        <p:spPr>
          <a:xfrm>
            <a:off x="10164476" y="1739461"/>
            <a:ext cx="1173015" cy="727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Finale, unterschriftsreife Vertragsdokumente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Vollständigkeit aller Anhänge</a:t>
            </a:r>
          </a:p>
        </p:txBody>
      </p:sp>
      <p:sp>
        <p:nvSpPr>
          <p:cNvPr id="41" name="Rechteck: abgerundete Ecken 40">
            <a:extLst>
              <a:ext uri="{FF2B5EF4-FFF2-40B4-BE49-F238E27FC236}">
                <a16:creationId xmlns:a16="http://schemas.microsoft.com/office/drawing/2014/main" id="{FD58A5AE-6BBD-6F85-984C-1E68D24699C6}"/>
              </a:ext>
            </a:extLst>
          </p:cNvPr>
          <p:cNvSpPr/>
          <p:nvPr/>
        </p:nvSpPr>
        <p:spPr>
          <a:xfrm>
            <a:off x="10162470" y="2574040"/>
            <a:ext cx="1173015" cy="90403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Formale Richtigkeit und Vollständigkeit Lastenheft</a:t>
            </a:r>
          </a:p>
          <a:p>
            <a:pPr algn="ctr">
              <a:lnSpc>
                <a:spcPts val="1100"/>
              </a:lnSpc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Regeln für die Fortschreibung im Projekt (v.a. </a:t>
            </a:r>
            <a:r>
              <a:rPr lang="de-CH" sz="1000" dirty="0" err="1">
                <a:solidFill>
                  <a:prstClr val="white"/>
                </a:solidFill>
                <a:latin typeface="Tw Cen MT" panose="020B0602020104020603"/>
              </a:rPr>
              <a:t>CRs</a:t>
            </a: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)</a:t>
            </a:r>
          </a:p>
        </p:txBody>
      </p:sp>
      <p:sp>
        <p:nvSpPr>
          <p:cNvPr id="42" name="Rechteck: abgerundete Ecken 41">
            <a:extLst>
              <a:ext uri="{FF2B5EF4-FFF2-40B4-BE49-F238E27FC236}">
                <a16:creationId xmlns:a16="http://schemas.microsoft.com/office/drawing/2014/main" id="{39F0B2C7-7BC9-271B-879E-3F0735416CDA}"/>
              </a:ext>
            </a:extLst>
          </p:cNvPr>
          <p:cNvSpPr/>
          <p:nvPr/>
        </p:nvSpPr>
        <p:spPr>
          <a:xfrm>
            <a:off x="10178101" y="3602919"/>
            <a:ext cx="1173015" cy="90403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900" dirty="0">
                <a:solidFill>
                  <a:prstClr val="white"/>
                </a:solidFill>
                <a:latin typeface="Tw Cen MT" panose="020B0602020104020603"/>
              </a:rPr>
              <a:t>Budgetrahmen definiert («Design-</a:t>
            </a:r>
            <a:r>
              <a:rPr lang="de-CH" sz="900" dirty="0" err="1">
                <a:solidFill>
                  <a:prstClr val="white"/>
                </a:solidFill>
                <a:latin typeface="Tw Cen MT" panose="020B0602020104020603"/>
              </a:rPr>
              <a:t>to</a:t>
            </a:r>
            <a:r>
              <a:rPr lang="de-CH" sz="900" dirty="0">
                <a:solidFill>
                  <a:prstClr val="white"/>
                </a:solidFill>
                <a:latin typeface="Tw Cen MT" panose="020B0602020104020603"/>
              </a:rPr>
              <a:t>-budget»)</a:t>
            </a:r>
          </a:p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Beauftragungsplan liegt vor</a:t>
            </a:r>
          </a:p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900" dirty="0">
                <a:solidFill>
                  <a:prstClr val="white"/>
                </a:solidFill>
                <a:latin typeface="Tw Cen MT" panose="020B0602020104020603"/>
              </a:rPr>
              <a:t>Mittelflussplan liegt vor</a:t>
            </a:r>
            <a:endParaRPr kumimoji="0" lang="de-CH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43" name="Rechteck: abgerundete Ecken 42">
            <a:extLst>
              <a:ext uri="{FF2B5EF4-FFF2-40B4-BE49-F238E27FC236}">
                <a16:creationId xmlns:a16="http://schemas.microsoft.com/office/drawing/2014/main" id="{75526347-E9AB-8CC4-7EC4-52C9E7F33ADB}"/>
              </a:ext>
            </a:extLst>
          </p:cNvPr>
          <p:cNvSpPr/>
          <p:nvPr/>
        </p:nvSpPr>
        <p:spPr>
          <a:xfrm>
            <a:off x="10178100" y="4599515"/>
            <a:ext cx="1173015" cy="63482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000" dirty="0">
                <a:solidFill>
                  <a:prstClr val="white"/>
                </a:solidFill>
                <a:latin typeface="Tw Cen MT" panose="020B0602020104020603"/>
              </a:rPr>
              <a:t>Formale Richtigkeit und Vollständigkeit geprüft</a:t>
            </a:r>
            <a:endParaRPr kumimoji="0" lang="de-CH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EE16C4A5-E9DB-7101-7BAF-44D4C42F57FF}"/>
              </a:ext>
            </a:extLst>
          </p:cNvPr>
          <p:cNvSpPr txBox="1"/>
          <p:nvPr/>
        </p:nvSpPr>
        <p:spPr>
          <a:xfrm>
            <a:off x="5266294" y="1289249"/>
            <a:ext cx="1005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>
                <a:solidFill>
                  <a:schemeClr val="accent3">
                    <a:lumMod val="75000"/>
                  </a:schemeClr>
                </a:solidFill>
              </a:rPr>
              <a:t>Ergebnis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C7B3C5F3-35B1-5086-E3DF-1DC59B375CD1}"/>
              </a:ext>
            </a:extLst>
          </p:cNvPr>
          <p:cNvSpPr txBox="1"/>
          <p:nvPr/>
        </p:nvSpPr>
        <p:spPr>
          <a:xfrm>
            <a:off x="10311418" y="1273018"/>
            <a:ext cx="1005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>
                <a:solidFill>
                  <a:schemeClr val="accent3">
                    <a:lumMod val="75000"/>
                  </a:schemeClr>
                </a:solidFill>
              </a:rPr>
              <a:t>Ergebnis</a:t>
            </a:r>
          </a:p>
        </p:txBody>
      </p:sp>
      <p:sp>
        <p:nvSpPr>
          <p:cNvPr id="46" name="Ellipse 45">
            <a:extLst>
              <a:ext uri="{FF2B5EF4-FFF2-40B4-BE49-F238E27FC236}">
                <a16:creationId xmlns:a16="http://schemas.microsoft.com/office/drawing/2014/main" id="{22062133-27C1-A6BC-9BAE-85E031914ADA}"/>
              </a:ext>
            </a:extLst>
          </p:cNvPr>
          <p:cNvSpPr/>
          <p:nvPr/>
        </p:nvSpPr>
        <p:spPr>
          <a:xfrm>
            <a:off x="1168906" y="1298831"/>
            <a:ext cx="381041" cy="342315"/>
          </a:xfrm>
          <a:prstGeom prst="ellips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1</a:t>
            </a: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5D0732F5-6F06-83EB-BAB1-933900240EDC}"/>
              </a:ext>
            </a:extLst>
          </p:cNvPr>
          <p:cNvSpPr/>
          <p:nvPr/>
        </p:nvSpPr>
        <p:spPr>
          <a:xfrm>
            <a:off x="6342805" y="1317617"/>
            <a:ext cx="381041" cy="342315"/>
          </a:xfrm>
          <a:prstGeom prst="ellips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571182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Aufbau Vertragswerk</a:t>
            </a:r>
          </a:p>
        </p:txBody>
      </p:sp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2309813" y="3429001"/>
            <a:ext cx="1655762" cy="1655763"/>
          </a:xfrm>
          <a:prstGeom prst="foldedCorner">
            <a:avLst>
              <a:gd name="adj" fmla="val 12500"/>
            </a:avLst>
          </a:prstGeom>
          <a:solidFill>
            <a:schemeClr val="folHlink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>
                <a:latin typeface="+mn-lt"/>
              </a:rPr>
              <a:t>Lasten-</a:t>
            </a:r>
          </a:p>
          <a:p>
            <a:pPr algn="ctr" eaLnBrk="1" hangingPunct="1"/>
            <a:r>
              <a:rPr lang="en-US" altLang="en-US" b="1">
                <a:latin typeface="+mn-lt"/>
              </a:rPr>
              <a:t>heft</a:t>
            </a:r>
          </a:p>
          <a:p>
            <a:pPr algn="ctr" eaLnBrk="1" hangingPunct="1"/>
            <a:r>
              <a:rPr lang="en-US" altLang="en-US">
                <a:latin typeface="+mn-lt"/>
              </a:rPr>
              <a:t>(Scope und</a:t>
            </a:r>
          </a:p>
          <a:p>
            <a:pPr algn="ctr" eaLnBrk="1" hangingPunct="1"/>
            <a:r>
              <a:rPr lang="en-US" altLang="en-US">
                <a:latin typeface="+mn-lt"/>
              </a:rPr>
              <a:t>Timeline)</a:t>
            </a:r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5549901" y="3429001"/>
            <a:ext cx="1655763" cy="1655763"/>
          </a:xfrm>
          <a:prstGeom prst="foldedCorner">
            <a:avLst>
              <a:gd name="adj" fmla="val 12500"/>
            </a:avLst>
          </a:prstGeom>
          <a:solidFill>
            <a:schemeClr val="folHlink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Budget*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640014" y="5805489"/>
            <a:ext cx="59600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200" baseline="30000" dirty="0">
                <a:latin typeface="+mn-lt"/>
              </a:rPr>
              <a:t>*)</a:t>
            </a:r>
            <a:r>
              <a:rPr lang="en-US" altLang="en-US" sz="1200" dirty="0">
                <a:latin typeface="+mn-lt"/>
              </a:rPr>
              <a:t>Das Budget </a:t>
            </a:r>
            <a:r>
              <a:rPr lang="en-US" altLang="en-US" sz="1200" dirty="0" err="1">
                <a:latin typeface="+mn-lt"/>
              </a:rPr>
              <a:t>enthält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keinerlei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inhaltiche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Beschreibungen</a:t>
            </a:r>
            <a:r>
              <a:rPr lang="en-US" altLang="en-US" sz="1200" dirty="0">
                <a:latin typeface="+mn-lt"/>
              </a:rPr>
              <a:t>. </a:t>
            </a:r>
            <a:r>
              <a:rPr lang="en-US" altLang="en-US" sz="1200" dirty="0" err="1">
                <a:latin typeface="+mn-lt"/>
              </a:rPr>
              <a:t>Diese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sind</a:t>
            </a:r>
            <a:r>
              <a:rPr lang="en-US" altLang="en-US" sz="1200" dirty="0">
                <a:latin typeface="+mn-lt"/>
              </a:rPr>
              <a:t> alle </a:t>
            </a:r>
            <a:r>
              <a:rPr lang="en-US" altLang="en-US" sz="1200" dirty="0" err="1">
                <a:latin typeface="+mn-lt"/>
              </a:rPr>
              <a:t>im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Lastenheft</a:t>
            </a:r>
            <a:r>
              <a:rPr lang="en-US" altLang="en-US" sz="1200" dirty="0">
                <a:latin typeface="+mn-lt"/>
              </a:rPr>
              <a:t> </a:t>
            </a:r>
            <a:r>
              <a:rPr lang="en-US" altLang="en-US" sz="1200" dirty="0" err="1">
                <a:latin typeface="+mn-lt"/>
              </a:rPr>
              <a:t>enthalten</a:t>
            </a:r>
            <a:r>
              <a:rPr lang="en-US" altLang="en-US" sz="1200" dirty="0">
                <a:latin typeface="+mn-lt"/>
              </a:rPr>
              <a:t>.</a:t>
            </a:r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2309813" y="1628775"/>
            <a:ext cx="4824412" cy="1512888"/>
          </a:xfrm>
          <a:prstGeom prst="triangle">
            <a:avLst>
              <a:gd name="adj" fmla="val 50000"/>
            </a:avLst>
          </a:prstGeom>
          <a:solidFill>
            <a:schemeClr val="folHlink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err="1">
                <a:latin typeface="+mn-lt"/>
              </a:rPr>
              <a:t>Rahmenvertrag</a:t>
            </a:r>
            <a:r>
              <a:rPr lang="en-US" altLang="en-US" dirty="0">
                <a:latin typeface="+mn-lt"/>
              </a:rPr>
              <a:t>:</a:t>
            </a:r>
          </a:p>
          <a:p>
            <a:pPr algn="ctr" eaLnBrk="1" hangingPunct="1">
              <a:buFontTx/>
              <a:buChar char="-"/>
            </a:pPr>
            <a:r>
              <a:rPr lang="en-US" altLang="en-US" dirty="0" err="1">
                <a:latin typeface="+mn-lt"/>
              </a:rPr>
              <a:t>Konditionen</a:t>
            </a:r>
            <a:endParaRPr lang="en-US" altLang="en-US" dirty="0">
              <a:latin typeface="+mn-lt"/>
            </a:endParaRPr>
          </a:p>
          <a:p>
            <a:pPr algn="ctr" eaLnBrk="1" hangingPunct="1">
              <a:buFontTx/>
              <a:buChar char="-"/>
            </a:pPr>
            <a:r>
              <a:rPr lang="en-US" altLang="en-US" dirty="0" err="1">
                <a:latin typeface="+mn-lt"/>
              </a:rPr>
              <a:t>Kostendachvereinbarungen</a:t>
            </a:r>
            <a:endParaRPr lang="en-US" altLang="en-US" dirty="0">
              <a:latin typeface="+mn-lt"/>
            </a:endParaRPr>
          </a:p>
          <a:p>
            <a:pPr algn="ctr" eaLnBrk="1" hangingPunct="1">
              <a:buFontTx/>
              <a:buChar char="-"/>
            </a:pPr>
            <a:r>
              <a:rPr lang="en-US" altLang="en-US" dirty="0" err="1">
                <a:latin typeface="+mn-lt"/>
              </a:rPr>
              <a:t>Rechte</a:t>
            </a:r>
            <a:r>
              <a:rPr lang="en-US" altLang="en-US" dirty="0">
                <a:latin typeface="+mn-lt"/>
              </a:rPr>
              <a:t> und </a:t>
            </a:r>
            <a:r>
              <a:rPr lang="en-US" altLang="en-US" dirty="0" err="1">
                <a:latin typeface="+mn-lt"/>
              </a:rPr>
              <a:t>Pflichten</a:t>
            </a:r>
            <a:endParaRPr lang="en-US" altLang="en-US" dirty="0">
              <a:latin typeface="+mn-lt"/>
            </a:endParaRPr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4108451" y="4292601"/>
            <a:ext cx="1368425" cy="720725"/>
          </a:xfrm>
          <a:prstGeom prst="leftRightArrow">
            <a:avLst>
              <a:gd name="adj1" fmla="val 50000"/>
              <a:gd name="adj2" fmla="val 37974"/>
            </a:avLst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de-DE" altLang="en-US">
              <a:latin typeface="+mn-lt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4416425" y="3867150"/>
            <a:ext cx="795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>
                <a:latin typeface="+mn-lt"/>
              </a:rPr>
              <a:t>1:1</a:t>
            </a:r>
          </a:p>
        </p:txBody>
      </p:sp>
      <p:sp>
        <p:nvSpPr>
          <p:cNvPr id="4105" name="Rectangle 13"/>
          <p:cNvSpPr>
            <a:spLocks noChangeArrowheads="1"/>
          </p:cNvSpPr>
          <p:nvPr/>
        </p:nvSpPr>
        <p:spPr bwMode="auto">
          <a:xfrm>
            <a:off x="8586788" y="3806826"/>
            <a:ext cx="450850" cy="1897063"/>
          </a:xfrm>
          <a:prstGeom prst="rect">
            <a:avLst/>
          </a:prstGeom>
          <a:solidFill>
            <a:srgbClr val="99FF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FF66"/>
            </a:extrusionClr>
            <a:contourClr>
              <a:srgbClr val="99FF66"/>
            </a:contourClr>
          </a:sp3d>
        </p:spPr>
        <p:txBody>
          <a:bodyPr vert="eaVert" wrap="none" lIns="90000" tIns="46800" rIns="90000" bIns="46800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+mn-lt"/>
              </a:rPr>
              <a:t>Zielkostenbudget</a:t>
            </a:r>
          </a:p>
        </p:txBody>
      </p:sp>
      <p:sp>
        <p:nvSpPr>
          <p:cNvPr id="4106" name="Rectangle 14"/>
          <p:cNvSpPr>
            <a:spLocks noChangeArrowheads="1"/>
          </p:cNvSpPr>
          <p:nvPr/>
        </p:nvSpPr>
        <p:spPr bwMode="auto">
          <a:xfrm>
            <a:off x="8586788" y="2700339"/>
            <a:ext cx="450850" cy="1068387"/>
          </a:xfrm>
          <a:prstGeom prst="rect">
            <a:avLst/>
          </a:prstGeom>
          <a:solidFill>
            <a:srgbClr val="FF9999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99"/>
            </a:extrusionClr>
            <a:contourClr>
              <a:srgbClr val="FF9999"/>
            </a:contourClr>
          </a:sp3d>
        </p:spPr>
        <p:txBody>
          <a:bodyPr vert="eaVert" wrap="none" lIns="90000" tIns="46800" rIns="90000" bIns="46800" anchor="ctr">
            <a:flatTx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+mn-lt"/>
              </a:rPr>
              <a:t>Puffer</a:t>
            </a:r>
          </a:p>
        </p:txBody>
      </p:sp>
      <p:sp>
        <p:nvSpPr>
          <p:cNvPr id="4107" name="Arc 15"/>
          <p:cNvSpPr>
            <a:spLocks/>
          </p:cNvSpPr>
          <p:nvPr/>
        </p:nvSpPr>
        <p:spPr bwMode="auto">
          <a:xfrm>
            <a:off x="7175500" y="5060950"/>
            <a:ext cx="1322388" cy="681038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GB"/>
          </a:p>
        </p:txBody>
      </p:sp>
      <p:sp>
        <p:nvSpPr>
          <p:cNvPr id="4108" name="Arc 16"/>
          <p:cNvSpPr>
            <a:spLocks/>
          </p:cNvSpPr>
          <p:nvPr/>
        </p:nvSpPr>
        <p:spPr bwMode="auto">
          <a:xfrm flipV="1">
            <a:off x="7175500" y="2736850"/>
            <a:ext cx="1322388" cy="681038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endParaRPr lang="en-GB"/>
          </a:p>
        </p:txBody>
      </p:sp>
      <p:sp>
        <p:nvSpPr>
          <p:cNvPr id="4109" name="Text Box 17"/>
          <p:cNvSpPr txBox="1">
            <a:spLocks noChangeArrowheads="1"/>
          </p:cNvSpPr>
          <p:nvPr/>
        </p:nvSpPr>
        <p:spPr bwMode="auto">
          <a:xfrm>
            <a:off x="9172576" y="2868613"/>
            <a:ext cx="1229737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dirty="0" err="1">
                <a:latin typeface="+mn-lt"/>
              </a:rPr>
              <a:t>Ziel</a:t>
            </a:r>
            <a:r>
              <a:rPr lang="en-US" altLang="en-US" sz="1400" dirty="0">
                <a:latin typeface="+mn-lt"/>
              </a:rPr>
              <a:t> </a:t>
            </a:r>
            <a:r>
              <a:rPr lang="en-US" altLang="en-US" sz="1400" dirty="0" err="1">
                <a:latin typeface="+mn-lt"/>
              </a:rPr>
              <a:t>ist</a:t>
            </a:r>
            <a:r>
              <a:rPr lang="en-US" altLang="en-US" sz="1400" dirty="0">
                <a:latin typeface="+mn-lt"/>
              </a:rPr>
              <a:t> </a:t>
            </a:r>
            <a:r>
              <a:rPr lang="en-US" altLang="en-US" sz="1400" dirty="0" err="1">
                <a:latin typeface="+mn-lt"/>
              </a:rPr>
              <a:t>ein</a:t>
            </a:r>
            <a:endParaRPr lang="en-US" altLang="en-US" sz="1400" dirty="0">
              <a:latin typeface="+mn-lt"/>
            </a:endParaRPr>
          </a:p>
          <a:p>
            <a:pPr eaLnBrk="1" hangingPunct="1"/>
            <a:r>
              <a:rPr lang="de-CH" altLang="en-US" sz="1400" dirty="0">
                <a:latin typeface="Symbol" panose="05050102010706020507" pitchFamily="18" charset="2"/>
              </a:rPr>
              <a:t>Æ</a:t>
            </a:r>
            <a:r>
              <a:rPr lang="de-CH" altLang="en-US" sz="1400" dirty="0">
                <a:latin typeface="+mn-lt"/>
              </a:rPr>
              <a:t>  von </a:t>
            </a:r>
            <a:r>
              <a:rPr lang="en-US" altLang="en-US" sz="1400" dirty="0">
                <a:latin typeface="+mn-lt"/>
              </a:rPr>
              <a:t>± 15%</a:t>
            </a:r>
          </a:p>
        </p:txBody>
      </p:sp>
      <p:sp>
        <p:nvSpPr>
          <p:cNvPr id="4110" name="Line 19"/>
          <p:cNvSpPr>
            <a:spLocks noChangeShapeType="1"/>
          </p:cNvSpPr>
          <p:nvPr/>
        </p:nvSpPr>
        <p:spPr bwMode="auto">
          <a:xfrm>
            <a:off x="7867650" y="2687638"/>
            <a:ext cx="20701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1" name="Text Box 20"/>
          <p:cNvSpPr txBox="1">
            <a:spLocks noChangeArrowheads="1"/>
          </p:cNvSpPr>
          <p:nvPr/>
        </p:nvSpPr>
        <p:spPr bwMode="auto">
          <a:xfrm>
            <a:off x="8177214" y="2143126"/>
            <a:ext cx="1226724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+mn-lt"/>
              </a:rPr>
              <a:t>Kostendach</a:t>
            </a:r>
          </a:p>
        </p:txBody>
      </p:sp>
      <p:sp>
        <p:nvSpPr>
          <p:cNvPr id="4112" name="Line 21"/>
          <p:cNvSpPr>
            <a:spLocks noChangeShapeType="1"/>
          </p:cNvSpPr>
          <p:nvPr/>
        </p:nvSpPr>
        <p:spPr bwMode="auto">
          <a:xfrm flipV="1">
            <a:off x="7956551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3" name="Line 22"/>
          <p:cNvSpPr>
            <a:spLocks noChangeShapeType="1"/>
          </p:cNvSpPr>
          <p:nvPr/>
        </p:nvSpPr>
        <p:spPr bwMode="auto">
          <a:xfrm flipV="1">
            <a:off x="8135938" y="2540000"/>
            <a:ext cx="220662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4" name="Line 23"/>
          <p:cNvSpPr>
            <a:spLocks noChangeShapeType="1"/>
          </p:cNvSpPr>
          <p:nvPr/>
        </p:nvSpPr>
        <p:spPr bwMode="auto">
          <a:xfrm flipV="1">
            <a:off x="8315326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5" name="Line 24"/>
          <p:cNvSpPr>
            <a:spLocks noChangeShapeType="1"/>
          </p:cNvSpPr>
          <p:nvPr/>
        </p:nvSpPr>
        <p:spPr bwMode="auto">
          <a:xfrm flipV="1">
            <a:off x="8494713" y="2540000"/>
            <a:ext cx="220662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6" name="Line 25"/>
          <p:cNvSpPr>
            <a:spLocks noChangeShapeType="1"/>
          </p:cNvSpPr>
          <p:nvPr/>
        </p:nvSpPr>
        <p:spPr bwMode="auto">
          <a:xfrm flipV="1">
            <a:off x="8674101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7" name="Line 26"/>
          <p:cNvSpPr>
            <a:spLocks noChangeShapeType="1"/>
          </p:cNvSpPr>
          <p:nvPr/>
        </p:nvSpPr>
        <p:spPr bwMode="auto">
          <a:xfrm flipV="1">
            <a:off x="8853488" y="2540000"/>
            <a:ext cx="220662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8" name="Line 27"/>
          <p:cNvSpPr>
            <a:spLocks noChangeShapeType="1"/>
          </p:cNvSpPr>
          <p:nvPr/>
        </p:nvSpPr>
        <p:spPr bwMode="auto">
          <a:xfrm flipV="1">
            <a:off x="9032876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19" name="Line 28"/>
          <p:cNvSpPr>
            <a:spLocks noChangeShapeType="1"/>
          </p:cNvSpPr>
          <p:nvPr/>
        </p:nvSpPr>
        <p:spPr bwMode="auto">
          <a:xfrm flipV="1">
            <a:off x="9212263" y="2540000"/>
            <a:ext cx="220662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20" name="Line 29"/>
          <p:cNvSpPr>
            <a:spLocks noChangeShapeType="1"/>
          </p:cNvSpPr>
          <p:nvPr/>
        </p:nvSpPr>
        <p:spPr bwMode="auto">
          <a:xfrm flipV="1">
            <a:off x="9391651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21" name="Line 30"/>
          <p:cNvSpPr>
            <a:spLocks noChangeShapeType="1"/>
          </p:cNvSpPr>
          <p:nvPr/>
        </p:nvSpPr>
        <p:spPr bwMode="auto">
          <a:xfrm flipV="1">
            <a:off x="9571038" y="2540000"/>
            <a:ext cx="220662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  <p:sp>
        <p:nvSpPr>
          <p:cNvPr id="4122" name="Line 31"/>
          <p:cNvSpPr>
            <a:spLocks noChangeShapeType="1"/>
          </p:cNvSpPr>
          <p:nvPr/>
        </p:nvSpPr>
        <p:spPr bwMode="auto">
          <a:xfrm flipV="1">
            <a:off x="9750426" y="2540000"/>
            <a:ext cx="220663" cy="1476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8886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CH" altLang="de-DE" dirty="0"/>
              <a:t>Danke für Ihre </a:t>
            </a:r>
            <a:r>
              <a:rPr lang="de-CH" altLang="de-DE" dirty="0" err="1"/>
              <a:t>aufmerksamkeit</a:t>
            </a:r>
            <a:endParaRPr lang="de-DE" altLang="de-DE" sz="4400" dirty="0">
              <a:latin typeface="Dom Casual" pitchFamily="2" charset="0"/>
            </a:endParaRP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1024128" y="1868075"/>
            <a:ext cx="6738937" cy="40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defRPr/>
            </a:pPr>
            <a:r>
              <a:rPr lang="en-GB" sz="1600" b="1" dirty="0"/>
              <a:t>intelligent systems solutions (i2s) GmbH</a:t>
            </a:r>
          </a:p>
          <a:p>
            <a:pPr>
              <a:defRPr/>
            </a:pPr>
            <a:r>
              <a:rPr lang="en-GB" sz="1600" dirty="0" err="1"/>
              <a:t>Bahnhaldenstrasse</a:t>
            </a:r>
            <a:r>
              <a:rPr lang="en-GB" sz="1600" dirty="0"/>
              <a:t> 26</a:t>
            </a:r>
          </a:p>
          <a:p>
            <a:pPr>
              <a:defRPr/>
            </a:pPr>
            <a:r>
              <a:rPr lang="en-GB" sz="1600" dirty="0"/>
              <a:t>CH 8052 Zürich</a:t>
            </a:r>
          </a:p>
          <a:p>
            <a:pPr>
              <a:defRPr/>
            </a:pPr>
            <a:r>
              <a:rPr lang="en-GB" sz="1600" dirty="0"/>
              <a:t>Switzerland</a:t>
            </a:r>
          </a:p>
          <a:p>
            <a:pPr>
              <a:defRPr/>
            </a:pPr>
            <a:endParaRPr lang="en-GB" dirty="0">
              <a:latin typeface="Univers 55" pitchFamily="2" charset="0"/>
            </a:endParaRPr>
          </a:p>
          <a:p>
            <a:pPr>
              <a:defRPr/>
            </a:pPr>
            <a:r>
              <a:rPr lang="en-GB" sz="1600" dirty="0"/>
              <a:t>Tel. +41 44 360.51.30</a:t>
            </a:r>
          </a:p>
          <a:p>
            <a:pPr>
              <a:defRPr/>
            </a:pPr>
            <a:endParaRPr lang="en-GB" dirty="0">
              <a:latin typeface="Univers 55" pitchFamily="2" charset="0"/>
            </a:endParaRPr>
          </a:p>
          <a:p>
            <a:pPr>
              <a:defRPr/>
            </a:pPr>
            <a:r>
              <a:rPr lang="en-GB" sz="1600" dirty="0"/>
              <a:t>e-mail: info@i2s-consulting.com</a:t>
            </a:r>
          </a:p>
          <a:p>
            <a:pPr>
              <a:defRPr/>
            </a:pPr>
            <a:r>
              <a:rPr lang="en-GB" sz="1600" dirty="0"/>
              <a:t>Internet: </a:t>
            </a:r>
            <a:r>
              <a:rPr lang="en-GB" sz="1600" dirty="0">
                <a:hlinkClick r:id="rId3"/>
              </a:rPr>
              <a:t>www.i2s-consulting.com</a:t>
            </a:r>
            <a:endParaRPr lang="en-GB" sz="1600" dirty="0"/>
          </a:p>
          <a:p>
            <a:pPr>
              <a:defRPr/>
            </a:pPr>
            <a:endParaRPr lang="en-GB" dirty="0">
              <a:latin typeface="Univers 55" pitchFamily="2" charset="0"/>
            </a:endParaRPr>
          </a:p>
          <a:p>
            <a:pPr>
              <a:defRPr/>
            </a:pPr>
            <a:r>
              <a:rPr lang="en-GB" sz="1600" dirty="0" err="1"/>
              <a:t>Niederlassung</a:t>
            </a:r>
            <a:r>
              <a:rPr lang="en-GB" sz="1600" dirty="0"/>
              <a:t> Deutschland:</a:t>
            </a:r>
          </a:p>
          <a:p>
            <a:pPr>
              <a:defRPr/>
            </a:pPr>
            <a:r>
              <a:rPr lang="en-GB" sz="1600" dirty="0" err="1"/>
              <a:t>Lauchringen</a:t>
            </a:r>
            <a:endParaRPr lang="en-GB" sz="1600" dirty="0"/>
          </a:p>
          <a:p>
            <a:pPr>
              <a:defRPr/>
            </a:pPr>
            <a:endParaRPr lang="en-GB" dirty="0">
              <a:latin typeface="Univers 55" pitchFamily="2" charset="0"/>
            </a:endParaRPr>
          </a:p>
        </p:txBody>
      </p:sp>
      <p:pic>
        <p:nvPicPr>
          <p:cNvPr id="5222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4" y="3524250"/>
            <a:ext cx="479107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239775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C1C93EF2-4785-427F-84A5-F1666490E9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1907</Words>
  <Application>Microsoft Office PowerPoint</Application>
  <PresentationFormat>Breitbild</PresentationFormat>
  <Paragraphs>634</Paragraphs>
  <Slides>35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35</vt:i4>
      </vt:variant>
    </vt:vector>
  </HeadingPairs>
  <TitlesOfParts>
    <vt:vector size="46" baseType="lpstr">
      <vt:lpstr>Arial</vt:lpstr>
      <vt:lpstr>Calibri</vt:lpstr>
      <vt:lpstr>Dom Casual</vt:lpstr>
      <vt:lpstr>HelveticaNeueLT Pro 95 Blk</vt:lpstr>
      <vt:lpstr>Symbol</vt:lpstr>
      <vt:lpstr>Tw Cen MT</vt:lpstr>
      <vt:lpstr>Tw Cen MT Condensed</vt:lpstr>
      <vt:lpstr>Univers 55</vt:lpstr>
      <vt:lpstr>Wingdings</vt:lpstr>
      <vt:lpstr>Wingdings 3</vt:lpstr>
      <vt:lpstr>Integral</vt:lpstr>
      <vt:lpstr>ERP-Evaluation heute</vt:lpstr>
      <vt:lpstr>Nachhaltigkeit bei ERP-projekten</vt:lpstr>
      <vt:lpstr>Scheitern Unternehmen AN ERP-projekteN? </vt:lpstr>
      <vt:lpstr>Klassisches evaluationsvorgehen nach dem trichter-modell</vt:lpstr>
      <vt:lpstr>ERP-Auswahl im Jahr 2023</vt:lpstr>
      <vt:lpstr>Einige stichworte zu ERP-Evaluationen im jahr 2023</vt:lpstr>
      <vt:lpstr>ERP-Evaluation ganzheitlich denken und ausrichten</vt:lpstr>
      <vt:lpstr>Ergebnisse eines ERP-Evaluationsprojektes</vt:lpstr>
      <vt:lpstr>Vertrags- und Budget-management</vt:lpstr>
      <vt:lpstr>Vorgehensvorschlag im Überblick</vt:lpstr>
      <vt:lpstr>Aufgabenverschiebung ERP-Evaluation</vt:lpstr>
      <vt:lpstr>Ökosystemdenken</vt:lpstr>
      <vt:lpstr>Idealisierte Funktionslandschaft marktgängiger ERP-Systeme (Stand 2023)</vt:lpstr>
      <vt:lpstr>Ökosystem-Denke: Lösungsfindung nach dem Prioritäten-Prinzip</vt:lpstr>
      <vt:lpstr>prozessgestaltung: den «charme» des Standards entdecken</vt:lpstr>
      <vt:lpstr>90o Themen-Shift</vt:lpstr>
      <vt:lpstr>Spannungsfeld soll-Prozess-definition</vt:lpstr>
      <vt:lpstr>Projektmethodik - vom IST zum SOLL</vt:lpstr>
      <vt:lpstr>Was ist Standard?</vt:lpstr>
      <vt:lpstr>Lösungszonierung : Stärkung des Standards</vt:lpstr>
      <vt:lpstr>Digitalisierung braucht Kontext</vt:lpstr>
      <vt:lpstr>Technologietrends für ERP-Systeme </vt:lpstr>
      <vt:lpstr>Das Digitale Ordnungssystem:</vt:lpstr>
      <vt:lpstr>Zielsetzung: Die Welten versöhnen</vt:lpstr>
      <vt:lpstr>Kostenmanagement nach dem design-to-budget-prinzip</vt:lpstr>
      <vt:lpstr>Kostenelemente einer Business Software-Investition</vt:lpstr>
      <vt:lpstr>Typischer Budgetverlauf Software-Auswahl</vt:lpstr>
      <vt:lpstr>«Design-to-budget»-Ansatz</vt:lpstr>
      <vt:lpstr>Typische Kostenstruktur von ERP-Projekten (i2s Benchmark)</vt:lpstr>
      <vt:lpstr>Vertragsmanagement braucht zeit</vt:lpstr>
      <vt:lpstr>Probleme bei ERP-Verträgen</vt:lpstr>
      <vt:lpstr>Vertragskomponenten ERP-Projekt</vt:lpstr>
      <vt:lpstr>Vorgehen Vertragsfinalisierung</vt:lpstr>
      <vt:lpstr>Aufbau Vertragswerk</vt:lpstr>
      <vt:lpstr>Danke für Ihre aufmerksamkeit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Scherer Eric</dc:creator>
  <cp:lastModifiedBy>Goldmann Axel</cp:lastModifiedBy>
  <cp:revision>841</cp:revision>
  <cp:lastPrinted>2021-01-28T10:55:59Z</cp:lastPrinted>
  <dcterms:created xsi:type="dcterms:W3CDTF">2014-11-03T17:02:10Z</dcterms:created>
  <dcterms:modified xsi:type="dcterms:W3CDTF">2023-10-19T09:19:56Z</dcterms:modified>
</cp:coreProperties>
</file>